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56"/>
  </p:notesMasterIdLst>
  <p:handoutMasterIdLst>
    <p:handoutMasterId r:id="rId57"/>
  </p:handoutMasterIdLst>
  <p:sldIdLst>
    <p:sldId id="264" r:id="rId2"/>
    <p:sldId id="261" r:id="rId3"/>
    <p:sldId id="355" r:id="rId4"/>
    <p:sldId id="370" r:id="rId5"/>
    <p:sldId id="359" r:id="rId6"/>
    <p:sldId id="356" r:id="rId7"/>
    <p:sldId id="376" r:id="rId8"/>
    <p:sldId id="361" r:id="rId9"/>
    <p:sldId id="363" r:id="rId10"/>
    <p:sldId id="382" r:id="rId11"/>
    <p:sldId id="377" r:id="rId12"/>
    <p:sldId id="371" r:id="rId13"/>
    <p:sldId id="289" r:id="rId14"/>
    <p:sldId id="379" r:id="rId15"/>
    <p:sldId id="394" r:id="rId16"/>
    <p:sldId id="372" r:id="rId17"/>
    <p:sldId id="336" r:id="rId18"/>
    <p:sldId id="333" r:id="rId19"/>
    <p:sldId id="373" r:id="rId20"/>
    <p:sldId id="353" r:id="rId21"/>
    <p:sldId id="378" r:id="rId22"/>
    <p:sldId id="383" r:id="rId23"/>
    <p:sldId id="381" r:id="rId24"/>
    <p:sldId id="395" r:id="rId25"/>
    <p:sldId id="393" r:id="rId26"/>
    <p:sldId id="385" r:id="rId27"/>
    <p:sldId id="392" r:id="rId28"/>
    <p:sldId id="391" r:id="rId29"/>
    <p:sldId id="396" r:id="rId30"/>
    <p:sldId id="276" r:id="rId31"/>
    <p:sldId id="258" r:id="rId32"/>
    <p:sldId id="313" r:id="rId33"/>
    <p:sldId id="314" r:id="rId34"/>
    <p:sldId id="315" r:id="rId35"/>
    <p:sldId id="316" r:id="rId36"/>
    <p:sldId id="317" r:id="rId37"/>
    <p:sldId id="318" r:id="rId38"/>
    <p:sldId id="319" r:id="rId39"/>
    <p:sldId id="320" r:id="rId40"/>
    <p:sldId id="259" r:id="rId41"/>
    <p:sldId id="265" r:id="rId42"/>
    <p:sldId id="321" r:id="rId43"/>
    <p:sldId id="322" r:id="rId44"/>
    <p:sldId id="323" r:id="rId45"/>
    <p:sldId id="324" r:id="rId46"/>
    <p:sldId id="325" r:id="rId47"/>
    <p:sldId id="272" r:id="rId48"/>
    <p:sldId id="308" r:id="rId49"/>
    <p:sldId id="344" r:id="rId50"/>
    <p:sldId id="345" r:id="rId51"/>
    <p:sldId id="346" r:id="rId52"/>
    <p:sldId id="347" r:id="rId53"/>
    <p:sldId id="348" r:id="rId54"/>
    <p:sldId id="349" r:id="rId55"/>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02A0DB-465E-4324-8202-DD0FDAE5CE08}">
          <p14:sldIdLst>
            <p14:sldId id="264"/>
            <p14:sldId id="261"/>
            <p14:sldId id="355"/>
            <p14:sldId id="370"/>
            <p14:sldId id="359"/>
            <p14:sldId id="356"/>
            <p14:sldId id="376"/>
            <p14:sldId id="361"/>
            <p14:sldId id="363"/>
            <p14:sldId id="382"/>
            <p14:sldId id="377"/>
            <p14:sldId id="371"/>
            <p14:sldId id="289"/>
            <p14:sldId id="379"/>
            <p14:sldId id="394"/>
            <p14:sldId id="372"/>
            <p14:sldId id="336"/>
            <p14:sldId id="333"/>
            <p14:sldId id="373"/>
            <p14:sldId id="353"/>
            <p14:sldId id="378"/>
            <p14:sldId id="383"/>
            <p14:sldId id="381"/>
            <p14:sldId id="395"/>
            <p14:sldId id="393"/>
            <p14:sldId id="385"/>
            <p14:sldId id="392"/>
            <p14:sldId id="391"/>
            <p14:sldId id="396"/>
            <p14:sldId id="276"/>
            <p14:sldId id="258"/>
            <p14:sldId id="313"/>
            <p14:sldId id="314"/>
            <p14:sldId id="315"/>
            <p14:sldId id="316"/>
            <p14:sldId id="317"/>
            <p14:sldId id="318"/>
            <p14:sldId id="319"/>
            <p14:sldId id="320"/>
            <p14:sldId id="259"/>
            <p14:sldId id="265"/>
            <p14:sldId id="321"/>
            <p14:sldId id="322"/>
            <p14:sldId id="323"/>
            <p14:sldId id="324"/>
            <p14:sldId id="325"/>
            <p14:sldId id="272"/>
            <p14:sldId id="308"/>
            <p14:sldId id="344"/>
            <p14:sldId id="345"/>
            <p14:sldId id="346"/>
            <p14:sldId id="347"/>
            <p14:sldId id="348"/>
            <p14:sldId id="3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8377" autoAdjust="0"/>
  </p:normalViewPr>
  <p:slideViewPr>
    <p:cSldViewPr snapToGrid="0">
      <p:cViewPr varScale="1">
        <p:scale>
          <a:sx n="99" d="100"/>
          <a:sy n="99" d="100"/>
        </p:scale>
        <p:origin x="92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3550"/>
          </a:xfrm>
          <a:prstGeom prst="rect">
            <a:avLst/>
          </a:prstGeom>
        </p:spPr>
        <p:txBody>
          <a:bodyPr vert="horz" lIns="91440" tIns="45720" rIns="91440" bIns="45720" rtlCol="0"/>
          <a:lstStyle>
            <a:lvl1pPr algn="r">
              <a:defRPr sz="1200"/>
            </a:lvl1pPr>
          </a:lstStyle>
          <a:p>
            <a:fld id="{78DDFC0B-11A9-4B90-9753-FD11CB1B3215}" type="datetimeFigureOut">
              <a:rPr lang="en-US" smtClean="0"/>
              <a:t>3/25/2014</a:t>
            </a:fld>
            <a:endParaRPr lang="en-US"/>
          </a:p>
        </p:txBody>
      </p:sp>
      <p:sp>
        <p:nvSpPr>
          <p:cNvPr id="4" name="Footer Placeholder 3"/>
          <p:cNvSpPr>
            <a:spLocks noGrp="1"/>
          </p:cNvSpPr>
          <p:nvPr>
            <p:ph type="ftr" sz="quarter" idx="2"/>
          </p:nvPr>
        </p:nvSpPr>
        <p:spPr>
          <a:xfrm>
            <a:off x="0" y="8775700"/>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75700"/>
            <a:ext cx="2971800" cy="463550"/>
          </a:xfrm>
          <a:prstGeom prst="rect">
            <a:avLst/>
          </a:prstGeom>
        </p:spPr>
        <p:txBody>
          <a:bodyPr vert="horz" lIns="91440" tIns="45720" rIns="91440" bIns="45720" rtlCol="0" anchor="b"/>
          <a:lstStyle>
            <a:lvl1pPr algn="r">
              <a:defRPr sz="1200"/>
            </a:lvl1pPr>
          </a:lstStyle>
          <a:p>
            <a:fld id="{84714ACE-A464-42DE-A1F8-73B4890A8910}" type="slidenum">
              <a:rPr lang="en-US" smtClean="0"/>
              <a:t>‹#›</a:t>
            </a:fld>
            <a:endParaRPr lang="en-US"/>
          </a:p>
        </p:txBody>
      </p:sp>
    </p:spTree>
    <p:extLst>
      <p:ext uri="{BB962C8B-B14F-4D97-AF65-F5344CB8AC3E}">
        <p14:creationId xmlns:p14="http://schemas.microsoft.com/office/powerpoint/2010/main" val="2101500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2"/>
            <a:ext cx="2971800" cy="463567"/>
          </a:xfrm>
          <a:prstGeom prst="rect">
            <a:avLst/>
          </a:prstGeom>
        </p:spPr>
        <p:txBody>
          <a:bodyPr vert="horz" lIns="91440" tIns="45720" rIns="91440" bIns="45720" rtlCol="0"/>
          <a:lstStyle>
            <a:lvl1pPr algn="r">
              <a:defRPr sz="1200"/>
            </a:lvl1pPr>
          </a:lstStyle>
          <a:p>
            <a:fld id="{920C457E-7CC7-402F-983E-4B5F25D08FD2}" type="datetimeFigureOut">
              <a:rPr lang="en-US" smtClean="0"/>
              <a:t>3/25/2014</a:t>
            </a:fld>
            <a:endParaRPr lang="en-US"/>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90"/>
            <a:ext cx="5486400" cy="36379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5"/>
            <a:ext cx="2971800" cy="4635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5685"/>
            <a:ext cx="2971800" cy="463567"/>
          </a:xfrm>
          <a:prstGeom prst="rect">
            <a:avLst/>
          </a:prstGeom>
        </p:spPr>
        <p:txBody>
          <a:bodyPr vert="horz" lIns="91440" tIns="45720" rIns="91440" bIns="45720" rtlCol="0" anchor="b"/>
          <a:lstStyle>
            <a:lvl1pPr algn="r">
              <a:defRPr sz="1200"/>
            </a:lvl1pPr>
          </a:lstStyle>
          <a:p>
            <a:fld id="{73ADDC0B-0538-42F4-B19D-42DEAC39D7B3}" type="slidenum">
              <a:rPr lang="en-US" smtClean="0"/>
              <a:t>‹#›</a:t>
            </a:fld>
            <a:endParaRPr lang="en-US"/>
          </a:p>
        </p:txBody>
      </p:sp>
    </p:spTree>
    <p:extLst>
      <p:ext uri="{BB962C8B-B14F-4D97-AF65-F5344CB8AC3E}">
        <p14:creationId xmlns:p14="http://schemas.microsoft.com/office/powerpoint/2010/main" val="127483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gweb.com/article/farm_bill_dairy_provisions_help_smaller_farms_most_NAA_Jim_Dickrel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ers.usda.gov/publications/aer-agricultural-economic-report/aer735.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nanowerk.com/nanotechnology-in-food.php#ixzz2vpkH2z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ustainabletable.org/library/view.php?fn=274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1</a:t>
            </a:fld>
            <a:endParaRPr lang="en-US"/>
          </a:p>
        </p:txBody>
      </p:sp>
    </p:spTree>
    <p:extLst>
      <p:ext uri="{BB962C8B-B14F-4D97-AF65-F5344CB8AC3E}">
        <p14:creationId xmlns:p14="http://schemas.microsoft.com/office/powerpoint/2010/main" val="1092904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a:t>
            </a:r>
            <a:r>
              <a:rPr lang="en-US" sz="1200" baseline="0" dirty="0" smtClean="0"/>
              <a:t> value crops that can be grown on limited acreage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10</a:t>
            </a:fld>
            <a:endParaRPr lang="en-US"/>
          </a:p>
        </p:txBody>
      </p:sp>
    </p:spTree>
    <p:extLst>
      <p:ext uri="{BB962C8B-B14F-4D97-AF65-F5344CB8AC3E}">
        <p14:creationId xmlns:p14="http://schemas.microsoft.com/office/powerpoint/2010/main" val="11680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11</a:t>
            </a:fld>
            <a:endParaRPr lang="en-US"/>
          </a:p>
        </p:txBody>
      </p:sp>
    </p:spTree>
    <p:extLst>
      <p:ext uri="{BB962C8B-B14F-4D97-AF65-F5344CB8AC3E}">
        <p14:creationId xmlns:p14="http://schemas.microsoft.com/office/powerpoint/2010/main" val="380172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12</a:t>
            </a:fld>
            <a:endParaRPr lang="en-US"/>
          </a:p>
        </p:txBody>
      </p:sp>
    </p:spTree>
    <p:extLst>
      <p:ext uri="{BB962C8B-B14F-4D97-AF65-F5344CB8AC3E}">
        <p14:creationId xmlns:p14="http://schemas.microsoft.com/office/powerpoint/2010/main" val="193594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Today, most government support is funded through the “farm bill”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Farm Bill is a massive piece of legislation that guides food and farm policy. It covers wide-ranging topics from rural broadband service to farm subsidy payments. </a:t>
            </a:r>
            <a:endParaRPr lang="en-US" dirty="0"/>
          </a:p>
        </p:txBody>
      </p:sp>
      <p:sp>
        <p:nvSpPr>
          <p:cNvPr id="4" name="Slide Number Placeholder 3"/>
          <p:cNvSpPr>
            <a:spLocks noGrp="1"/>
          </p:cNvSpPr>
          <p:nvPr>
            <p:ph type="sldNum" sz="quarter" idx="10"/>
          </p:nvPr>
        </p:nvSpPr>
        <p:spPr/>
        <p:txBody>
          <a:bodyPr/>
          <a:lstStyle/>
          <a:p>
            <a:fld id="{389A49A2-0F94-4934-9385-6BBE49756F3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8205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most recent versions of Farm Bill proposals contain 12 distinct titles, or various sections under which Farm Bill supports are organized. They include:  commodity, conservation, trade, nutrition, credit, rural development, research, forestry, energy, horticulture, crop insurance, and miscellaneous (yes, its actual title is miscellaneous).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Discretionary</a:t>
            </a:r>
            <a:r>
              <a:rPr lang="en-US" sz="1200" b="0" i="0" kern="1200" baseline="0" dirty="0" smtClean="0">
                <a:solidFill>
                  <a:schemeClr val="tx1"/>
                </a:solidFill>
                <a:effectLst/>
                <a:latin typeface="+mn-lt"/>
                <a:ea typeface="+mn-ea"/>
                <a:cs typeface="+mn-cs"/>
              </a:rPr>
              <a:t> funding needs to go through appropriations each year</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14</a:t>
            </a:fld>
            <a:endParaRPr lang="en-US"/>
          </a:p>
        </p:txBody>
      </p:sp>
    </p:spTree>
    <p:extLst>
      <p:ext uri="{BB962C8B-B14F-4D97-AF65-F5344CB8AC3E}">
        <p14:creationId xmlns:p14="http://schemas.microsoft.com/office/powerpoint/2010/main" val="336317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15</a:t>
            </a:fld>
            <a:endParaRPr lang="en-US"/>
          </a:p>
        </p:txBody>
      </p:sp>
    </p:spTree>
    <p:extLst>
      <p:ext uri="{BB962C8B-B14F-4D97-AF65-F5344CB8AC3E}">
        <p14:creationId xmlns:p14="http://schemas.microsoft.com/office/powerpoint/2010/main" val="88746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2014 Farm Bill ended</a:t>
            </a:r>
            <a:r>
              <a:rPr lang="en-US" baseline="0" dirty="0" smtClean="0"/>
              <a:t> the controversial direct payments to farmers of commodity crops, moving to more </a:t>
            </a:r>
            <a:r>
              <a:rPr lang="en-US" dirty="0" smtClean="0"/>
              <a:t>insurance-based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SAVINGS OF $4.5 billion annually</a:t>
            </a:r>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16</a:t>
            </a:fld>
            <a:endParaRPr lang="en-US"/>
          </a:p>
        </p:txBody>
      </p:sp>
    </p:spTree>
    <p:extLst>
      <p:ext uri="{BB962C8B-B14F-4D97-AF65-F5344CB8AC3E}">
        <p14:creationId xmlns:p14="http://schemas.microsoft.com/office/powerpoint/2010/main" val="106378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two new revenue support programs have been included in the new farm bill.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totally separate from the crop insurance programs, which essentially continue unchanged from previous years.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farmer must choose either PLC or ARC. This choice applies through 2018 and cannot be changed.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PLC is the default option if the farmer fails to make a choice.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Covered crops unchanged from</a:t>
            </a:r>
            <a:r>
              <a:rPr lang="en-US" baseline="0" dirty="0" smtClean="0"/>
              <a:t> previous bills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dirty="0" smtClean="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ADDC0B-0538-42F4-B19D-42DEAC39D7B3}" type="slidenum">
              <a:rPr lang="en-US" smtClean="0"/>
              <a:t>17</a:t>
            </a:fld>
            <a:endParaRPr lang="en-US"/>
          </a:p>
        </p:txBody>
      </p:sp>
    </p:spTree>
    <p:extLst>
      <p:ext uri="{BB962C8B-B14F-4D97-AF65-F5344CB8AC3E}">
        <p14:creationId xmlns:p14="http://schemas.microsoft.com/office/powerpoint/2010/main" val="2189705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18</a:t>
            </a:fld>
            <a:endParaRPr lang="en-US"/>
          </a:p>
        </p:txBody>
      </p:sp>
    </p:spTree>
    <p:extLst>
      <p:ext uri="{BB962C8B-B14F-4D97-AF65-F5344CB8AC3E}">
        <p14:creationId xmlns:p14="http://schemas.microsoft.com/office/powerpoint/2010/main" val="3041578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USDA’s Farm Service Agency administers disaster assistance programs covering crop loss, livestock</a:t>
            </a:r>
            <a:r>
              <a:rPr lang="en-US" sz="1200" baseline="0" dirty="0" smtClean="0"/>
              <a:t> loss, and damage to farm property</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New farm bill permanently funds livestock disaster programs retroactively to when those provisions ended in 2011. </a:t>
            </a:r>
          </a:p>
          <a:p>
            <a:pPr marL="628650" lvl="1" indent="-171450">
              <a:buFont typeface="Arial" panose="020B0604020202020204" pitchFamily="34" charset="0"/>
              <a:buChar char="•"/>
              <a:defRPr/>
            </a:pPr>
            <a:r>
              <a:rPr lang="en-US" dirty="0" smtClean="0"/>
              <a:t>These programs cover 75 percent of the value of the animals lost</a:t>
            </a:r>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19</a:t>
            </a:fld>
            <a:endParaRPr lang="en-US"/>
          </a:p>
        </p:txBody>
      </p:sp>
    </p:spTree>
    <p:extLst>
      <p:ext uri="{BB962C8B-B14F-4D97-AF65-F5344CB8AC3E}">
        <p14:creationId xmlns:p14="http://schemas.microsoft.com/office/powerpoint/2010/main" val="248940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2</a:t>
            </a:fld>
            <a:endParaRPr lang="en-US"/>
          </a:p>
        </p:txBody>
      </p:sp>
    </p:spTree>
    <p:extLst>
      <p:ext uri="{BB962C8B-B14F-4D97-AF65-F5344CB8AC3E}">
        <p14:creationId xmlns:p14="http://schemas.microsoft.com/office/powerpoint/2010/main" val="2254229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188" indent="-230188">
              <a:buFont typeface="Arial" panose="020B0604020202020204" pitchFamily="34" charset="0"/>
              <a:buChar char="•"/>
            </a:pPr>
            <a:r>
              <a:rPr lang="en-US" dirty="0" smtClean="0"/>
              <a:t>Instead, the bill </a:t>
            </a:r>
            <a:r>
              <a:rPr lang="en-US" dirty="0" smtClean="0">
                <a:hlinkClick r:id="rId3"/>
              </a:rPr>
              <a:t>would offer insurance</a:t>
            </a:r>
            <a:r>
              <a:rPr lang="en-US" dirty="0" smtClean="0"/>
              <a:t> to dairy farmers to protect themselves against falling milk prices or rising feed costs.</a:t>
            </a:r>
          </a:p>
          <a:p>
            <a:pPr marL="230188" marR="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USDA will buy up dairy products and donate them to food assistance programs when milk production is excessive and margins are squeezed.</a:t>
            </a:r>
          </a:p>
          <a:p>
            <a:pPr indent="-285750"/>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20</a:t>
            </a:fld>
            <a:endParaRPr lang="en-US"/>
          </a:p>
        </p:txBody>
      </p:sp>
    </p:spTree>
    <p:extLst>
      <p:ext uri="{BB962C8B-B14F-4D97-AF65-F5344CB8AC3E}">
        <p14:creationId xmlns:p14="http://schemas.microsoft.com/office/powerpoint/2010/main" val="64757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starting up in a small way in the 1996 Farm Bill and only hitting its current stride in the 2008 Farm Bill.  The renewal of the 2008 funding is significant, as is the advent of permanent spending for the major specialty crop programs and for the Rural Energy for America Program</a:t>
            </a:r>
          </a:p>
          <a:p>
            <a:pPr marL="171450" indent="-171450">
              <a:buFont typeface="Arial" panose="020B0604020202020204" pitchFamily="34" charset="0"/>
              <a:buChar char="•"/>
            </a:pPr>
            <a:r>
              <a:rPr lang="en-US" dirty="0" smtClean="0"/>
              <a:t>Investing</a:t>
            </a:r>
            <a:r>
              <a:rPr lang="en-US" baseline="0" dirty="0" smtClean="0"/>
              <a:t> $501 million over next 5 years</a:t>
            </a:r>
            <a:endParaRPr lang="en-US" dirty="0" smtClean="0"/>
          </a:p>
          <a:p>
            <a:pPr marL="171450" indent="-171450">
              <a:buFont typeface="Arial" panose="020B0604020202020204" pitchFamily="34" charset="0"/>
              <a:buChar char="•"/>
            </a:pPr>
            <a:r>
              <a:rPr lang="en-US" dirty="0" smtClean="0"/>
              <a:t>ALSO:  To foster exposure to and growth in local foods, USDA has created the Know Your Farmer, Know Your Food management and communications initiative, which helps stakeholders navigate USDA resources and efforts related to local and regional food systems.</a:t>
            </a:r>
          </a:p>
          <a:p>
            <a:pPr marL="171450" indent="-171450">
              <a:buFont typeface="Arial" panose="020B0604020202020204" pitchFamily="34" charset="0"/>
              <a:buChar char="•"/>
            </a:pPr>
            <a:r>
              <a:rPr lang="en-US" dirty="0" smtClean="0"/>
              <a:t>USDA promotes and regulates organics through National Organic Program (NOP)to ensure integrity of U.S.-certified organic products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21</a:t>
            </a:fld>
            <a:endParaRPr lang="en-US"/>
          </a:p>
        </p:txBody>
      </p:sp>
    </p:spTree>
    <p:extLst>
      <p:ext uri="{BB962C8B-B14F-4D97-AF65-F5344CB8AC3E}">
        <p14:creationId xmlns:p14="http://schemas.microsoft.com/office/powerpoint/2010/main" val="152688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Minimal soil disturbance (e.g., by no till practices) </a:t>
            </a:r>
          </a:p>
          <a:p>
            <a:pPr marL="628650" lvl="1" indent="-171450">
              <a:buFont typeface="Arial" panose="020B0604020202020204" pitchFamily="34" charset="0"/>
              <a:buChar char="•"/>
            </a:pPr>
            <a:r>
              <a:rPr lang="en-US" dirty="0" smtClean="0"/>
              <a:t>crop diversity (crop rotation or incorporating new crops)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Regulation of both water use and water pollution varies by state.  No consistent nationwide program addressing agricultural pollution exists.  </a:t>
            </a:r>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73ADDC0B-0538-42F4-B19D-42DEAC39D7B3}" type="slidenum">
              <a:rPr lang="en-US" smtClean="0"/>
              <a:t>22</a:t>
            </a:fld>
            <a:endParaRPr lang="en-US"/>
          </a:p>
        </p:txBody>
      </p:sp>
    </p:spTree>
    <p:extLst>
      <p:ext uri="{BB962C8B-B14F-4D97-AF65-F5344CB8AC3E}">
        <p14:creationId xmlns:p14="http://schemas.microsoft.com/office/powerpoint/2010/main" val="1827925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“Agriculture Research and Development: Public and Private Investments Under Alternative Markets and Institutions,” Economic Research Service, Agriculture Research and Development Report Number (AER-735) 88 </a:t>
            </a:r>
            <a:r>
              <a:rPr lang="en-US" sz="1200" b="0" i="0" kern="1200" dirty="0" err="1" smtClean="0">
                <a:solidFill>
                  <a:schemeClr val="tx1"/>
                </a:solidFill>
                <a:effectLst/>
                <a:latin typeface="+mn-lt"/>
                <a:ea typeface="+mn-ea"/>
                <a:cs typeface="+mn-cs"/>
              </a:rPr>
              <a:t>pp</a:t>
            </a:r>
            <a:r>
              <a:rPr lang="en-US" sz="1200" b="0" i="0" kern="1200" dirty="0" smtClean="0">
                <a:solidFill>
                  <a:schemeClr val="tx1"/>
                </a:solidFill>
                <a:effectLst/>
                <a:latin typeface="+mn-lt"/>
                <a:ea typeface="+mn-ea"/>
                <a:cs typeface="+mn-cs"/>
              </a:rPr>
              <a:t>, May 1996, </a:t>
            </a:r>
            <a:r>
              <a:rPr lang="en-US" sz="1200" b="0" i="0" u="none" strike="noStrike" kern="1200" dirty="0" smtClean="0">
                <a:solidFill>
                  <a:schemeClr val="tx1"/>
                </a:solidFill>
                <a:effectLst/>
                <a:latin typeface="+mn-lt"/>
                <a:ea typeface="+mn-ea"/>
                <a:cs typeface="+mn-cs"/>
                <a:hlinkClick r:id="rId3"/>
              </a:rPr>
              <a:t>http://www.ers.usda.gov/publications/aer-agricultural-economic-report/aer735.aspx</a:t>
            </a:r>
            <a:r>
              <a:rPr lang="en-US" sz="1200" b="0" i="0" kern="1200" dirty="0" smtClean="0">
                <a:solidFill>
                  <a:schemeClr val="tx1"/>
                </a:solidFill>
                <a:effectLst/>
                <a:latin typeface="+mn-lt"/>
                <a:ea typeface="+mn-ea"/>
                <a:cs typeface="+mn-cs"/>
              </a:rPr>
              <a:t>, accessed 11/18/13.</a:t>
            </a:r>
            <a:endParaRPr lang="en-US" dirty="0" smtClean="0"/>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23</a:t>
            </a:fld>
            <a:endParaRPr lang="en-US"/>
          </a:p>
        </p:txBody>
      </p:sp>
    </p:spTree>
    <p:extLst>
      <p:ext uri="{BB962C8B-B14F-4D97-AF65-F5344CB8AC3E}">
        <p14:creationId xmlns:p14="http://schemas.microsoft.com/office/powerpoint/2010/main" val="3152503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1" u="sng" dirty="0"/>
              <a:t>PUBLIC</a:t>
            </a:r>
            <a:r>
              <a:rPr lang="en-US" dirty="0"/>
              <a:t>:  Conducted by government agencies, land-grant universities and extension agencies</a:t>
            </a:r>
          </a:p>
          <a:p>
            <a:pPr marL="171450" indent="-171450">
              <a:buFont typeface="Arial" panose="020B0604020202020204" pitchFamily="34" charset="0"/>
              <a:buChar char="•"/>
              <a:defRPr/>
            </a:pPr>
            <a:r>
              <a:rPr lang="en-US" b="1" u="sng" dirty="0"/>
              <a:t>PRIVATE</a:t>
            </a:r>
            <a:r>
              <a:rPr lang="en-US" dirty="0"/>
              <a:t> Conducted by small number of large </a:t>
            </a:r>
            <a:r>
              <a:rPr lang="en-US" dirty="0" smtClean="0"/>
              <a:t>corporations</a:t>
            </a:r>
            <a:br>
              <a:rPr lang="en-US" dirty="0" smtClean="0"/>
            </a:br>
            <a:r>
              <a:rPr lang="en-US" dirty="0" smtClean="0"/>
              <a:t> </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dirty="0" smtClean="0"/>
              <a:t>Basic</a:t>
            </a:r>
            <a:r>
              <a:rPr lang="en-US" dirty="0" smtClean="0"/>
              <a:t>: objective is </a:t>
            </a:r>
            <a:r>
              <a:rPr lang="en-US" sz="1200" b="0" kern="1200" dirty="0" smtClean="0">
                <a:solidFill>
                  <a:schemeClr val="tx1"/>
                </a:solidFill>
                <a:effectLst/>
              </a:rPr>
              <a:t>pursuit of new knowledge or ideas without specific applications in mind. insights gained through basic research feed into the development of future innovations and technologies that increase productivity and economic growth over the longer run.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kern="1200" dirty="0" smtClean="0">
                <a:solidFill>
                  <a:schemeClr val="tx1"/>
                </a:solidFill>
                <a:effectLst/>
              </a:rPr>
              <a:t>Applied</a:t>
            </a:r>
            <a:r>
              <a:rPr lang="en-US" sz="1200" b="0" kern="1200" dirty="0" smtClean="0">
                <a:solidFill>
                  <a:schemeClr val="tx1"/>
                </a:solidFill>
                <a:effectLst/>
              </a:rPr>
              <a:t>:  done to meet a specific need.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kern="1200" dirty="0" smtClean="0">
                <a:solidFill>
                  <a:schemeClr val="tx1"/>
                </a:solidFill>
                <a:effectLst/>
              </a:rPr>
              <a:t>Developmental</a:t>
            </a:r>
            <a:r>
              <a:rPr lang="en-US" sz="1200" b="0" kern="1200" dirty="0" smtClean="0">
                <a:solidFill>
                  <a:schemeClr val="tx1"/>
                </a:solidFill>
                <a:effectLst/>
              </a:rPr>
              <a:t>:</a:t>
            </a:r>
            <a:r>
              <a:rPr lang="en-US" sz="1200" b="0" kern="1200" baseline="0" dirty="0" smtClean="0">
                <a:solidFill>
                  <a:schemeClr val="tx1"/>
                </a:solidFill>
                <a:effectLst/>
              </a:rPr>
              <a:t>  </a:t>
            </a:r>
            <a:r>
              <a:rPr lang="en-US" sz="1200" b="0" kern="1200" dirty="0" smtClean="0">
                <a:solidFill>
                  <a:schemeClr val="tx1"/>
                </a:solidFill>
                <a:effectLst/>
              </a:rPr>
              <a:t>directed towards the production of specific products and processes </a:t>
            </a:r>
            <a:r>
              <a:rPr lang="en-US" sz="1200" b="0" i="1" kern="1200" dirty="0" smtClean="0">
                <a:solidFill>
                  <a:schemeClr val="tx1"/>
                </a:solidFill>
                <a:effectLst/>
                <a:latin typeface="+mn-lt"/>
                <a:ea typeface="+mn-ea"/>
                <a:cs typeface="+mn-cs"/>
              </a:rPr>
              <a:t>with nearer-term commercial potential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dirty="0" smtClean="0">
                <a:solidFill>
                  <a:schemeClr val="tx1"/>
                </a:solidFill>
              </a:rPr>
              <a:t>Other R&amp;D entities:</a:t>
            </a:r>
            <a:r>
              <a:rPr lang="en-US" b="1" dirty="0" smtClean="0">
                <a:solidFill>
                  <a:schemeClr val="tx1"/>
                </a:solidFill>
              </a:rPr>
              <a:t>  </a:t>
            </a:r>
            <a:r>
              <a:rPr lang="en-US" dirty="0" smtClean="0">
                <a:solidFill>
                  <a:schemeClr val="tx1"/>
                </a:solidFill>
              </a:rPr>
              <a:t>other federal agencies (both within and outside the USDA); non-profit associations; professional societies; commodity groups and grower associations; multistate research committees; private industry; citizen groups; foundations; regional centers; the military; task forces; and other groups.</a:t>
            </a:r>
            <a:endParaRPr lang="en-US" baseline="30000" dirty="0" smtClean="0">
              <a:solidFill>
                <a:schemeClr val="tx1"/>
              </a:solidFill>
            </a:endParaRPr>
          </a:p>
          <a:p>
            <a:pPr marR="0" algn="l" defTabSz="914400" rtl="0" eaLnBrk="1" fontAlgn="auto" latinLnBrk="0" hangingPunct="1">
              <a:lnSpc>
                <a:spcPct val="100000"/>
              </a:lnSpc>
              <a:spcBef>
                <a:spcPts val="0"/>
              </a:spcBef>
              <a:spcAft>
                <a:spcPts val="0"/>
              </a:spcAft>
              <a:buClrTx/>
              <a:buSzTx/>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solidFill>
                  <a:prstClr val="black"/>
                </a:solidFill>
              </a:rPr>
              <a:t>Indirect subsidies</a:t>
            </a:r>
            <a:r>
              <a:rPr lang="en-US" b="1" baseline="0" dirty="0" smtClean="0">
                <a:solidFill>
                  <a:prstClr val="black"/>
                </a:solidFill>
              </a:rPr>
              <a:t> i</a:t>
            </a:r>
            <a:r>
              <a:rPr lang="en-US" dirty="0" smtClean="0">
                <a:solidFill>
                  <a:prstClr val="black">
                    <a:lumMod val="75000"/>
                    <a:lumOff val="25000"/>
                  </a:prstClr>
                </a:solidFill>
              </a:rPr>
              <a:t>nclude agricultural R&amp;D, extension programs, and maintaining agricultural databases.</a:t>
            </a:r>
          </a:p>
        </p:txBody>
      </p:sp>
      <p:sp>
        <p:nvSpPr>
          <p:cNvPr id="4" name="Slide Number Placeholder 3"/>
          <p:cNvSpPr>
            <a:spLocks noGrp="1"/>
          </p:cNvSpPr>
          <p:nvPr>
            <p:ph type="sldNum" sz="quarter" idx="10"/>
          </p:nvPr>
        </p:nvSpPr>
        <p:spPr/>
        <p:txBody>
          <a:bodyPr/>
          <a:lstStyle/>
          <a:p>
            <a:fld id="{73ADDC0B-0538-42F4-B19D-42DEAC39D7B3}" type="slidenum">
              <a:rPr lang="en-US" smtClean="0"/>
              <a:t>24</a:t>
            </a:fld>
            <a:endParaRPr lang="en-US"/>
          </a:p>
        </p:txBody>
      </p:sp>
    </p:spTree>
    <p:extLst>
      <p:ext uri="{BB962C8B-B14F-4D97-AF65-F5344CB8AC3E}">
        <p14:creationId xmlns:p14="http://schemas.microsoft.com/office/powerpoint/2010/main" val="2802817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Globally, about half or more of all </a:t>
            </a:r>
            <a:r>
              <a:rPr lang="en-US" b="1" dirty="0" smtClean="0"/>
              <a:t>private investment </a:t>
            </a:r>
            <a:r>
              <a:rPr lang="en-US" dirty="0" smtClean="0"/>
              <a:t>in food and agricultural research and development have been devoted to food manufacturing, not toward input industries and other areas that directly increase agricultural production.</a:t>
            </a:r>
            <a:br>
              <a:rPr lang="en-US" dirty="0" smtClean="0"/>
            </a:b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Recent increases in private </a:t>
            </a:r>
            <a:r>
              <a:rPr lang="en-US" dirty="0" smtClean="0"/>
              <a:t>agricultural input research have mostly centered on crops, including farm machinery and some biofuels investments; livestock-related research and crop protection chemicals have experienced less growth.</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25</a:t>
            </a:fld>
            <a:endParaRPr lang="en-US"/>
          </a:p>
        </p:txBody>
      </p:sp>
    </p:spTree>
    <p:extLst>
      <p:ext uri="{BB962C8B-B14F-4D97-AF65-F5344CB8AC3E}">
        <p14:creationId xmlns:p14="http://schemas.microsoft.com/office/powerpoint/2010/main" val="522350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26</a:t>
            </a:fld>
            <a:endParaRPr lang="en-US"/>
          </a:p>
        </p:txBody>
      </p:sp>
    </p:spTree>
    <p:extLst>
      <p:ext uri="{BB962C8B-B14F-4D97-AF65-F5344CB8AC3E}">
        <p14:creationId xmlns:p14="http://schemas.microsoft.com/office/powerpoint/2010/main" val="1285187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27</a:t>
            </a:fld>
            <a:endParaRPr lang="en-US"/>
          </a:p>
        </p:txBody>
      </p:sp>
    </p:spTree>
    <p:extLst>
      <p:ext uri="{BB962C8B-B14F-4D97-AF65-F5344CB8AC3E}">
        <p14:creationId xmlns:p14="http://schemas.microsoft.com/office/powerpoint/2010/main" val="2151653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Technology: helps increase yields using fewer inputs/resources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Nanotechnologies: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questions as to safety and potential toxicity from these products need to be addressed as soon as possible. risks include the ability of the particles to cross the blood-brain, dermal, placental and other barriers, potential impacts on biological systems and control and tracking of the particles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Questions about whether risk assessments are being completed, if they are sufficient and unbiased</a:t>
            </a:r>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28</a:t>
            </a:fld>
            <a:endParaRPr lang="en-US"/>
          </a:p>
        </p:txBody>
      </p:sp>
    </p:spTree>
    <p:extLst>
      <p:ext uri="{BB962C8B-B14F-4D97-AF65-F5344CB8AC3E}">
        <p14:creationId xmlns:p14="http://schemas.microsoft.com/office/powerpoint/2010/main" val="1984186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Here is an overview of what nanotechnology applications are currently being researched, tested and in some cases already applied in food technology: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more: </a:t>
            </a:r>
            <a:r>
              <a:rPr lang="en-US" sz="1200" b="0" i="0" u="none" strike="noStrike" kern="1200" dirty="0" smtClean="0">
                <a:solidFill>
                  <a:schemeClr val="tx1"/>
                </a:solidFill>
                <a:effectLst/>
                <a:latin typeface="+mn-lt"/>
                <a:ea typeface="+mn-ea"/>
                <a:cs typeface="+mn-cs"/>
                <a:hlinkClick r:id="rId3"/>
              </a:rPr>
              <a:t>Nanotechnology in Food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http://www.nanowerk.com/nanotechnology-in-food.php#ixzz2vpkH2zON</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29</a:t>
            </a:fld>
            <a:endParaRPr lang="en-US"/>
          </a:p>
        </p:txBody>
      </p:sp>
    </p:spTree>
    <p:extLst>
      <p:ext uri="{BB962C8B-B14F-4D97-AF65-F5344CB8AC3E}">
        <p14:creationId xmlns:p14="http://schemas.microsoft.com/office/powerpoint/2010/main" val="275429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the 1920s, </a:t>
            </a:r>
            <a:r>
              <a:rPr lang="en-US" sz="1200" b="1" kern="1200" dirty="0" smtClean="0">
                <a:solidFill>
                  <a:schemeClr val="tx1"/>
                </a:solidFill>
                <a:effectLst/>
                <a:latin typeface="+mn-lt"/>
                <a:ea typeface="+mn-ea"/>
                <a:cs typeface="+mn-cs"/>
              </a:rPr>
              <a:t>farm households</a:t>
            </a:r>
            <a:r>
              <a:rPr lang="en-US" sz="1200" kern="1200" dirty="0" smtClean="0">
                <a:solidFill>
                  <a:schemeClr val="tx1"/>
                </a:solidFill>
                <a:effectLst/>
                <a:latin typeface="+mn-lt"/>
                <a:ea typeface="+mn-ea"/>
                <a:cs typeface="+mn-cs"/>
              </a:rPr>
              <a:t> accounted for more than 25% of the U.S. workforce and generated approximately 8% of gross domestic product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Today they account for only 1.6 percent of the work force and generate approximately 1 percent of GDP.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Over the same period, the rural share of the population has fallen far less, from 49 percent to 19 percent, suggesting that rural areas are less dependent on farming's contribution to the rural economy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Fewer farms today, but larger commercial operations producing the bulk of farm commodities: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commercial farms make up the other 10 percent of the sector, but account for 83 percent of the value of U.S. production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90% of all farms are considered small, less than $250,000 in gross sales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ADDC0B-0538-42F4-B19D-42DEAC39D7B3}" type="slidenum">
              <a:rPr lang="en-US" smtClean="0"/>
              <a:t>3</a:t>
            </a:fld>
            <a:endParaRPr lang="en-US"/>
          </a:p>
        </p:txBody>
      </p:sp>
    </p:spTree>
    <p:extLst>
      <p:ext uri="{BB962C8B-B14F-4D97-AF65-F5344CB8AC3E}">
        <p14:creationId xmlns:p14="http://schemas.microsoft.com/office/powerpoint/2010/main" val="1282096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3ADDC0B-0538-42F4-B19D-42DEAC39D7B3}" type="slidenum">
              <a:rPr lang="en-US" smtClean="0"/>
              <a:t>30</a:t>
            </a:fld>
            <a:endParaRPr lang="en-US"/>
          </a:p>
        </p:txBody>
      </p:sp>
    </p:spTree>
    <p:extLst>
      <p:ext uri="{BB962C8B-B14F-4D97-AF65-F5344CB8AC3E}">
        <p14:creationId xmlns:p14="http://schemas.microsoft.com/office/powerpoint/2010/main" val="527750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31</a:t>
            </a:fld>
            <a:endParaRPr lang="en-US"/>
          </a:p>
        </p:txBody>
      </p:sp>
    </p:spTree>
    <p:extLst>
      <p:ext uri="{BB962C8B-B14F-4D97-AF65-F5344CB8AC3E}">
        <p14:creationId xmlns:p14="http://schemas.microsoft.com/office/powerpoint/2010/main" val="1543312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32</a:t>
            </a:fld>
            <a:endParaRPr lang="en-US"/>
          </a:p>
        </p:txBody>
      </p:sp>
    </p:spTree>
    <p:extLst>
      <p:ext uri="{BB962C8B-B14F-4D97-AF65-F5344CB8AC3E}">
        <p14:creationId xmlns:p14="http://schemas.microsoft.com/office/powerpoint/2010/main" val="1317317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33</a:t>
            </a:fld>
            <a:endParaRPr lang="en-US"/>
          </a:p>
        </p:txBody>
      </p:sp>
    </p:spTree>
    <p:extLst>
      <p:ext uri="{BB962C8B-B14F-4D97-AF65-F5344CB8AC3E}">
        <p14:creationId xmlns:p14="http://schemas.microsoft.com/office/powerpoint/2010/main" val="1039549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34</a:t>
            </a:fld>
            <a:endParaRPr lang="en-US"/>
          </a:p>
        </p:txBody>
      </p:sp>
    </p:spTree>
    <p:extLst>
      <p:ext uri="{BB962C8B-B14F-4D97-AF65-F5344CB8AC3E}">
        <p14:creationId xmlns:p14="http://schemas.microsoft.com/office/powerpoint/2010/main" val="3367203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F0"/>
                </a:solidFill>
              </a:rPr>
              <a:t>Administered by 18 companies that are </a:t>
            </a:r>
            <a:br>
              <a:rPr lang="en-US" sz="1200" dirty="0" smtClean="0">
                <a:solidFill>
                  <a:srgbClr val="00B0F0"/>
                </a:solidFill>
              </a:rPr>
            </a:br>
            <a:r>
              <a:rPr lang="en-US" sz="1200" dirty="0" smtClean="0">
                <a:solidFill>
                  <a:srgbClr val="00B0F0"/>
                </a:solidFill>
              </a:rPr>
              <a:t>paid $1.4 billion annually by the government</a:t>
            </a:r>
            <a:br>
              <a:rPr lang="en-US" sz="1200" dirty="0" smtClean="0">
                <a:solidFill>
                  <a:srgbClr val="00B0F0"/>
                </a:solidFill>
              </a:rPr>
            </a:br>
            <a:r>
              <a:rPr lang="en-US" sz="1200" dirty="0" smtClean="0">
                <a:solidFill>
                  <a:srgbClr val="00B0F0"/>
                </a:solidFill>
              </a:rPr>
              <a:t>to sell policies to farmers, and pays 62% of </a:t>
            </a:r>
            <a:br>
              <a:rPr lang="en-US" sz="1200" dirty="0" smtClean="0">
                <a:solidFill>
                  <a:srgbClr val="00B0F0"/>
                </a:solidFill>
              </a:rPr>
            </a:br>
            <a:r>
              <a:rPr lang="en-US" sz="1200" dirty="0" smtClean="0">
                <a:solidFill>
                  <a:srgbClr val="00B0F0"/>
                </a:solidFill>
              </a:rPr>
              <a:t>farmers’ premiums. (Mary-delete if you don’t </a:t>
            </a:r>
            <a:br>
              <a:rPr lang="en-US" sz="1200" dirty="0" smtClean="0">
                <a:solidFill>
                  <a:srgbClr val="00B0F0"/>
                </a:solidFill>
              </a:rPr>
            </a:br>
            <a:r>
              <a:rPr lang="en-US" sz="1200" dirty="0" smtClean="0">
                <a:solidFill>
                  <a:srgbClr val="00B0F0"/>
                </a:solidFill>
              </a:rPr>
              <a:t>need)</a:t>
            </a:r>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35</a:t>
            </a:fld>
            <a:endParaRPr lang="en-US"/>
          </a:p>
        </p:txBody>
      </p:sp>
    </p:spTree>
    <p:extLst>
      <p:ext uri="{BB962C8B-B14F-4D97-AF65-F5344CB8AC3E}">
        <p14:creationId xmlns:p14="http://schemas.microsoft.com/office/powerpoint/2010/main" val="3048724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36</a:t>
            </a:fld>
            <a:endParaRPr lang="en-US"/>
          </a:p>
        </p:txBody>
      </p:sp>
    </p:spTree>
    <p:extLst>
      <p:ext uri="{BB962C8B-B14F-4D97-AF65-F5344CB8AC3E}">
        <p14:creationId xmlns:p14="http://schemas.microsoft.com/office/powerpoint/2010/main" val="570705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37</a:t>
            </a:fld>
            <a:endParaRPr lang="en-US"/>
          </a:p>
        </p:txBody>
      </p:sp>
    </p:spTree>
    <p:extLst>
      <p:ext uri="{BB962C8B-B14F-4D97-AF65-F5344CB8AC3E}">
        <p14:creationId xmlns:p14="http://schemas.microsoft.com/office/powerpoint/2010/main" val="1317586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Conservation funding DECREASED by $4 billion over 10 years</a:t>
            </a:r>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38</a:t>
            </a:fld>
            <a:endParaRPr lang="en-US"/>
          </a:p>
        </p:txBody>
      </p:sp>
    </p:spTree>
    <p:extLst>
      <p:ext uri="{BB962C8B-B14F-4D97-AF65-F5344CB8AC3E}">
        <p14:creationId xmlns:p14="http://schemas.microsoft.com/office/powerpoint/2010/main" val="2675473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39</a:t>
            </a:fld>
            <a:endParaRPr lang="en-US"/>
          </a:p>
        </p:txBody>
      </p:sp>
    </p:spTree>
    <p:extLst>
      <p:ext uri="{BB962C8B-B14F-4D97-AF65-F5344CB8AC3E}">
        <p14:creationId xmlns:p14="http://schemas.microsoft.com/office/powerpoint/2010/main" val="318486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Partly due to USDA definition of farms, which includes those where the principal operator is retired or lists a main occupation other than farming.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Also do to income diversification – by 2000, 93% of farm households had income from off-farm sources (outside jobs, investments, social security, etc.) = less vulnerable to the fluctuations of farm income.</a:t>
            </a:r>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4</a:t>
            </a:fld>
            <a:endParaRPr lang="en-US"/>
          </a:p>
        </p:txBody>
      </p:sp>
    </p:spTree>
    <p:extLst>
      <p:ext uri="{BB962C8B-B14F-4D97-AF65-F5344CB8AC3E}">
        <p14:creationId xmlns:p14="http://schemas.microsoft.com/office/powerpoint/2010/main" val="2303980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40</a:t>
            </a:fld>
            <a:endParaRPr lang="en-US"/>
          </a:p>
        </p:txBody>
      </p:sp>
    </p:spTree>
    <p:extLst>
      <p:ext uri="{BB962C8B-B14F-4D97-AF65-F5344CB8AC3E}">
        <p14:creationId xmlns:p14="http://schemas.microsoft.com/office/powerpoint/2010/main" val="3014452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41</a:t>
            </a:fld>
            <a:endParaRPr lang="en-US"/>
          </a:p>
        </p:txBody>
      </p:sp>
    </p:spTree>
    <p:extLst>
      <p:ext uri="{BB962C8B-B14F-4D97-AF65-F5344CB8AC3E}">
        <p14:creationId xmlns:p14="http://schemas.microsoft.com/office/powerpoint/2010/main" val="1188419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42</a:t>
            </a:fld>
            <a:endParaRPr lang="en-US"/>
          </a:p>
        </p:txBody>
      </p:sp>
    </p:spTree>
    <p:extLst>
      <p:ext uri="{BB962C8B-B14F-4D97-AF65-F5344CB8AC3E}">
        <p14:creationId xmlns:p14="http://schemas.microsoft.com/office/powerpoint/2010/main" val="14618829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43</a:t>
            </a:fld>
            <a:endParaRPr lang="en-US"/>
          </a:p>
        </p:txBody>
      </p:sp>
    </p:spTree>
    <p:extLst>
      <p:ext uri="{BB962C8B-B14F-4D97-AF65-F5344CB8AC3E}">
        <p14:creationId xmlns:p14="http://schemas.microsoft.com/office/powerpoint/2010/main" val="3179590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44</a:t>
            </a:fld>
            <a:endParaRPr lang="en-US"/>
          </a:p>
        </p:txBody>
      </p:sp>
    </p:spTree>
    <p:extLst>
      <p:ext uri="{BB962C8B-B14F-4D97-AF65-F5344CB8AC3E}">
        <p14:creationId xmlns:p14="http://schemas.microsoft.com/office/powerpoint/2010/main" val="2853432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45</a:t>
            </a:fld>
            <a:endParaRPr lang="en-US"/>
          </a:p>
        </p:txBody>
      </p:sp>
    </p:spTree>
    <p:extLst>
      <p:ext uri="{BB962C8B-B14F-4D97-AF65-F5344CB8AC3E}">
        <p14:creationId xmlns:p14="http://schemas.microsoft.com/office/powerpoint/2010/main" val="40441265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46</a:t>
            </a:fld>
            <a:endParaRPr lang="en-US"/>
          </a:p>
        </p:txBody>
      </p:sp>
    </p:spTree>
    <p:extLst>
      <p:ext uri="{BB962C8B-B14F-4D97-AF65-F5344CB8AC3E}">
        <p14:creationId xmlns:p14="http://schemas.microsoft.com/office/powerpoint/2010/main" val="882381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47</a:t>
            </a:fld>
            <a:endParaRPr lang="en-US"/>
          </a:p>
        </p:txBody>
      </p:sp>
    </p:spTree>
    <p:extLst>
      <p:ext uri="{BB962C8B-B14F-4D97-AF65-F5344CB8AC3E}">
        <p14:creationId xmlns:p14="http://schemas.microsoft.com/office/powerpoint/2010/main" val="1843639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48</a:t>
            </a:fld>
            <a:endParaRPr lang="en-US"/>
          </a:p>
        </p:txBody>
      </p:sp>
    </p:spTree>
    <p:extLst>
      <p:ext uri="{BB962C8B-B14F-4D97-AF65-F5344CB8AC3E}">
        <p14:creationId xmlns:p14="http://schemas.microsoft.com/office/powerpoint/2010/main" val="3956143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49</a:t>
            </a:fld>
            <a:endParaRPr lang="en-US"/>
          </a:p>
        </p:txBody>
      </p:sp>
    </p:spTree>
    <p:extLst>
      <p:ext uri="{BB962C8B-B14F-4D97-AF65-F5344CB8AC3E}">
        <p14:creationId xmlns:p14="http://schemas.microsoft.com/office/powerpoint/2010/main" val="294944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6389"/>
            <a:ext cx="5486400" cy="3984165"/>
          </a:xfrm>
        </p:spPr>
        <p:txBody>
          <a:bodyPr/>
          <a:lstStyle/>
          <a:p>
            <a:r>
              <a:rPr lang="en-US" sz="1200" u="sng" kern="1200" dirty="0" smtClean="0">
                <a:solidFill>
                  <a:schemeClr val="tx1"/>
                </a:solidFill>
                <a:effectLst/>
                <a:latin typeface="+mn-lt"/>
                <a:ea typeface="+mn-ea"/>
                <a:cs typeface="+mn-cs"/>
              </a:rPr>
              <a:t>Aging Population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1978: 16.4% of principal farm operators were over age 65; 2007:  approx. 30% </a:t>
            </a:r>
          </a:p>
          <a:p>
            <a:r>
              <a:rPr lang="en-US" sz="1200" i="1" u="sng" kern="1200" dirty="0" smtClean="0">
                <a:solidFill>
                  <a:schemeClr val="tx1"/>
                </a:solidFill>
                <a:effectLst/>
                <a:latin typeface="+mn-lt"/>
                <a:ea typeface="+mn-ea"/>
                <a:cs typeface="+mn-cs"/>
              </a:rPr>
              <a:t>Increasingly</a:t>
            </a:r>
            <a:r>
              <a:rPr lang="en-US" sz="1200" u="sng" kern="1200" dirty="0" smtClean="0">
                <a:solidFill>
                  <a:schemeClr val="tx1"/>
                </a:solidFill>
                <a:effectLst/>
                <a:latin typeface="+mn-lt"/>
                <a:ea typeface="+mn-ea"/>
                <a:cs typeface="+mn-cs"/>
              </a:rPr>
              <a:t> Specialized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1900 - a farm produced an average of about 5 commodities; by 2000, the average had fallen to just over 1</a:t>
            </a:r>
          </a:p>
          <a:p>
            <a:r>
              <a:rPr lang="en-US" sz="1200" u="sng" kern="1200" dirty="0" smtClean="0">
                <a:solidFill>
                  <a:schemeClr val="tx1"/>
                </a:solidFill>
                <a:effectLst/>
                <a:latin typeface="+mn-lt"/>
                <a:ea typeface="+mn-ea"/>
                <a:cs typeface="+mn-cs"/>
              </a:rPr>
              <a:t>Reliance on science and new technologies</a:t>
            </a:r>
            <a:r>
              <a:rPr lang="en-US" sz="1200" kern="1200" dirty="0" smtClean="0">
                <a:solidFill>
                  <a:schemeClr val="tx1"/>
                </a:solidFill>
                <a:effectLst/>
                <a:latin typeface="+mn-lt"/>
                <a:ea typeface="+mn-ea"/>
                <a:cs typeface="+mn-cs"/>
              </a:rPr>
              <a:t>:  constant pressure to produce more with less and to conserve natural resources</a:t>
            </a:r>
          </a:p>
          <a:p>
            <a:pPr marL="171450" lvl="0" indent="-171450">
              <a:buFont typeface="Arial" panose="020B0604020202020204" pitchFamily="34" charset="0"/>
              <a:buChar char="•"/>
            </a:pPr>
            <a:r>
              <a:rPr lang="en-US" sz="1200" b="1" i="1" kern="1200" dirty="0" smtClean="0">
                <a:solidFill>
                  <a:schemeClr val="tx1"/>
                </a:solidFill>
                <a:effectLst/>
                <a:latin typeface="+mn-lt"/>
                <a:ea typeface="+mn-ea"/>
                <a:cs typeface="+mn-cs"/>
              </a:rPr>
              <a:t>Crops</a:t>
            </a:r>
            <a:r>
              <a:rPr lang="en-US" sz="1200" kern="1200" dirty="0" smtClean="0">
                <a:solidFill>
                  <a:schemeClr val="tx1"/>
                </a:solidFill>
                <a:effectLst/>
                <a:latin typeface="+mn-lt"/>
                <a:ea typeface="+mn-ea"/>
                <a:cs typeface="+mn-cs"/>
              </a:rPr>
              <a:t>:  field sensors for water, nutrients and soil  to manage water &amp; fertilize applications; satellite</a:t>
            </a:r>
            <a:r>
              <a:rPr lang="en-US" sz="1200" kern="1200" baseline="0" dirty="0" smtClean="0">
                <a:solidFill>
                  <a:schemeClr val="tx1"/>
                </a:solidFill>
                <a:effectLst/>
                <a:latin typeface="+mn-lt"/>
                <a:ea typeface="+mn-ea"/>
                <a:cs typeface="+mn-cs"/>
              </a:rPr>
              <a:t> &amp; GPS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smtClean="0">
                <a:solidFill>
                  <a:schemeClr val="tx1"/>
                </a:solidFill>
                <a:effectLst/>
                <a:latin typeface="+mn-lt"/>
                <a:ea typeface="+mn-ea"/>
                <a:cs typeface="+mn-cs"/>
              </a:rPr>
              <a:t>Livestock</a:t>
            </a:r>
            <a:r>
              <a:rPr lang="en-US" sz="1200" kern="1200" dirty="0" smtClean="0">
                <a:solidFill>
                  <a:schemeClr val="tx1"/>
                </a:solidFill>
                <a:effectLst/>
                <a:latin typeface="+mn-lt"/>
                <a:ea typeface="+mn-ea"/>
                <a:cs typeface="+mn-cs"/>
              </a:rPr>
              <a:t>:  </a:t>
            </a:r>
            <a:r>
              <a:rPr lang="en-US" dirty="0" smtClean="0"/>
              <a:t>IT to adjust feed mixes and climate controls to meet need of animals in confined feeding operations.</a:t>
            </a:r>
          </a:p>
          <a:p>
            <a:pPr marL="171450" lvl="0" indent="-171450">
              <a:buFont typeface="Arial" panose="020B0604020202020204" pitchFamily="34" charset="0"/>
              <a:buChar char="•"/>
            </a:pPr>
            <a:r>
              <a:rPr lang="en-US" sz="1200" b="1" i="1" kern="1200" dirty="0" smtClean="0">
                <a:solidFill>
                  <a:schemeClr val="tx1"/>
                </a:solidFill>
                <a:effectLst/>
                <a:latin typeface="+mn-lt"/>
                <a:ea typeface="+mn-ea"/>
                <a:cs typeface="+mn-cs"/>
              </a:rPr>
              <a:t>Technical advice</a:t>
            </a:r>
            <a:r>
              <a:rPr lang="en-US" sz="1200" kern="1200" dirty="0" smtClean="0">
                <a:solidFill>
                  <a:schemeClr val="tx1"/>
                </a:solidFill>
                <a:effectLst/>
                <a:latin typeface="+mn-lt"/>
                <a:ea typeface="+mn-ea"/>
                <a:cs typeface="+mn-cs"/>
              </a:rPr>
              <a:t>:  latest R&amp;D research findings and general assistance widely available through state extension services</a:t>
            </a:r>
          </a:p>
          <a:p>
            <a:r>
              <a:rPr lang="en-US" sz="1200" u="sng" kern="1200" dirty="0" smtClean="0">
                <a:solidFill>
                  <a:schemeClr val="tx1"/>
                </a:solidFill>
                <a:effectLst/>
                <a:latin typeface="+mn-lt"/>
                <a:ea typeface="+mn-ea"/>
                <a:cs typeface="+mn-cs"/>
              </a:rPr>
              <a:t>Barriers to entry</a:t>
            </a:r>
            <a:r>
              <a:rPr lang="en-US" sz="1200" u="none" kern="1200" dirty="0" smtClean="0">
                <a:solidFill>
                  <a:schemeClr val="tx1"/>
                </a:solidFill>
                <a:effectLst/>
                <a:latin typeface="+mn-lt"/>
                <a:ea typeface="+mn-ea"/>
                <a:cs typeface="+mn-cs"/>
              </a:rPr>
              <a:t>:  Expensive, average</a:t>
            </a:r>
            <a:r>
              <a:rPr lang="en-US" sz="1200" u="none" kern="1200" baseline="0" dirty="0" smtClean="0">
                <a:solidFill>
                  <a:schemeClr val="tx1"/>
                </a:solidFill>
                <a:effectLst/>
                <a:latin typeface="+mn-lt"/>
                <a:ea typeface="+mn-ea"/>
                <a:cs typeface="+mn-cs"/>
              </a:rPr>
              <a:t> farm assets just below $1 million.</a:t>
            </a:r>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Growing demand for U.S. </a:t>
            </a:r>
            <a:r>
              <a:rPr lang="en-US" sz="1200" u="sng" kern="1200" dirty="0" err="1" smtClean="0">
                <a:solidFill>
                  <a:schemeClr val="tx1"/>
                </a:solidFill>
                <a:effectLst/>
                <a:latin typeface="+mn-lt"/>
                <a:ea typeface="+mn-ea"/>
                <a:cs typeface="+mn-cs"/>
              </a:rPr>
              <a:t>ag</a:t>
            </a:r>
            <a:r>
              <a:rPr lang="en-US" sz="1200" u="sng" kern="1200" dirty="0" smtClean="0">
                <a:solidFill>
                  <a:schemeClr val="tx1"/>
                </a:solidFill>
                <a:effectLst/>
                <a:latin typeface="+mn-lt"/>
                <a:ea typeface="+mn-ea"/>
                <a:cs typeface="+mn-cs"/>
              </a:rPr>
              <a:t> exports</a:t>
            </a:r>
            <a:r>
              <a:rPr lang="en-US" sz="1200" b="1" u="none" kern="120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ex</a:t>
            </a:r>
            <a:r>
              <a:rPr lang="en-US" sz="1200" kern="1200" dirty="0" smtClean="0">
                <a:solidFill>
                  <a:schemeClr val="tx1"/>
                </a:solidFill>
                <a:effectLst/>
                <a:latin typeface="+mn-lt"/>
                <a:ea typeface="+mn-ea"/>
                <a:cs typeface="+mn-cs"/>
              </a:rPr>
              <a:t>ports account for around 31% of gross farm cash income, will rise as global population continues to increase, especially in food and water-poor countries</a:t>
            </a:r>
          </a:p>
          <a:p>
            <a:r>
              <a:rPr lang="en-US" sz="1200" u="sng" kern="1200" dirty="0" smtClean="0">
                <a:solidFill>
                  <a:schemeClr val="tx1"/>
                </a:solidFill>
                <a:effectLst/>
                <a:latin typeface="+mn-lt"/>
                <a:ea typeface="+mn-ea"/>
                <a:cs typeface="+mn-cs"/>
              </a:rPr>
              <a:t>Natural</a:t>
            </a:r>
            <a:r>
              <a:rPr lang="en-US" sz="1200" u="sng" kern="1200" baseline="0" dirty="0" smtClean="0">
                <a:solidFill>
                  <a:schemeClr val="tx1"/>
                </a:solidFill>
                <a:effectLst/>
                <a:latin typeface="+mn-lt"/>
                <a:ea typeface="+mn-ea"/>
                <a:cs typeface="+mn-cs"/>
              </a:rPr>
              <a:t> disasters</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drought, flood, fires, extreme temps, storms, earthquakes, hurricanes, tornadoes</a:t>
            </a:r>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5</a:t>
            </a:fld>
            <a:endParaRPr lang="en-US"/>
          </a:p>
        </p:txBody>
      </p:sp>
    </p:spTree>
    <p:extLst>
      <p:ext uri="{BB962C8B-B14F-4D97-AF65-F5344CB8AC3E}">
        <p14:creationId xmlns:p14="http://schemas.microsoft.com/office/powerpoint/2010/main" val="6103396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50</a:t>
            </a:fld>
            <a:endParaRPr lang="en-US"/>
          </a:p>
        </p:txBody>
      </p:sp>
    </p:spTree>
    <p:extLst>
      <p:ext uri="{BB962C8B-B14F-4D97-AF65-F5344CB8AC3E}">
        <p14:creationId xmlns:p14="http://schemas.microsoft.com/office/powerpoint/2010/main" val="2548068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51</a:t>
            </a:fld>
            <a:endParaRPr lang="en-US"/>
          </a:p>
        </p:txBody>
      </p:sp>
    </p:spTree>
    <p:extLst>
      <p:ext uri="{BB962C8B-B14F-4D97-AF65-F5344CB8AC3E}">
        <p14:creationId xmlns:p14="http://schemas.microsoft.com/office/powerpoint/2010/main" val="29918483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52</a:t>
            </a:fld>
            <a:endParaRPr lang="en-US"/>
          </a:p>
        </p:txBody>
      </p:sp>
    </p:spTree>
    <p:extLst>
      <p:ext uri="{BB962C8B-B14F-4D97-AF65-F5344CB8AC3E}">
        <p14:creationId xmlns:p14="http://schemas.microsoft.com/office/powerpoint/2010/main" val="17877644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53</a:t>
            </a:fld>
            <a:endParaRPr lang="en-US"/>
          </a:p>
        </p:txBody>
      </p:sp>
    </p:spTree>
    <p:extLst>
      <p:ext uri="{BB962C8B-B14F-4D97-AF65-F5344CB8AC3E}">
        <p14:creationId xmlns:p14="http://schemas.microsoft.com/office/powerpoint/2010/main" val="2696179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54</a:t>
            </a:fld>
            <a:endParaRPr lang="en-US"/>
          </a:p>
        </p:txBody>
      </p:sp>
    </p:spTree>
    <p:extLst>
      <p:ext uri="{BB962C8B-B14F-4D97-AF65-F5344CB8AC3E}">
        <p14:creationId xmlns:p14="http://schemas.microsoft.com/office/powerpoint/2010/main" val="221138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DDC0B-0538-42F4-B19D-42DEAC39D7B3}" type="slidenum">
              <a:rPr lang="en-US" smtClean="0"/>
              <a:t>6</a:t>
            </a:fld>
            <a:endParaRPr lang="en-US"/>
          </a:p>
        </p:txBody>
      </p:sp>
    </p:spTree>
    <p:extLst>
      <p:ext uri="{BB962C8B-B14F-4D97-AF65-F5344CB8AC3E}">
        <p14:creationId xmlns:p14="http://schemas.microsoft.com/office/powerpoint/2010/main" val="173157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nation that destroys its soil destroys itself.” - Franklin D. Roosevelt  </a:t>
            </a:r>
            <a:r>
              <a:rPr lang="en-US" sz="1200" b="0" i="0" u="none" strike="noStrike" kern="1200" baseline="30000" dirty="0" smtClean="0">
                <a:solidFill>
                  <a:schemeClr val="tx1"/>
                </a:solidFill>
                <a:effectLst/>
                <a:latin typeface="+mn-lt"/>
                <a:ea typeface="+mn-ea"/>
                <a:cs typeface="+mn-cs"/>
                <a:hlinkClick r:id="rId3" tooltip="Click to see footnote"/>
              </a:rPr>
              <a:t>F</a:t>
            </a:r>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7</a:t>
            </a:fld>
            <a:endParaRPr lang="en-US"/>
          </a:p>
        </p:txBody>
      </p:sp>
    </p:spTree>
    <p:extLst>
      <p:ext uri="{BB962C8B-B14F-4D97-AF65-F5344CB8AC3E}">
        <p14:creationId xmlns:p14="http://schemas.microsoft.com/office/powerpoint/2010/main" val="384244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likelier than commercial to sell locally</a:t>
            </a:r>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8</a:t>
            </a:fld>
            <a:endParaRPr lang="en-US"/>
          </a:p>
        </p:txBody>
      </p:sp>
    </p:spTree>
    <p:extLst>
      <p:ext uri="{BB962C8B-B14F-4D97-AF65-F5344CB8AC3E}">
        <p14:creationId xmlns:p14="http://schemas.microsoft.com/office/powerpoint/2010/main" val="321570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Overlap in local and organic markets:  82% of farmers markets had at least one organic vendor</a:t>
            </a:r>
          </a:p>
          <a:p>
            <a:endParaRPr lang="en-US" dirty="0"/>
          </a:p>
        </p:txBody>
      </p:sp>
      <p:sp>
        <p:nvSpPr>
          <p:cNvPr id="4" name="Slide Number Placeholder 3"/>
          <p:cNvSpPr>
            <a:spLocks noGrp="1"/>
          </p:cNvSpPr>
          <p:nvPr>
            <p:ph type="sldNum" sz="quarter" idx="10"/>
          </p:nvPr>
        </p:nvSpPr>
        <p:spPr/>
        <p:txBody>
          <a:bodyPr/>
          <a:lstStyle/>
          <a:p>
            <a:fld id="{73ADDC0B-0538-42F4-B19D-42DEAC39D7B3}" type="slidenum">
              <a:rPr lang="en-US" smtClean="0"/>
              <a:t>9</a:t>
            </a:fld>
            <a:endParaRPr lang="en-US"/>
          </a:p>
        </p:txBody>
      </p:sp>
    </p:spTree>
    <p:extLst>
      <p:ext uri="{BB962C8B-B14F-4D97-AF65-F5344CB8AC3E}">
        <p14:creationId xmlns:p14="http://schemas.microsoft.com/office/powerpoint/2010/main" val="99207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67A195-5DA5-4D8C-B6A2-0E434CBB51D4}"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317055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7A195-5DA5-4D8C-B6A2-0E434CBB51D4}"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408660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7A195-5DA5-4D8C-B6A2-0E434CBB51D4}"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36A3E4-E2B9-41CB-B149-21CE18CF7A2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8973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567A195-5DA5-4D8C-B6A2-0E434CBB51D4}"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1859084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567A195-5DA5-4D8C-B6A2-0E434CBB51D4}"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6A3E4-E2B9-41CB-B149-21CE18CF7A2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2510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567A195-5DA5-4D8C-B6A2-0E434CBB51D4}"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403758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67A195-5DA5-4D8C-B6A2-0E434CBB51D4}"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230721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67A195-5DA5-4D8C-B6A2-0E434CBB51D4}"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262261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67A195-5DA5-4D8C-B6A2-0E434CBB51D4}"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367272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7A195-5DA5-4D8C-B6A2-0E434CBB51D4}"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413012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67A195-5DA5-4D8C-B6A2-0E434CBB51D4}"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297874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67A195-5DA5-4D8C-B6A2-0E434CBB51D4}" type="datetimeFigureOut">
              <a:rPr lang="en-US" smtClean="0"/>
              <a:t>3/25/2014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198542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67A195-5DA5-4D8C-B6A2-0E434CBB51D4}" type="datetimeFigureOut">
              <a:rPr lang="en-US" smtClean="0"/>
              <a:t>3/25/2014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188686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7A195-5DA5-4D8C-B6A2-0E434CBB51D4}" type="datetimeFigureOut">
              <a:rPr lang="en-US" smtClean="0"/>
              <a:t>3/25/2014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158759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7A195-5DA5-4D8C-B6A2-0E434CBB51D4}"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64696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7A195-5DA5-4D8C-B6A2-0E434CBB51D4}"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6A3E4-E2B9-41CB-B149-21CE18CF7A26}" type="slidenum">
              <a:rPr lang="en-US" smtClean="0"/>
              <a:t>‹#›</a:t>
            </a:fld>
            <a:endParaRPr lang="en-US"/>
          </a:p>
        </p:txBody>
      </p:sp>
    </p:spTree>
    <p:extLst>
      <p:ext uri="{BB962C8B-B14F-4D97-AF65-F5344CB8AC3E}">
        <p14:creationId xmlns:p14="http://schemas.microsoft.com/office/powerpoint/2010/main" val="90071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567A195-5DA5-4D8C-B6A2-0E434CBB51D4}" type="datetimeFigureOut">
              <a:rPr lang="en-US" smtClean="0"/>
              <a:t>3/25/2014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C36A3E4-E2B9-41CB-B149-21CE18CF7A26}" type="slidenum">
              <a:rPr lang="en-US" smtClean="0"/>
              <a:t>‹#›</a:t>
            </a:fld>
            <a:endParaRPr lang="en-US"/>
          </a:p>
        </p:txBody>
      </p:sp>
    </p:spTree>
    <p:extLst>
      <p:ext uri="{BB962C8B-B14F-4D97-AF65-F5344CB8AC3E}">
        <p14:creationId xmlns:p14="http://schemas.microsoft.com/office/powerpoint/2010/main" val="200080708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4168" y="620038"/>
            <a:ext cx="9404723" cy="899832"/>
          </a:xfrm>
        </p:spPr>
        <p:txBody>
          <a:bodyPr/>
          <a:lstStyle/>
          <a:p>
            <a:r>
              <a:rPr lang="en-US" b="1" dirty="0" smtClean="0"/>
              <a:t>Agricultural Study</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758" y="539345"/>
            <a:ext cx="4089654" cy="3187998"/>
          </a:xfrm>
          <a:prstGeom prst="rect">
            <a:avLst/>
          </a:prstGeom>
        </p:spPr>
      </p:pic>
      <p:sp>
        <p:nvSpPr>
          <p:cNvPr id="8" name="TextBox 7"/>
          <p:cNvSpPr txBox="1"/>
          <p:nvPr/>
        </p:nvSpPr>
        <p:spPr>
          <a:xfrm>
            <a:off x="1113214" y="1426085"/>
            <a:ext cx="5264590" cy="3139321"/>
          </a:xfrm>
          <a:prstGeom prst="rect">
            <a:avLst/>
          </a:prstGeom>
          <a:noFill/>
        </p:spPr>
        <p:txBody>
          <a:bodyPr wrap="square" rtlCol="0">
            <a:spAutoFit/>
          </a:bodyPr>
          <a:lstStyle/>
          <a:p>
            <a:r>
              <a:rPr lang="en-US" sz="2800" b="1" u="sng" dirty="0" smtClean="0"/>
              <a:t>Consensus Meeting – Part 2:</a:t>
            </a:r>
          </a:p>
          <a:p>
            <a:endParaRPr lang="en-US" dirty="0"/>
          </a:p>
          <a:p>
            <a:pPr marL="457200" indent="-457200">
              <a:buFont typeface="Arial" panose="020B0604020202020204" pitchFamily="34" charset="0"/>
              <a:buChar char="•"/>
            </a:pPr>
            <a:r>
              <a:rPr lang="en-US" sz="2800" dirty="0" smtClean="0"/>
              <a:t>Economic Health of the Agricultural Sector</a:t>
            </a:r>
          </a:p>
          <a:p>
            <a:pPr marL="914400" lvl="1" indent="-457200">
              <a:buSzPct val="85000"/>
              <a:buFont typeface="Calibri" panose="020F0502020204030204" pitchFamily="34" charset="0"/>
              <a:buChar char="⁻"/>
            </a:pPr>
            <a:r>
              <a:rPr lang="en-US" sz="2400" dirty="0" smtClean="0"/>
              <a:t>Overview</a:t>
            </a:r>
          </a:p>
          <a:p>
            <a:pPr marL="914400" lvl="1" indent="-457200">
              <a:buSzPct val="85000"/>
              <a:buFont typeface="Calibri" panose="020F0502020204030204" pitchFamily="34" charset="0"/>
              <a:buChar char="⁻"/>
            </a:pPr>
            <a:r>
              <a:rPr lang="en-US" sz="2400" dirty="0" smtClean="0"/>
              <a:t>Government Support</a:t>
            </a:r>
          </a:p>
          <a:p>
            <a:pPr marL="914400" lvl="1" indent="-457200">
              <a:buSzPct val="85000"/>
              <a:buFont typeface="Calibri" panose="020F0502020204030204" pitchFamily="34" charset="0"/>
              <a:buChar char="⁻"/>
            </a:pPr>
            <a:r>
              <a:rPr lang="en-US" sz="2400" dirty="0" smtClean="0"/>
              <a:t>Crop Insurance</a:t>
            </a:r>
          </a:p>
          <a:p>
            <a:pPr marL="914400" lvl="1" indent="-457200">
              <a:buSzPct val="85000"/>
              <a:buFont typeface="Calibri" panose="020F0502020204030204" pitchFamily="34" charset="0"/>
              <a:buChar char="⁻"/>
            </a:pPr>
            <a:r>
              <a:rPr lang="en-US" sz="2400" dirty="0" smtClean="0"/>
              <a:t>Anti-trust</a:t>
            </a:r>
          </a:p>
        </p:txBody>
      </p:sp>
      <p:sp>
        <p:nvSpPr>
          <p:cNvPr id="11" name="TextBox 10"/>
          <p:cNvSpPr txBox="1"/>
          <p:nvPr/>
        </p:nvSpPr>
        <p:spPr>
          <a:xfrm>
            <a:off x="2474912" y="4833963"/>
            <a:ext cx="3171825" cy="369332"/>
          </a:xfrm>
          <a:prstGeom prst="rect">
            <a:avLst/>
          </a:prstGeom>
          <a:noFill/>
        </p:spPr>
        <p:txBody>
          <a:bodyPr wrap="square" rtlCol="0">
            <a:spAutoFit/>
          </a:bodyPr>
          <a:lstStyle/>
          <a:p>
            <a:r>
              <a:rPr lang="en-US" dirty="0" smtClean="0"/>
              <a:t>March 13, 2014</a:t>
            </a:r>
            <a:endParaRPr lang="en-US" dirty="0"/>
          </a:p>
        </p:txBody>
      </p:sp>
      <p:sp>
        <p:nvSpPr>
          <p:cNvPr id="12" name="TextBox 11"/>
          <p:cNvSpPr txBox="1"/>
          <p:nvPr/>
        </p:nvSpPr>
        <p:spPr>
          <a:xfrm>
            <a:off x="8636843" y="4281080"/>
            <a:ext cx="2809875" cy="2031325"/>
          </a:xfrm>
          <a:prstGeom prst="rect">
            <a:avLst/>
          </a:prstGeom>
          <a:noFill/>
        </p:spPr>
        <p:txBody>
          <a:bodyPr wrap="square" rtlCol="0">
            <a:spAutoFit/>
          </a:bodyPr>
          <a:lstStyle/>
          <a:p>
            <a:pPr algn="r"/>
            <a:r>
              <a:rPr lang="en-US" b="1" u="sng" dirty="0" smtClean="0"/>
              <a:t>Ag Study Committee</a:t>
            </a:r>
            <a:endParaRPr lang="en-US" b="1" dirty="0" smtClean="0"/>
          </a:p>
          <a:p>
            <a:pPr algn="r"/>
            <a:endParaRPr lang="en-US" dirty="0" smtClean="0"/>
          </a:p>
          <a:p>
            <a:pPr algn="r"/>
            <a:r>
              <a:rPr lang="en-US" dirty="0" smtClean="0"/>
              <a:t>Mary Theresa Downing</a:t>
            </a:r>
          </a:p>
          <a:p>
            <a:pPr algn="r"/>
            <a:r>
              <a:rPr lang="en-US" dirty="0" smtClean="0"/>
              <a:t>Sue </a:t>
            </a:r>
            <a:r>
              <a:rPr lang="en-US" dirty="0" err="1" smtClean="0"/>
              <a:t>Hnastchenko</a:t>
            </a:r>
            <a:endParaRPr lang="en-US" dirty="0" smtClean="0"/>
          </a:p>
          <a:p>
            <a:pPr algn="r"/>
            <a:r>
              <a:rPr lang="en-US" dirty="0" smtClean="0"/>
              <a:t>Cathy Rude</a:t>
            </a:r>
          </a:p>
          <a:p>
            <a:pPr algn="r"/>
            <a:r>
              <a:rPr lang="en-US" dirty="0" smtClean="0"/>
              <a:t>Mary </a:t>
            </a:r>
            <a:r>
              <a:rPr lang="en-US" dirty="0" err="1" smtClean="0"/>
              <a:t>Trippler</a:t>
            </a:r>
            <a:endParaRPr lang="en-US" dirty="0" smtClean="0"/>
          </a:p>
          <a:p>
            <a:pPr algn="r"/>
            <a:r>
              <a:rPr lang="en-US" dirty="0" smtClean="0"/>
              <a:t>Amy Wenner</a:t>
            </a:r>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82" y="5969505"/>
            <a:ext cx="1028700" cy="685800"/>
          </a:xfrm>
          <a:prstGeom prst="rect">
            <a:avLst/>
          </a:prstGeom>
        </p:spPr>
      </p:pic>
      <p:sp>
        <p:nvSpPr>
          <p:cNvPr id="17" name="Text Box 2"/>
          <p:cNvSpPr txBox="1">
            <a:spLocks noChangeArrowheads="1"/>
          </p:cNvSpPr>
          <p:nvPr/>
        </p:nvSpPr>
        <p:spPr bwMode="auto">
          <a:xfrm>
            <a:off x="1624168" y="5915558"/>
            <a:ext cx="3349625" cy="11191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effectLst/>
                <a:latin typeface="Baskerville Old Face" panose="02020602080505020303" pitchFamily="18" charset="0"/>
              </a:rPr>
              <a:t>LEAGUE OF WOMEN VOTERS</a:t>
            </a:r>
            <a:r>
              <a:rPr kumimoji="0" lang="en-US" sz="1050" b="0" i="0" u="none" strike="noStrike" cap="none" normalizeH="0" baseline="0" noProof="1" smtClean="0">
                <a:ln>
                  <a:noFill/>
                </a:ln>
                <a:effectLst/>
                <a:latin typeface="Baskerville Old Face" panose="02020602080505020303" pitchFamily="18" charset="0"/>
              </a:rPr>
              <a:t>®</a:t>
            </a:r>
            <a:r>
              <a:rPr kumimoji="0" lang="en-US" sz="1050" b="0" i="0" u="none" strike="noStrike" cap="none" normalizeH="0" baseline="0" dirty="0" smtClean="0">
                <a:ln>
                  <a:noFill/>
                </a:ln>
                <a:effectLst/>
                <a:latin typeface="Baskerville Old Face" panose="02020602080505020303" pitchFamily="18" charset="0"/>
              </a:rPr>
              <a:t> of SOUTH TONKA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effectLst/>
                <a:latin typeface="Arial" panose="020B0604020202020204" pitchFamily="34" charset="0"/>
              </a:rPr>
              <a:t>Serving </a:t>
            </a:r>
            <a:r>
              <a:rPr kumimoji="0" lang="en-US" sz="1000" b="1" i="0" u="none" strike="noStrike" cap="none" normalizeH="0" baseline="0" dirty="0" err="1" smtClean="0">
                <a:ln>
                  <a:noFill/>
                </a:ln>
                <a:effectLst/>
                <a:latin typeface="Arial" panose="020B0604020202020204" pitchFamily="34" charset="0"/>
              </a:rPr>
              <a:t>Deephaven</a:t>
            </a:r>
            <a:r>
              <a:rPr kumimoji="0" lang="en-US" sz="1000" b="1" i="0" u="none" strike="noStrike" cap="none" normalizeH="0" baseline="0" dirty="0" smtClean="0">
                <a:ln>
                  <a:noFill/>
                </a:ln>
                <a:effectLst/>
                <a:latin typeface="Arial" panose="020B0604020202020204" pitchFamily="34" charset="0"/>
              </a:rPr>
              <a:t>, Excelsior, Greenwood, Shorewood, Tonka Bay, Woodland</a:t>
            </a:r>
            <a:endParaRPr kumimoji="0" lang="en-US" sz="10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275248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361652" cy="810054"/>
          </a:xfrm>
        </p:spPr>
        <p:txBody>
          <a:bodyPr>
            <a:normAutofit fontScale="90000"/>
          </a:bodyPr>
          <a:lstStyle/>
          <a:p>
            <a:r>
              <a:rPr lang="en-US" dirty="0" smtClean="0"/>
              <a:t>New markets in agriculture:  </a:t>
            </a:r>
            <a:r>
              <a:rPr lang="en-US" b="1" dirty="0" smtClean="0"/>
              <a:t>Specialty Crops</a:t>
            </a:r>
            <a:endParaRPr lang="en-US" b="1" dirty="0"/>
          </a:p>
        </p:txBody>
      </p:sp>
      <p:sp>
        <p:nvSpPr>
          <p:cNvPr id="5" name="Content Placeholder 4"/>
          <p:cNvSpPr>
            <a:spLocks noGrp="1"/>
          </p:cNvSpPr>
          <p:nvPr>
            <p:ph idx="1"/>
          </p:nvPr>
        </p:nvSpPr>
        <p:spPr>
          <a:xfrm>
            <a:off x="2535790" y="2559333"/>
            <a:ext cx="9798518" cy="4486683"/>
          </a:xfrm>
        </p:spPr>
        <p:txBody>
          <a:bodyPr>
            <a:normAutofit/>
          </a:bodyPr>
          <a:lstStyle/>
          <a:p>
            <a:pPr>
              <a:spcBef>
                <a:spcPts val="3000"/>
              </a:spcBef>
            </a:pPr>
            <a:r>
              <a:rPr lang="en-US" sz="2400" dirty="0" smtClean="0"/>
              <a:t>Fruits </a:t>
            </a:r>
            <a:r>
              <a:rPr lang="en-US" sz="2400" dirty="0"/>
              <a:t>and vegetables, tree nuts, dried fruits, horticulture, and nursery crops </a:t>
            </a:r>
            <a:r>
              <a:rPr lang="en-US" sz="2400" dirty="0" smtClean="0"/>
              <a:t>including floriculture</a:t>
            </a:r>
          </a:p>
          <a:p>
            <a:pPr>
              <a:spcBef>
                <a:spcPts val="3000"/>
              </a:spcBef>
            </a:pPr>
            <a:r>
              <a:rPr lang="en-US" sz="2400" dirty="0" smtClean="0">
                <a:solidFill>
                  <a:schemeClr val="tx1">
                    <a:lumMod val="65000"/>
                    <a:lumOff val="35000"/>
                  </a:schemeClr>
                </a:solidFill>
              </a:rPr>
              <a:t>Sales </a:t>
            </a:r>
            <a:r>
              <a:rPr lang="en-US" sz="2400" dirty="0">
                <a:solidFill>
                  <a:schemeClr val="tx1">
                    <a:lumMod val="65000"/>
                    <a:lumOff val="35000"/>
                  </a:schemeClr>
                </a:solidFill>
              </a:rPr>
              <a:t>of specialty crops total nearly $65 billion per </a:t>
            </a:r>
            <a:r>
              <a:rPr lang="en-US" sz="2400" dirty="0" smtClean="0">
                <a:solidFill>
                  <a:schemeClr val="tx1">
                    <a:lumMod val="65000"/>
                    <a:lumOff val="35000"/>
                  </a:schemeClr>
                </a:solidFill>
              </a:rPr>
              <a:t>year – critical part of the economy</a:t>
            </a:r>
          </a:p>
          <a:p>
            <a:pPr>
              <a:spcBef>
                <a:spcPts val="3000"/>
              </a:spcBef>
            </a:pPr>
            <a:r>
              <a:rPr lang="en-US" sz="2400" dirty="0" smtClean="0"/>
              <a:t>Non-commodity; more labor intensive</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2535791" cy="1735015"/>
          </a:xfrm>
          <a:prstGeom prst="rect">
            <a:avLst/>
          </a:prstGeom>
        </p:spPr>
      </p:pic>
    </p:spTree>
    <p:extLst>
      <p:ext uri="{BB962C8B-B14F-4D97-AF65-F5344CB8AC3E}">
        <p14:creationId xmlns:p14="http://schemas.microsoft.com/office/powerpoint/2010/main" val="491908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Government Support of Agriculture</a:t>
            </a:r>
            <a:endParaRPr lang="en-US" dirty="0"/>
          </a:p>
        </p:txBody>
      </p:sp>
      <p:sp>
        <p:nvSpPr>
          <p:cNvPr id="5" name="Subtitle 4"/>
          <p:cNvSpPr>
            <a:spLocks noGrp="1"/>
          </p:cNvSpPr>
          <p:nvPr>
            <p:ph type="subTitle" idx="1"/>
          </p:nvPr>
        </p:nvSpPr>
        <p:spPr/>
        <p:txBody>
          <a:bodyPr/>
          <a:lstStyle/>
          <a:p>
            <a:r>
              <a:rPr lang="en-US" dirty="0" smtClean="0"/>
              <a:t>Amy Wenner</a:t>
            </a:r>
            <a:endParaRPr lang="en-US" dirty="0"/>
          </a:p>
        </p:txBody>
      </p:sp>
    </p:spTree>
    <p:extLst>
      <p:ext uri="{BB962C8B-B14F-4D97-AF65-F5344CB8AC3E}">
        <p14:creationId xmlns:p14="http://schemas.microsoft.com/office/powerpoint/2010/main" val="3567713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50428" y="6291262"/>
            <a:ext cx="9711559" cy="566738"/>
          </a:xfrm>
        </p:spPr>
        <p:txBody>
          <a:bodyPr>
            <a:normAutofit fontScale="90000"/>
          </a:bodyPr>
          <a:lstStyle/>
          <a:p>
            <a:pPr algn="ctr"/>
            <a:r>
              <a:rPr lang="en-US" dirty="0"/>
              <a:t>The USDA has provided some form of safety net for farmers since the </a:t>
            </a:r>
            <a:r>
              <a:rPr lang="en-US" dirty="0" smtClean="0"/>
              <a:t>1920s</a:t>
            </a:r>
            <a:r>
              <a:rPr lang="en-US" dirty="0"/>
              <a:t> </a:t>
            </a:r>
            <a:r>
              <a:rPr lang="en-US" dirty="0" smtClean="0"/>
              <a:t>to support income, stabilize prices, and ensure food supplies</a:t>
            </a:r>
            <a:r>
              <a:rPr lang="en-US" dirty="0"/>
              <a:t/>
            </a:r>
            <a:br>
              <a:rPr lang="en-US" dirty="0"/>
            </a:b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156" y="466890"/>
            <a:ext cx="7143750" cy="5012531"/>
          </a:xfrm>
          <a:prstGeom prst="rect">
            <a:avLst/>
          </a:prstGeom>
        </p:spPr>
      </p:pic>
    </p:spTree>
    <p:extLst>
      <p:ext uri="{BB962C8B-B14F-4D97-AF65-F5344CB8AC3E}">
        <p14:creationId xmlns:p14="http://schemas.microsoft.com/office/powerpoint/2010/main" val="3933534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Farm Bill</a:t>
            </a:r>
            <a:endParaRPr lang="en-US" dirty="0"/>
          </a:p>
        </p:txBody>
      </p:sp>
      <p:sp>
        <p:nvSpPr>
          <p:cNvPr id="3" name="Content Placeholder 2"/>
          <p:cNvSpPr>
            <a:spLocks noGrp="1"/>
          </p:cNvSpPr>
          <p:nvPr>
            <p:ph sz="half" idx="1"/>
          </p:nvPr>
        </p:nvSpPr>
        <p:spPr>
          <a:xfrm>
            <a:off x="2502583" y="4754879"/>
            <a:ext cx="8499091" cy="1751798"/>
          </a:xfrm>
        </p:spPr>
        <p:txBody>
          <a:bodyPr>
            <a:noAutofit/>
          </a:bodyPr>
          <a:lstStyle/>
          <a:p>
            <a:pPr marL="400050">
              <a:spcBef>
                <a:spcPts val="2400"/>
              </a:spcBef>
            </a:pPr>
            <a:r>
              <a:rPr lang="en-US" sz="2400" dirty="0" smtClean="0"/>
              <a:t>Legislation that determines budget and program content for USDA</a:t>
            </a:r>
          </a:p>
          <a:p>
            <a:pPr marL="400050">
              <a:spcBef>
                <a:spcPts val="2400"/>
              </a:spcBef>
            </a:pPr>
            <a:r>
              <a:rPr lang="en-US" sz="2400" dirty="0" smtClean="0"/>
              <a:t>Reauthorized </a:t>
            </a:r>
            <a:r>
              <a:rPr lang="en-US" sz="2400" dirty="0"/>
              <a:t>by Congress every 5 </a:t>
            </a:r>
            <a:r>
              <a:rPr lang="en-US" sz="2400" dirty="0" smtClean="0"/>
              <a:t>years</a:t>
            </a:r>
          </a:p>
        </p:txBody>
      </p:sp>
      <p:pic>
        <p:nvPicPr>
          <p:cNvPr id="2050" name="Picture 2" descr="https://encrypted-tbn0.gstatic.com/images?q=tbn:ANd9GcQ8VJsDNGvoppdf02L9Ml5bNABAKQbzRwuaZ3l72-hiWj_5EZv_"/>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51350" y="1823196"/>
            <a:ext cx="4942933" cy="259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41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368" y="850590"/>
            <a:ext cx="8575341" cy="5341587"/>
          </a:xfrm>
          <a:prstGeom prst="rect">
            <a:avLst/>
          </a:prstGeom>
        </p:spPr>
      </p:pic>
    </p:spTree>
    <p:extLst>
      <p:ext uri="{BB962C8B-B14F-4D97-AF65-F5344CB8AC3E}">
        <p14:creationId xmlns:p14="http://schemas.microsoft.com/office/powerpoint/2010/main" val="3981379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094" y="765962"/>
            <a:ext cx="7986452" cy="5992887"/>
          </a:xfrm>
          <a:prstGeom prst="rect">
            <a:avLst/>
          </a:prstGeom>
        </p:spPr>
      </p:pic>
    </p:spTree>
    <p:extLst>
      <p:ext uri="{BB962C8B-B14F-4D97-AF65-F5344CB8AC3E}">
        <p14:creationId xmlns:p14="http://schemas.microsoft.com/office/powerpoint/2010/main" val="66134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Direct Payments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2986" y="1784369"/>
            <a:ext cx="5291461" cy="4338429"/>
          </a:xfrm>
          <a:prstGeom prst="rect">
            <a:avLst/>
          </a:prstGeom>
        </p:spPr>
      </p:pic>
    </p:spTree>
    <p:extLst>
      <p:ext uri="{BB962C8B-B14F-4D97-AF65-F5344CB8AC3E}">
        <p14:creationId xmlns:p14="http://schemas.microsoft.com/office/powerpoint/2010/main" val="3134620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3085" y="624110"/>
            <a:ext cx="11206837" cy="747490"/>
          </a:xfrm>
        </p:spPr>
        <p:txBody>
          <a:bodyPr/>
          <a:lstStyle/>
          <a:p>
            <a:pPr algn="ctr"/>
            <a:r>
              <a:rPr lang="en-US" dirty="0" smtClean="0"/>
              <a:t>Revenue Supports for Commodities</a:t>
            </a:r>
            <a:endParaRPr lang="en-US" dirty="0"/>
          </a:p>
        </p:txBody>
      </p:sp>
      <p:sp>
        <p:nvSpPr>
          <p:cNvPr id="5" name="Text Placeholder 4"/>
          <p:cNvSpPr>
            <a:spLocks noGrp="1"/>
          </p:cNvSpPr>
          <p:nvPr>
            <p:ph type="body" idx="1"/>
          </p:nvPr>
        </p:nvSpPr>
        <p:spPr>
          <a:xfrm>
            <a:off x="583086" y="1774922"/>
            <a:ext cx="5276492" cy="576262"/>
          </a:xfrm>
          <a:solidFill>
            <a:schemeClr val="accent1"/>
          </a:solidFill>
          <a:ln>
            <a:solidFill>
              <a:schemeClr val="tx1"/>
            </a:solidFill>
          </a:ln>
        </p:spPr>
        <p:txBody>
          <a:bodyPr/>
          <a:lstStyle/>
          <a:p>
            <a:pPr algn="ctr"/>
            <a:r>
              <a:rPr lang="en-US" b="1" dirty="0" smtClean="0">
                <a:solidFill>
                  <a:schemeClr val="bg1"/>
                </a:solidFill>
              </a:rPr>
              <a:t>Agricultural </a:t>
            </a:r>
            <a:r>
              <a:rPr lang="en-US" b="1" dirty="0">
                <a:solidFill>
                  <a:schemeClr val="bg1"/>
                </a:solidFill>
              </a:rPr>
              <a:t>Risk </a:t>
            </a:r>
            <a:r>
              <a:rPr lang="en-US" b="1" dirty="0" smtClean="0">
                <a:solidFill>
                  <a:schemeClr val="bg1"/>
                </a:solidFill>
              </a:rPr>
              <a:t>Coverage—ARC</a:t>
            </a:r>
            <a:endParaRPr lang="en-US" b="1" dirty="0">
              <a:solidFill>
                <a:schemeClr val="bg1"/>
              </a:solidFill>
            </a:endParaRPr>
          </a:p>
        </p:txBody>
      </p:sp>
      <p:sp>
        <p:nvSpPr>
          <p:cNvPr id="3" name="Content Placeholder 2"/>
          <p:cNvSpPr>
            <a:spLocks noGrp="1"/>
          </p:cNvSpPr>
          <p:nvPr>
            <p:ph sz="half" idx="2"/>
          </p:nvPr>
        </p:nvSpPr>
        <p:spPr>
          <a:xfrm>
            <a:off x="514235" y="2351185"/>
            <a:ext cx="5276492" cy="1384236"/>
          </a:xfrm>
          <a:noFill/>
        </p:spPr>
        <p:txBody>
          <a:bodyPr>
            <a:normAutofit/>
          </a:bodyPr>
          <a:lstStyle/>
          <a:p>
            <a:r>
              <a:rPr lang="en-US" dirty="0" smtClean="0"/>
              <a:t>Protects </a:t>
            </a:r>
            <a:r>
              <a:rPr lang="en-US" dirty="0"/>
              <a:t>against falling </a:t>
            </a:r>
            <a:r>
              <a:rPr lang="en-US" dirty="0" smtClean="0"/>
              <a:t>revenue</a:t>
            </a:r>
          </a:p>
          <a:p>
            <a:r>
              <a:rPr lang="en-US" dirty="0" smtClean="0"/>
              <a:t>Protection </a:t>
            </a:r>
            <a:r>
              <a:rPr lang="en-US" dirty="0"/>
              <a:t>down to a 24 percent </a:t>
            </a:r>
            <a:r>
              <a:rPr lang="en-US" dirty="0" smtClean="0"/>
              <a:t>loss, below which crop </a:t>
            </a:r>
            <a:r>
              <a:rPr lang="en-US" dirty="0"/>
              <a:t>insurance </a:t>
            </a:r>
            <a:r>
              <a:rPr lang="en-US" dirty="0" smtClean="0"/>
              <a:t>activates. </a:t>
            </a:r>
          </a:p>
          <a:p>
            <a:endParaRPr lang="en-US" dirty="0" smtClean="0"/>
          </a:p>
        </p:txBody>
      </p:sp>
      <p:sp>
        <p:nvSpPr>
          <p:cNvPr id="6" name="Text Placeholder 5"/>
          <p:cNvSpPr>
            <a:spLocks noGrp="1"/>
          </p:cNvSpPr>
          <p:nvPr>
            <p:ph type="body" sz="quarter" idx="3"/>
          </p:nvPr>
        </p:nvSpPr>
        <p:spPr>
          <a:xfrm>
            <a:off x="6216160" y="1774922"/>
            <a:ext cx="5670550" cy="576262"/>
          </a:xfrm>
          <a:solidFill>
            <a:schemeClr val="accent1"/>
          </a:solidFill>
          <a:ln>
            <a:solidFill>
              <a:schemeClr val="tx1"/>
            </a:solidFill>
          </a:ln>
        </p:spPr>
        <p:txBody>
          <a:bodyPr/>
          <a:lstStyle/>
          <a:p>
            <a:pPr algn="ctr"/>
            <a:r>
              <a:rPr lang="en-US" b="1" dirty="0" smtClean="0">
                <a:solidFill>
                  <a:schemeClr val="bg1"/>
                </a:solidFill>
              </a:rPr>
              <a:t>Price </a:t>
            </a:r>
            <a:r>
              <a:rPr lang="en-US" b="1" dirty="0">
                <a:solidFill>
                  <a:schemeClr val="bg1"/>
                </a:solidFill>
              </a:rPr>
              <a:t>Loss </a:t>
            </a:r>
            <a:r>
              <a:rPr lang="en-US" b="1" dirty="0" smtClean="0">
                <a:solidFill>
                  <a:schemeClr val="bg1"/>
                </a:solidFill>
              </a:rPr>
              <a:t>Coverage—PLC</a:t>
            </a:r>
            <a:endParaRPr lang="en-US" b="1" dirty="0">
              <a:solidFill>
                <a:schemeClr val="bg1"/>
              </a:solidFill>
            </a:endParaRPr>
          </a:p>
        </p:txBody>
      </p:sp>
      <p:sp>
        <p:nvSpPr>
          <p:cNvPr id="7" name="Content Placeholder 6"/>
          <p:cNvSpPr>
            <a:spLocks noGrp="1"/>
          </p:cNvSpPr>
          <p:nvPr>
            <p:ph sz="quarter" idx="4"/>
          </p:nvPr>
        </p:nvSpPr>
        <p:spPr>
          <a:xfrm>
            <a:off x="6216159" y="2351185"/>
            <a:ext cx="5696309" cy="1384236"/>
          </a:xfrm>
          <a:noFill/>
        </p:spPr>
        <p:txBody>
          <a:bodyPr/>
          <a:lstStyle/>
          <a:p>
            <a:r>
              <a:rPr lang="en-US" dirty="0" smtClean="0"/>
              <a:t>Provides </a:t>
            </a:r>
            <a:r>
              <a:rPr lang="en-US" dirty="0"/>
              <a:t>payments when crop prices fall below levels set in the farm bill </a:t>
            </a:r>
            <a:endParaRPr lang="en-US" dirty="0" smtClean="0"/>
          </a:p>
          <a:p>
            <a:r>
              <a:rPr lang="en-US" dirty="0"/>
              <a:t>New program significantly raises reference price used in the last farm </a:t>
            </a:r>
            <a:r>
              <a:rPr lang="en-US" dirty="0" smtClean="0"/>
              <a:t>bill</a:t>
            </a:r>
          </a:p>
          <a:p>
            <a:endParaRPr lang="en-US" dirty="0"/>
          </a:p>
        </p:txBody>
      </p:sp>
      <p:sp>
        <p:nvSpPr>
          <p:cNvPr id="8" name="Title 1"/>
          <p:cNvSpPr txBox="1">
            <a:spLocks/>
          </p:cNvSpPr>
          <p:nvPr/>
        </p:nvSpPr>
        <p:spPr>
          <a:xfrm>
            <a:off x="583085" y="4161735"/>
            <a:ext cx="11303625" cy="55327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u="sng" dirty="0" smtClean="0"/>
              <a:t>Commodity Crops Eligible for Support </a:t>
            </a:r>
            <a:endParaRPr lang="en-US" sz="2400" b="1" u="sng" dirty="0"/>
          </a:p>
        </p:txBody>
      </p:sp>
      <p:graphicFrame>
        <p:nvGraphicFramePr>
          <p:cNvPr id="10" name="Table 9"/>
          <p:cNvGraphicFramePr>
            <a:graphicFrameLocks noGrp="1"/>
          </p:cNvGraphicFramePr>
          <p:nvPr>
            <p:extLst>
              <p:ext uri="{D42A27DB-BD31-4B8C-83A1-F6EECF244321}">
                <p14:modId xmlns:p14="http://schemas.microsoft.com/office/powerpoint/2010/main" val="4200438578"/>
              </p:ext>
            </p:extLst>
          </p:nvPr>
        </p:nvGraphicFramePr>
        <p:xfrm>
          <a:off x="2662298" y="4745255"/>
          <a:ext cx="8127999" cy="1853899"/>
        </p:xfrm>
        <a:graphic>
          <a:graphicData uri="http://schemas.openxmlformats.org/drawingml/2006/table">
            <a:tbl>
              <a:tblPr firstRow="1" bandRow="1">
                <a:tableStyleId>{2D5ABB26-0587-4C30-8999-92F81FD0307C}</a:tableStyleId>
              </a:tblPr>
              <a:tblGrid>
                <a:gridCol w="2362089"/>
                <a:gridCol w="3056577"/>
                <a:gridCol w="2709333"/>
              </a:tblGrid>
              <a:tr h="1853899">
                <a:tc>
                  <a:txBody>
                    <a:bodyPr/>
                    <a:lstStyle/>
                    <a:p>
                      <a:pPr marL="285750" indent="-285750">
                        <a:lnSpc>
                          <a:spcPct val="150000"/>
                        </a:lnSpc>
                        <a:buClr>
                          <a:schemeClr val="accent1"/>
                        </a:buClr>
                        <a:buFont typeface="Wingdings" panose="05000000000000000000" pitchFamily="2" charset="2"/>
                        <a:buChar char="§"/>
                      </a:pPr>
                      <a:r>
                        <a:rPr lang="en-US" dirty="0" smtClean="0"/>
                        <a:t>Wheat</a:t>
                      </a:r>
                    </a:p>
                    <a:p>
                      <a:pPr marL="285750" indent="-285750">
                        <a:lnSpc>
                          <a:spcPct val="150000"/>
                        </a:lnSpc>
                        <a:buClr>
                          <a:schemeClr val="accent1"/>
                        </a:buClr>
                        <a:buFont typeface="Wingdings" panose="05000000000000000000" pitchFamily="2" charset="2"/>
                        <a:buChar char="§"/>
                      </a:pPr>
                      <a:r>
                        <a:rPr lang="en-US" dirty="0" smtClean="0"/>
                        <a:t>Oats</a:t>
                      </a:r>
                    </a:p>
                    <a:p>
                      <a:pPr marL="285750" indent="-285750">
                        <a:lnSpc>
                          <a:spcPct val="150000"/>
                        </a:lnSpc>
                        <a:buClr>
                          <a:schemeClr val="accent1"/>
                        </a:buClr>
                        <a:buFont typeface="Wingdings" panose="05000000000000000000" pitchFamily="2" charset="2"/>
                        <a:buChar char="§"/>
                      </a:pPr>
                      <a:r>
                        <a:rPr lang="en-US" dirty="0" smtClean="0"/>
                        <a:t>Barley</a:t>
                      </a:r>
                    </a:p>
                    <a:p>
                      <a:pPr marL="285750" indent="-285750">
                        <a:lnSpc>
                          <a:spcPct val="150000"/>
                        </a:lnSpc>
                        <a:buClr>
                          <a:schemeClr val="accent1"/>
                        </a:buClr>
                        <a:buFont typeface="Wingdings" panose="05000000000000000000" pitchFamily="2" charset="2"/>
                        <a:buChar char="§"/>
                      </a:pPr>
                      <a:r>
                        <a:rPr lang="en-US" dirty="0" smtClean="0"/>
                        <a:t>Corn</a:t>
                      </a:r>
                      <a:endParaRPr lang="en-US" dirty="0"/>
                    </a:p>
                  </a:txBody>
                  <a:tcPr/>
                </a:tc>
                <a:tc>
                  <a:txBody>
                    <a:bodyPr/>
                    <a:lstStyle/>
                    <a:p>
                      <a:pPr marL="285750" indent="-285750">
                        <a:lnSpc>
                          <a:spcPct val="150000"/>
                        </a:lnSpc>
                        <a:buClr>
                          <a:schemeClr val="accent1"/>
                        </a:buClr>
                        <a:buFont typeface="Wingdings" panose="05000000000000000000" pitchFamily="2" charset="2"/>
                        <a:buChar char="§"/>
                      </a:pPr>
                      <a:r>
                        <a:rPr lang="en-US" dirty="0" smtClean="0"/>
                        <a:t>Sorghum</a:t>
                      </a:r>
                    </a:p>
                    <a:p>
                      <a:pPr marL="285750" indent="-285750">
                        <a:lnSpc>
                          <a:spcPct val="150000"/>
                        </a:lnSpc>
                        <a:buClr>
                          <a:schemeClr val="accent1"/>
                        </a:buClr>
                        <a:buFont typeface="Wingdings" panose="05000000000000000000" pitchFamily="2" charset="2"/>
                        <a:buChar char="§"/>
                      </a:pPr>
                      <a:r>
                        <a:rPr lang="en-US" dirty="0" smtClean="0"/>
                        <a:t>Long-grain rice</a:t>
                      </a:r>
                    </a:p>
                    <a:p>
                      <a:pPr marL="285750" indent="-285750">
                        <a:lnSpc>
                          <a:spcPct val="150000"/>
                        </a:lnSpc>
                        <a:buClr>
                          <a:schemeClr val="accent1"/>
                        </a:buClr>
                        <a:buFont typeface="Wingdings" panose="05000000000000000000" pitchFamily="2" charset="2"/>
                        <a:buChar char="§"/>
                      </a:pPr>
                      <a:r>
                        <a:rPr lang="en-US" dirty="0" smtClean="0"/>
                        <a:t>Medium-grain rice</a:t>
                      </a:r>
                    </a:p>
                    <a:p>
                      <a:pPr marL="285750" indent="-285750">
                        <a:lnSpc>
                          <a:spcPct val="150000"/>
                        </a:lnSpc>
                        <a:buClr>
                          <a:schemeClr val="accent1"/>
                        </a:buClr>
                        <a:buFont typeface="Wingdings" panose="05000000000000000000" pitchFamily="2" charset="2"/>
                        <a:buChar char="§"/>
                      </a:pPr>
                      <a:r>
                        <a:rPr lang="en-US" dirty="0" smtClean="0"/>
                        <a:t>Pulse crops</a:t>
                      </a:r>
                      <a:endParaRPr lang="en-US" dirty="0"/>
                    </a:p>
                  </a:txBody>
                  <a:tcPr/>
                </a:tc>
                <a:tc>
                  <a:txBody>
                    <a:bodyPr/>
                    <a:lstStyle/>
                    <a:p>
                      <a:pPr marL="285750" indent="-285750">
                        <a:lnSpc>
                          <a:spcPct val="150000"/>
                        </a:lnSpc>
                        <a:buClr>
                          <a:schemeClr val="accent1"/>
                        </a:buClr>
                        <a:buFont typeface="Wingdings" panose="05000000000000000000" pitchFamily="2" charset="2"/>
                        <a:buChar char="§"/>
                      </a:pPr>
                      <a:r>
                        <a:rPr lang="en-US" dirty="0" smtClean="0"/>
                        <a:t>Soybeans</a:t>
                      </a:r>
                    </a:p>
                    <a:p>
                      <a:pPr marL="285750" indent="-285750">
                        <a:lnSpc>
                          <a:spcPct val="150000"/>
                        </a:lnSpc>
                        <a:buClr>
                          <a:schemeClr val="accent1"/>
                        </a:buClr>
                        <a:buFont typeface="Wingdings" panose="05000000000000000000" pitchFamily="2" charset="2"/>
                        <a:buChar char="§"/>
                      </a:pPr>
                      <a:r>
                        <a:rPr lang="en-US" dirty="0" smtClean="0"/>
                        <a:t>Other</a:t>
                      </a:r>
                      <a:r>
                        <a:rPr lang="en-US" baseline="0" dirty="0" smtClean="0"/>
                        <a:t> oilseeds</a:t>
                      </a:r>
                    </a:p>
                    <a:p>
                      <a:pPr marL="285750" indent="-285750">
                        <a:lnSpc>
                          <a:spcPct val="150000"/>
                        </a:lnSpc>
                        <a:buClr>
                          <a:schemeClr val="accent1"/>
                        </a:buClr>
                        <a:buFont typeface="Wingdings" panose="05000000000000000000" pitchFamily="2" charset="2"/>
                        <a:buChar char="§"/>
                      </a:pPr>
                      <a:r>
                        <a:rPr lang="en-US" baseline="0" dirty="0" smtClean="0"/>
                        <a:t>Peanuts </a:t>
                      </a:r>
                      <a:endParaRPr lang="en-US" dirty="0"/>
                    </a:p>
                  </a:txBody>
                  <a:tcPr/>
                </a:tc>
              </a:tr>
            </a:tbl>
          </a:graphicData>
        </a:graphic>
      </p:graphicFrame>
    </p:spTree>
    <p:extLst>
      <p:ext uri="{BB962C8B-B14F-4D97-AF65-F5344CB8AC3E}">
        <p14:creationId xmlns:p14="http://schemas.microsoft.com/office/powerpoint/2010/main" val="2227218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770936"/>
          </a:xfrm>
        </p:spPr>
        <p:txBody>
          <a:bodyPr>
            <a:normAutofit/>
          </a:bodyPr>
          <a:lstStyle/>
          <a:p>
            <a:r>
              <a:rPr lang="en-US" dirty="0" smtClean="0"/>
              <a:t>Subsidized Loans for Farmers </a:t>
            </a:r>
            <a:endParaRPr lang="en-US" dirty="0"/>
          </a:p>
        </p:txBody>
      </p:sp>
      <p:sp>
        <p:nvSpPr>
          <p:cNvPr id="3" name="Content Placeholder 2"/>
          <p:cNvSpPr>
            <a:spLocks noGrp="1"/>
          </p:cNvSpPr>
          <p:nvPr>
            <p:ph sz="half" idx="1"/>
          </p:nvPr>
        </p:nvSpPr>
        <p:spPr>
          <a:xfrm>
            <a:off x="6737684" y="1905000"/>
            <a:ext cx="4427621" cy="3777622"/>
          </a:xfrm>
        </p:spPr>
        <p:txBody>
          <a:bodyPr>
            <a:normAutofit/>
          </a:bodyPr>
          <a:lstStyle/>
          <a:p>
            <a:pPr>
              <a:spcBef>
                <a:spcPts val="2400"/>
              </a:spcBef>
            </a:pPr>
            <a:r>
              <a:rPr lang="en-US" sz="2000" dirty="0"/>
              <a:t>USDA helps beginning farmers unable to obtain commercial credit with </a:t>
            </a:r>
            <a:r>
              <a:rPr lang="en-US" sz="2000" dirty="0" smtClean="0"/>
              <a:t>loans</a:t>
            </a:r>
          </a:p>
          <a:p>
            <a:pPr>
              <a:spcBef>
                <a:spcPts val="2400"/>
              </a:spcBef>
            </a:pPr>
            <a:r>
              <a:rPr lang="en-US" sz="2000" dirty="0" smtClean="0"/>
              <a:t>Farm </a:t>
            </a:r>
            <a:r>
              <a:rPr lang="en-US" sz="2000" dirty="0"/>
              <a:t>Bill </a:t>
            </a:r>
            <a:r>
              <a:rPr lang="en-US" sz="2000" dirty="0" smtClean="0"/>
              <a:t>increases </a:t>
            </a:r>
            <a:r>
              <a:rPr lang="en-US" sz="2000" dirty="0"/>
              <a:t>access to </a:t>
            </a:r>
            <a:r>
              <a:rPr lang="en-US" sz="2000" dirty="0" smtClean="0"/>
              <a:t>credit</a:t>
            </a:r>
          </a:p>
          <a:p>
            <a:pPr>
              <a:spcBef>
                <a:spcPts val="2400"/>
              </a:spcBef>
            </a:pPr>
            <a:r>
              <a:rPr lang="en-US" sz="2000" dirty="0" smtClean="0"/>
              <a:t>Particularly </a:t>
            </a:r>
            <a:r>
              <a:rPr lang="en-US" sz="2000" dirty="0"/>
              <a:t>important for </a:t>
            </a:r>
            <a:r>
              <a:rPr lang="en-US" sz="2000" dirty="0" smtClean="0"/>
              <a:t>farmers </a:t>
            </a:r>
            <a:r>
              <a:rPr lang="en-US" sz="2000" dirty="0"/>
              <a:t>just starting their </a:t>
            </a:r>
            <a:r>
              <a:rPr lang="en-US" sz="2000" dirty="0" smtClean="0"/>
              <a:t>operations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427" y="1905000"/>
            <a:ext cx="4297257" cy="3222943"/>
          </a:xfrm>
          <a:prstGeom prst="rect">
            <a:avLst/>
          </a:prstGeom>
        </p:spPr>
      </p:pic>
    </p:spTree>
    <p:extLst>
      <p:ext uri="{BB962C8B-B14F-4D97-AF65-F5344CB8AC3E}">
        <p14:creationId xmlns:p14="http://schemas.microsoft.com/office/powerpoint/2010/main" val="338785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401" y="75863"/>
            <a:ext cx="7339013" cy="5539492"/>
          </a:xfrm>
          <a:prstGeom prst="rect">
            <a:avLst/>
          </a:prstGeom>
        </p:spPr>
      </p:pic>
      <p:sp>
        <p:nvSpPr>
          <p:cNvPr id="3" name="Title 2"/>
          <p:cNvSpPr>
            <a:spLocks noGrp="1"/>
          </p:cNvSpPr>
          <p:nvPr>
            <p:ph type="title"/>
          </p:nvPr>
        </p:nvSpPr>
        <p:spPr>
          <a:xfrm>
            <a:off x="2778184" y="5984630"/>
            <a:ext cx="7643446" cy="566738"/>
          </a:xfrm>
        </p:spPr>
        <p:txBody>
          <a:bodyPr>
            <a:noAutofit/>
          </a:bodyPr>
          <a:lstStyle/>
          <a:p>
            <a:pPr algn="ctr"/>
            <a:r>
              <a:rPr lang="en-US" sz="3600" dirty="0"/>
              <a:t>Disaster Assistance</a:t>
            </a:r>
          </a:p>
        </p:txBody>
      </p:sp>
    </p:spTree>
    <p:extLst>
      <p:ext uri="{BB962C8B-B14F-4D97-AF65-F5344CB8AC3E}">
        <p14:creationId xmlns:p14="http://schemas.microsoft.com/office/powerpoint/2010/main" val="105945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3" name="Subtitle 2"/>
          <p:cNvSpPr>
            <a:spLocks noGrp="1"/>
          </p:cNvSpPr>
          <p:nvPr>
            <p:ph type="subTitle" idx="1"/>
          </p:nvPr>
        </p:nvSpPr>
        <p:spPr/>
        <p:txBody>
          <a:bodyPr/>
          <a:lstStyle/>
          <a:p>
            <a:r>
              <a:rPr lang="en-US" dirty="0" smtClean="0"/>
              <a:t>Amy Wenner</a:t>
            </a:r>
            <a:endParaRPr lang="en-US" dirty="0"/>
          </a:p>
        </p:txBody>
      </p:sp>
    </p:spTree>
    <p:extLst>
      <p:ext uri="{BB962C8B-B14F-4D97-AF65-F5344CB8AC3E}">
        <p14:creationId xmlns:p14="http://schemas.microsoft.com/office/powerpoint/2010/main" val="2413361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437" y="312946"/>
            <a:ext cx="8779801" cy="805856"/>
          </a:xfrm>
        </p:spPr>
        <p:txBody>
          <a:bodyPr/>
          <a:lstStyle/>
          <a:p>
            <a:r>
              <a:rPr lang="en-US" dirty="0" smtClean="0"/>
              <a:t>Commodity Dairy Programs</a:t>
            </a:r>
            <a:endParaRPr lang="en-US" dirty="0"/>
          </a:p>
        </p:txBody>
      </p:sp>
      <p:sp>
        <p:nvSpPr>
          <p:cNvPr id="3" name="Content Placeholder 2"/>
          <p:cNvSpPr>
            <a:spLocks noGrp="1"/>
          </p:cNvSpPr>
          <p:nvPr>
            <p:ph idx="1"/>
          </p:nvPr>
        </p:nvSpPr>
        <p:spPr>
          <a:xfrm>
            <a:off x="2165685" y="4208782"/>
            <a:ext cx="9567512" cy="2919527"/>
          </a:xfrm>
        </p:spPr>
        <p:txBody>
          <a:bodyPr>
            <a:normAutofit/>
          </a:bodyPr>
          <a:lstStyle/>
          <a:p>
            <a:pPr indent="-285750">
              <a:spcBef>
                <a:spcPts val="1800"/>
              </a:spcBef>
            </a:pPr>
            <a:r>
              <a:rPr lang="en-US" sz="2400" dirty="0" smtClean="0">
                <a:solidFill>
                  <a:schemeClr val="tx1">
                    <a:lumMod val="65000"/>
                    <a:lumOff val="35000"/>
                  </a:schemeClr>
                </a:solidFill>
              </a:rPr>
              <a:t>New Farm Bill abandons 70-year-old practice of </a:t>
            </a:r>
            <a:r>
              <a:rPr lang="en-US" sz="2400" dirty="0">
                <a:solidFill>
                  <a:schemeClr val="tx1">
                    <a:lumMod val="65000"/>
                    <a:lumOff val="35000"/>
                  </a:schemeClr>
                </a:solidFill>
              </a:rPr>
              <a:t>setting minimum prices for milk, cheese, and </a:t>
            </a:r>
            <a:r>
              <a:rPr lang="en-US" sz="2400" dirty="0" smtClean="0">
                <a:solidFill>
                  <a:schemeClr val="tx1">
                    <a:lumMod val="65000"/>
                    <a:lumOff val="35000"/>
                  </a:schemeClr>
                </a:solidFill>
              </a:rPr>
              <a:t>butter </a:t>
            </a:r>
          </a:p>
          <a:p>
            <a:pPr indent="-285750">
              <a:spcBef>
                <a:spcPts val="1800"/>
              </a:spcBef>
            </a:pPr>
            <a:r>
              <a:rPr lang="en-US" sz="2400" dirty="0" smtClean="0">
                <a:solidFill>
                  <a:schemeClr val="tx1">
                    <a:lumMod val="65000"/>
                    <a:lumOff val="35000"/>
                  </a:schemeClr>
                </a:solidFill>
              </a:rPr>
              <a:t>Now offering subsidized insurance against falling </a:t>
            </a:r>
            <a:r>
              <a:rPr lang="en-US" sz="2400" dirty="0">
                <a:solidFill>
                  <a:schemeClr val="tx1">
                    <a:lumMod val="65000"/>
                    <a:lumOff val="35000"/>
                  </a:schemeClr>
                </a:solidFill>
              </a:rPr>
              <a:t>milk prices or rising feed </a:t>
            </a:r>
            <a:r>
              <a:rPr lang="en-US" sz="2400" dirty="0" smtClean="0">
                <a:solidFill>
                  <a:schemeClr val="tx1">
                    <a:lumMod val="65000"/>
                    <a:lumOff val="35000"/>
                  </a:schemeClr>
                </a:solidFill>
              </a:rPr>
              <a:t>costs</a:t>
            </a:r>
            <a:endParaRPr lang="en-US" sz="2400" dirty="0">
              <a:solidFill>
                <a:schemeClr val="tx1">
                  <a:lumMod val="65000"/>
                  <a:lumOff val="35000"/>
                </a:schemeClr>
              </a:solidFill>
            </a:endParaRPr>
          </a:p>
          <a:p>
            <a:pPr>
              <a:spcBef>
                <a:spcPts val="1800"/>
              </a:spcBef>
            </a:pPr>
            <a:r>
              <a:rPr lang="en-US" sz="2400" dirty="0" smtClean="0">
                <a:solidFill>
                  <a:schemeClr val="tx1">
                    <a:lumMod val="65000"/>
                    <a:lumOff val="35000"/>
                  </a:schemeClr>
                </a:solidFill>
              </a:rPr>
              <a:t>USDA will buy surpluses when excessive or margins are tight</a:t>
            </a:r>
            <a:endParaRPr lang="en-US" sz="2400" dirty="0">
              <a:solidFill>
                <a:schemeClr val="tx1">
                  <a:lumMod val="65000"/>
                  <a:lumOff val="3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472" y="1315855"/>
            <a:ext cx="4151359" cy="2695874"/>
          </a:xfrm>
          <a:prstGeom prst="rect">
            <a:avLst/>
          </a:prstGeom>
        </p:spPr>
      </p:pic>
    </p:spTree>
    <p:extLst>
      <p:ext uri="{BB962C8B-B14F-4D97-AF65-F5344CB8AC3E}">
        <p14:creationId xmlns:p14="http://schemas.microsoft.com/office/powerpoint/2010/main" val="1325979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Local &amp; Specialty Crops</a:t>
            </a:r>
            <a:endParaRPr lang="en-US" dirty="0"/>
          </a:p>
        </p:txBody>
      </p:sp>
      <p:sp>
        <p:nvSpPr>
          <p:cNvPr id="3" name="Content Placeholder 2"/>
          <p:cNvSpPr>
            <a:spLocks noGrp="1"/>
          </p:cNvSpPr>
          <p:nvPr>
            <p:ph idx="1"/>
          </p:nvPr>
        </p:nvSpPr>
        <p:spPr>
          <a:xfrm>
            <a:off x="2442072" y="1557669"/>
            <a:ext cx="9434111" cy="4736492"/>
          </a:xfrm>
        </p:spPr>
        <p:txBody>
          <a:bodyPr>
            <a:normAutofit/>
          </a:bodyPr>
          <a:lstStyle/>
          <a:p>
            <a:pPr>
              <a:spcBef>
                <a:spcPts val="2400"/>
              </a:spcBef>
            </a:pPr>
            <a:r>
              <a:rPr lang="en-US" sz="2200" dirty="0" smtClean="0"/>
              <a:t>Farm </a:t>
            </a:r>
            <a:r>
              <a:rPr lang="en-US" sz="2200" dirty="0"/>
              <a:t>Bill funding for other areas outside the big </a:t>
            </a:r>
            <a:r>
              <a:rPr lang="en-US" sz="2200" dirty="0" smtClean="0"/>
              <a:t>3 -- commodities, nutrition, and conservation -- </a:t>
            </a:r>
            <a:r>
              <a:rPr lang="en-US" sz="2200" b="1" dirty="0"/>
              <a:t>fairly new </a:t>
            </a:r>
            <a:r>
              <a:rPr lang="en-US" sz="2200" dirty="0" smtClean="0"/>
              <a:t>phenomenon</a:t>
            </a:r>
          </a:p>
          <a:p>
            <a:pPr>
              <a:spcBef>
                <a:spcPts val="2400"/>
              </a:spcBef>
            </a:pPr>
            <a:r>
              <a:rPr lang="en-US" sz="2200" dirty="0" smtClean="0"/>
              <a:t>$</a:t>
            </a:r>
            <a:r>
              <a:rPr lang="en-US" sz="2200" dirty="0"/>
              <a:t>501 million </a:t>
            </a:r>
            <a:r>
              <a:rPr lang="en-US" sz="2200" dirty="0" smtClean="0"/>
              <a:t>directly </a:t>
            </a:r>
            <a:r>
              <a:rPr lang="en-US" sz="2200" dirty="0"/>
              <a:t>into local food, rural development, organic agriculture, and healthy food access </a:t>
            </a:r>
            <a:r>
              <a:rPr lang="en-US" sz="2200" dirty="0" smtClean="0"/>
              <a:t>initiatives – a </a:t>
            </a:r>
            <a:r>
              <a:rPr lang="en-US" sz="2200" b="1" u="sng" dirty="0" smtClean="0"/>
              <a:t>50% increase</a:t>
            </a:r>
          </a:p>
          <a:p>
            <a:pPr>
              <a:spcBef>
                <a:spcPts val="2400"/>
              </a:spcBef>
            </a:pPr>
            <a:r>
              <a:rPr lang="en-US" sz="2200" dirty="0" smtClean="0"/>
              <a:t>New </a:t>
            </a:r>
            <a:r>
              <a:rPr lang="en-US" sz="2200" dirty="0"/>
              <a:t>farm bill includes small nationwide program that will ­allow low-income families to double their </a:t>
            </a:r>
            <a:r>
              <a:rPr lang="en-US" sz="2200" b="1" dirty="0"/>
              <a:t>food stamp benefits at farmers </a:t>
            </a:r>
            <a:r>
              <a:rPr lang="en-US" sz="2200" b="1" dirty="0" smtClean="0"/>
              <a:t>markets</a:t>
            </a:r>
            <a:endParaRPr lang="en-US" sz="2200" b="1" dirty="0"/>
          </a:p>
        </p:txBody>
      </p:sp>
      <p:pic>
        <p:nvPicPr>
          <p:cNvPr id="1026" name="Picture 2" descr="http://onieproject.files.wordpress.com/2013/05/fm_dhs_insert_2013-for-senior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2834" y="4898846"/>
            <a:ext cx="4196086" cy="172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70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19100"/>
          </a:xfrm>
        </p:spPr>
        <p:txBody>
          <a:bodyPr/>
          <a:lstStyle/>
          <a:p>
            <a:r>
              <a:rPr lang="en-US" dirty="0"/>
              <a:t>Best Management </a:t>
            </a:r>
            <a:r>
              <a:rPr lang="en-US" dirty="0" smtClean="0"/>
              <a:t>Practices (BMPs)</a:t>
            </a:r>
            <a:endParaRPr lang="en-US" dirty="0"/>
          </a:p>
        </p:txBody>
      </p:sp>
      <p:sp>
        <p:nvSpPr>
          <p:cNvPr id="3" name="Content Placeholder 2"/>
          <p:cNvSpPr>
            <a:spLocks noGrp="1"/>
          </p:cNvSpPr>
          <p:nvPr>
            <p:ph idx="1"/>
          </p:nvPr>
        </p:nvSpPr>
        <p:spPr>
          <a:xfrm>
            <a:off x="2335576" y="1674564"/>
            <a:ext cx="9529590" cy="4847422"/>
          </a:xfrm>
        </p:spPr>
        <p:txBody>
          <a:bodyPr/>
          <a:lstStyle/>
          <a:p>
            <a:pPr marL="0" indent="0">
              <a:spcBef>
                <a:spcPts val="1800"/>
              </a:spcBef>
              <a:buNone/>
            </a:pPr>
            <a:r>
              <a:rPr lang="en-US" sz="2000" dirty="0" smtClean="0"/>
              <a:t>Farming </a:t>
            </a:r>
            <a:r>
              <a:rPr lang="en-US" sz="2000" dirty="0"/>
              <a:t>methods that assure optimum plant growth and minimize adverse environmental </a:t>
            </a:r>
            <a:r>
              <a:rPr lang="en-US" sz="2000" dirty="0" smtClean="0"/>
              <a:t>effects</a:t>
            </a:r>
          </a:p>
          <a:p>
            <a:pPr>
              <a:spcBef>
                <a:spcPts val="1800"/>
              </a:spcBef>
            </a:pPr>
            <a:r>
              <a:rPr lang="en-US" sz="2000" dirty="0" smtClean="0"/>
              <a:t>Recommendations can be made at the national level but vary by region</a:t>
            </a:r>
          </a:p>
          <a:p>
            <a:pPr>
              <a:spcBef>
                <a:spcPts val="1800"/>
              </a:spcBef>
            </a:pPr>
            <a:r>
              <a:rPr lang="en-US" sz="2000" dirty="0" smtClean="0"/>
              <a:t>Usually implemented through state agencies and local cities and county boards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81650038"/>
              </p:ext>
            </p:extLst>
          </p:nvPr>
        </p:nvGraphicFramePr>
        <p:xfrm>
          <a:off x="2842351" y="4125777"/>
          <a:ext cx="8240618" cy="2627563"/>
        </p:xfrm>
        <a:graphic>
          <a:graphicData uri="http://schemas.openxmlformats.org/drawingml/2006/table">
            <a:tbl>
              <a:tblPr firstRow="1" bandRow="1">
                <a:tableStyleId>{2D5ABB26-0587-4C30-8999-92F81FD0307C}</a:tableStyleId>
              </a:tblPr>
              <a:tblGrid>
                <a:gridCol w="2699134"/>
                <a:gridCol w="2577947"/>
                <a:gridCol w="2963537"/>
              </a:tblGrid>
              <a:tr h="312043">
                <a:tc>
                  <a:txBody>
                    <a:bodyPr/>
                    <a:lstStyle/>
                    <a:p>
                      <a:pPr algn="ctr"/>
                      <a:r>
                        <a:rPr lang="en-US" sz="2000" b="1" u="sng" dirty="0" smtClean="0"/>
                        <a:t>Soil</a:t>
                      </a:r>
                      <a:r>
                        <a:rPr lang="en-US" sz="2000" b="1" u="sng" baseline="0" dirty="0" smtClean="0"/>
                        <a:t> Management</a:t>
                      </a:r>
                      <a:endParaRPr lang="en-US" sz="2000" b="1" u="sng" dirty="0"/>
                    </a:p>
                  </a:txBody>
                  <a:tcPr/>
                </a:tc>
                <a:tc>
                  <a:txBody>
                    <a:bodyPr/>
                    <a:lstStyle/>
                    <a:p>
                      <a:pPr algn="ctr"/>
                      <a:r>
                        <a:rPr lang="en-US" sz="2000" b="1" u="sng" dirty="0" smtClean="0"/>
                        <a:t>Water Use</a:t>
                      </a:r>
                      <a:endParaRPr lang="en-US" sz="2000" b="1" u="sng" dirty="0"/>
                    </a:p>
                  </a:txBody>
                  <a:tcPr/>
                </a:tc>
                <a:tc>
                  <a:txBody>
                    <a:bodyPr/>
                    <a:lstStyle/>
                    <a:p>
                      <a:pPr algn="ctr"/>
                      <a:r>
                        <a:rPr lang="en-US" sz="2000" b="1" u="sng" dirty="0" smtClean="0"/>
                        <a:t>Water</a:t>
                      </a:r>
                      <a:r>
                        <a:rPr lang="en-US" sz="2000" b="1" u="sng" baseline="0" dirty="0" smtClean="0"/>
                        <a:t> Quality</a:t>
                      </a:r>
                      <a:endParaRPr lang="en-US" sz="2000" b="1" u="sng" dirty="0"/>
                    </a:p>
                  </a:txBody>
                  <a:tcPr/>
                </a:tc>
              </a:tr>
              <a:tr h="2231323">
                <a:tc>
                  <a:txBody>
                    <a:bodyPr/>
                    <a:lstStyle/>
                    <a:p>
                      <a:pPr marL="285750" marR="0" indent="-28575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smtClean="0"/>
                        <a:t>Minimal soil</a:t>
                      </a:r>
                      <a:r>
                        <a:rPr lang="en-US" sz="2000" baseline="0" dirty="0" smtClean="0"/>
                        <a:t> disturbance</a:t>
                      </a:r>
                    </a:p>
                    <a:p>
                      <a:pPr marL="285750" marR="0" indent="-28575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smtClean="0"/>
                        <a:t>Crop</a:t>
                      </a:r>
                      <a:r>
                        <a:rPr lang="en-US" sz="2000" baseline="0" dirty="0" smtClean="0"/>
                        <a:t> diversity</a:t>
                      </a:r>
                    </a:p>
                    <a:p>
                      <a:pPr marL="285750" marR="0" indent="-28575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smtClean="0"/>
                        <a:t>Shelter </a:t>
                      </a:r>
                      <a:r>
                        <a:rPr lang="en-US" sz="2000" kern="1200" dirty="0" smtClean="0"/>
                        <a:t>belts</a:t>
                      </a:r>
                    </a:p>
                  </a:txBody>
                  <a:tcPr/>
                </a:tc>
                <a:tc>
                  <a:txBody>
                    <a:bodyPr/>
                    <a:lstStyle/>
                    <a:p>
                      <a:pPr marL="285750" marR="0" indent="-28575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smtClean="0"/>
                        <a:t>Drip irrigation</a:t>
                      </a:r>
                    </a:p>
                    <a:p>
                      <a:pPr marL="285750" marR="0" indent="-28575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smtClean="0"/>
                        <a:t>Field sensors</a:t>
                      </a:r>
                    </a:p>
                    <a:p>
                      <a:pPr marL="285750" marR="0" indent="-28575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smtClean="0"/>
                        <a:t>Capture</a:t>
                      </a:r>
                      <a:r>
                        <a:rPr lang="en-US" sz="2000" baseline="0" dirty="0" smtClean="0"/>
                        <a:t> &amp; reuse</a:t>
                      </a:r>
                      <a:endParaRPr lang="en-US" sz="2000" dirty="0" smtClean="0"/>
                    </a:p>
                  </a:txBody>
                  <a:tcPr/>
                </a:tc>
                <a:tc>
                  <a:txBody>
                    <a:bodyPr/>
                    <a:lstStyle/>
                    <a:p>
                      <a:pPr marL="285750" marR="0" indent="-28575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smtClean="0"/>
                        <a:t>Buffer zones</a:t>
                      </a:r>
                    </a:p>
                    <a:p>
                      <a:pPr marL="285750" marR="0" indent="-28575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smtClean="0"/>
                        <a:t>Minimize chemical</a:t>
                      </a:r>
                      <a:r>
                        <a:rPr lang="en-US" sz="2000" baseline="0" dirty="0" smtClean="0"/>
                        <a:t> applications</a:t>
                      </a:r>
                      <a:endParaRPr lang="en-US" sz="2000" dirty="0" smtClean="0"/>
                    </a:p>
                    <a:p>
                      <a:pPr marL="285750" marR="0" indent="-285750" algn="l" defTabSz="4572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en-US" sz="2000" dirty="0" smtClean="0"/>
                        <a:t>Shading &amp;</a:t>
                      </a:r>
                      <a:r>
                        <a:rPr lang="en-US" sz="2000" baseline="0" dirty="0" smtClean="0"/>
                        <a:t> planting changes</a:t>
                      </a:r>
                      <a:endParaRPr lang="en-US" sz="2000" dirty="0" smtClean="0"/>
                    </a:p>
                  </a:txBody>
                  <a:tcPr/>
                </a:tc>
              </a:tr>
            </a:tbl>
          </a:graphicData>
        </a:graphic>
      </p:graphicFrame>
    </p:spTree>
    <p:extLst>
      <p:ext uri="{BB962C8B-B14F-4D97-AF65-F5344CB8AC3E}">
        <p14:creationId xmlns:p14="http://schemas.microsoft.com/office/powerpoint/2010/main" val="2764864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337" y="433330"/>
            <a:ext cx="8393926" cy="2895600"/>
          </a:xfrm>
        </p:spPr>
        <p:txBody>
          <a:bodyPr>
            <a:noAutofit/>
          </a:bodyPr>
          <a:lstStyle/>
          <a:p>
            <a:r>
              <a:rPr lang="en-US" sz="2800" i="1" dirty="0">
                <a:solidFill>
                  <a:schemeClr val="accent1"/>
                </a:solidFill>
              </a:rPr>
              <a:t>Research is a cornerstone of economic growth and development. The Federal Government has played a major role in supporting agricultural research for over a century, transforming U.S. agriculture from a resource-based industry to a science-based industry.</a:t>
            </a:r>
            <a:endParaRPr lang="en-US" sz="2800"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378" y="4731286"/>
            <a:ext cx="9096020" cy="1237368"/>
          </a:xfrm>
          <a:prstGeom prst="rect">
            <a:avLst/>
          </a:prstGeom>
        </p:spPr>
      </p:pic>
    </p:spTree>
    <p:extLst>
      <p:ext uri="{BB962C8B-B14F-4D97-AF65-F5344CB8AC3E}">
        <p14:creationId xmlns:p14="http://schemas.microsoft.com/office/powerpoint/2010/main" val="1634979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and Agricultural R&amp;D</a:t>
            </a:r>
            <a:endParaRPr lang="en-US" dirty="0"/>
          </a:p>
        </p:txBody>
      </p:sp>
      <p:sp>
        <p:nvSpPr>
          <p:cNvPr id="4" name="Text Placeholder 3"/>
          <p:cNvSpPr>
            <a:spLocks noGrp="1"/>
          </p:cNvSpPr>
          <p:nvPr>
            <p:ph type="body" idx="1"/>
          </p:nvPr>
        </p:nvSpPr>
        <p:spPr>
          <a:xfrm>
            <a:off x="2938354" y="1620097"/>
            <a:ext cx="3992732" cy="576262"/>
          </a:xfrm>
        </p:spPr>
        <p:txBody>
          <a:bodyPr/>
          <a:lstStyle/>
          <a:p>
            <a:r>
              <a:rPr lang="en-US" b="1" u="sng" dirty="0" smtClean="0"/>
              <a:t>Public</a:t>
            </a:r>
            <a:endParaRPr lang="en-US" b="1" u="sng" dirty="0"/>
          </a:p>
        </p:txBody>
      </p:sp>
      <p:sp useBgFill="1">
        <p:nvSpPr>
          <p:cNvPr id="3" name="Content Placeholder 2"/>
          <p:cNvSpPr>
            <a:spLocks noGrp="1"/>
          </p:cNvSpPr>
          <p:nvPr>
            <p:ph sz="half" idx="2"/>
          </p:nvPr>
        </p:nvSpPr>
        <p:spPr>
          <a:xfrm>
            <a:off x="2589212" y="2294737"/>
            <a:ext cx="4342893" cy="4296578"/>
          </a:xfrm>
        </p:spPr>
        <p:txBody>
          <a:bodyPr>
            <a:normAutofit/>
          </a:bodyPr>
          <a:lstStyle/>
          <a:p>
            <a:r>
              <a:rPr lang="en-US" sz="2000" b="1" dirty="0" smtClean="0">
                <a:solidFill>
                  <a:schemeClr val="accent1"/>
                </a:solidFill>
              </a:rPr>
              <a:t>44% - Basic 	</a:t>
            </a:r>
            <a:br>
              <a:rPr lang="en-US" sz="2000" b="1" dirty="0" smtClean="0">
                <a:solidFill>
                  <a:schemeClr val="accent1"/>
                </a:solidFill>
              </a:rPr>
            </a:br>
            <a:r>
              <a:rPr lang="en-US" sz="2000" b="1" dirty="0" smtClean="0">
                <a:solidFill>
                  <a:schemeClr val="accent1"/>
                </a:solidFill>
              </a:rPr>
              <a:t>47% - Applied</a:t>
            </a:r>
            <a:br>
              <a:rPr lang="en-US" sz="2000" b="1" dirty="0" smtClean="0">
                <a:solidFill>
                  <a:schemeClr val="accent1"/>
                </a:solidFill>
              </a:rPr>
            </a:br>
            <a:r>
              <a:rPr lang="en-US" sz="2000" b="1" dirty="0" smtClean="0">
                <a:solidFill>
                  <a:schemeClr val="accent1"/>
                </a:solidFill>
              </a:rPr>
              <a:t>  9% - Developmental</a:t>
            </a:r>
            <a:endParaRPr lang="en-US" sz="2000" b="1" dirty="0">
              <a:solidFill>
                <a:schemeClr val="accent1"/>
              </a:solidFill>
            </a:endParaRPr>
          </a:p>
          <a:p>
            <a:r>
              <a:rPr lang="en-US" sz="2000" b="1" dirty="0" smtClean="0"/>
              <a:t>High benefit:  </a:t>
            </a:r>
            <a:r>
              <a:rPr lang="en-US" sz="2000" dirty="0" smtClean="0"/>
              <a:t>every public dollar </a:t>
            </a:r>
            <a:r>
              <a:rPr lang="en-US" sz="2000" dirty="0"/>
              <a:t>invested </a:t>
            </a:r>
            <a:r>
              <a:rPr lang="en-US" sz="2000" dirty="0" smtClean="0"/>
              <a:t>generates </a:t>
            </a:r>
            <a:r>
              <a:rPr lang="en-US" sz="2000" dirty="0"/>
              <a:t>10-20 times that amount in benefits to </a:t>
            </a:r>
            <a:r>
              <a:rPr lang="en-US" sz="2000" dirty="0" smtClean="0"/>
              <a:t>society</a:t>
            </a:r>
            <a:endParaRPr lang="en-US" sz="2000" dirty="0"/>
          </a:p>
          <a:p>
            <a:r>
              <a:rPr lang="en-US" sz="2000" dirty="0" smtClean="0"/>
              <a:t>Public investments </a:t>
            </a:r>
            <a:r>
              <a:rPr lang="en-US" sz="2000" dirty="0"/>
              <a:t>in </a:t>
            </a:r>
            <a:r>
              <a:rPr lang="en-US" sz="2000" b="1" dirty="0"/>
              <a:t>basic </a:t>
            </a:r>
            <a:r>
              <a:rPr lang="en-US" sz="2000" b="1" dirty="0" smtClean="0"/>
              <a:t>science </a:t>
            </a:r>
            <a:r>
              <a:rPr lang="en-US" sz="2000" dirty="0" smtClean="0"/>
              <a:t>important in opening new </a:t>
            </a:r>
            <a:r>
              <a:rPr lang="en-US" sz="2000" dirty="0"/>
              <a:t>technological </a:t>
            </a:r>
            <a:r>
              <a:rPr lang="en-US" sz="2000" dirty="0" smtClean="0"/>
              <a:t>opportunities driving private </a:t>
            </a:r>
            <a:r>
              <a:rPr lang="en-US" sz="2000" dirty="0"/>
              <a:t>agricultural </a:t>
            </a:r>
            <a:r>
              <a:rPr lang="en-US" sz="2000" dirty="0" smtClean="0"/>
              <a:t>R&amp;D</a:t>
            </a:r>
            <a:endParaRPr lang="en-US" sz="2000" dirty="0"/>
          </a:p>
        </p:txBody>
      </p:sp>
      <p:sp>
        <p:nvSpPr>
          <p:cNvPr id="5" name="Text Placeholder 4"/>
          <p:cNvSpPr>
            <a:spLocks noGrp="1"/>
          </p:cNvSpPr>
          <p:nvPr>
            <p:ph type="body" sz="quarter" idx="3"/>
          </p:nvPr>
        </p:nvSpPr>
        <p:spPr>
          <a:xfrm>
            <a:off x="7505610" y="1616869"/>
            <a:ext cx="3999001" cy="576262"/>
          </a:xfrm>
        </p:spPr>
        <p:txBody>
          <a:bodyPr/>
          <a:lstStyle/>
          <a:p>
            <a:r>
              <a:rPr lang="en-US" b="1" u="sng" dirty="0" smtClean="0"/>
              <a:t>Private</a:t>
            </a:r>
            <a:endParaRPr lang="en-US" b="1" u="sng" dirty="0"/>
          </a:p>
        </p:txBody>
      </p:sp>
      <p:sp>
        <p:nvSpPr>
          <p:cNvPr id="6" name="Content Placeholder 5"/>
          <p:cNvSpPr>
            <a:spLocks noGrp="1"/>
          </p:cNvSpPr>
          <p:nvPr>
            <p:ph sz="quarter" idx="4"/>
          </p:nvPr>
        </p:nvSpPr>
        <p:spPr>
          <a:xfrm>
            <a:off x="7166957" y="2291509"/>
            <a:ext cx="4338674" cy="4296578"/>
          </a:xfrm>
        </p:spPr>
        <p:txBody>
          <a:bodyPr>
            <a:normAutofit/>
          </a:bodyPr>
          <a:lstStyle/>
          <a:p>
            <a:r>
              <a:rPr lang="en-US" sz="2000" b="1" dirty="0" smtClean="0">
                <a:solidFill>
                  <a:schemeClr val="accent1"/>
                </a:solidFill>
              </a:rPr>
              <a:t>19% - Basic </a:t>
            </a:r>
            <a:r>
              <a:rPr lang="en-US" sz="2000" b="1" dirty="0">
                <a:solidFill>
                  <a:schemeClr val="accent1"/>
                </a:solidFill>
              </a:rPr>
              <a:t>	</a:t>
            </a:r>
            <a:br>
              <a:rPr lang="en-US" sz="2000" b="1" dirty="0">
                <a:solidFill>
                  <a:schemeClr val="accent1"/>
                </a:solidFill>
              </a:rPr>
            </a:br>
            <a:r>
              <a:rPr lang="en-US" sz="2000" b="1" dirty="0" smtClean="0">
                <a:solidFill>
                  <a:schemeClr val="accent1"/>
                </a:solidFill>
              </a:rPr>
              <a:t>18% - Applied</a:t>
            </a:r>
            <a:r>
              <a:rPr lang="en-US" sz="2000" b="1" dirty="0">
                <a:solidFill>
                  <a:schemeClr val="accent1"/>
                </a:solidFill>
              </a:rPr>
              <a:t/>
            </a:r>
            <a:br>
              <a:rPr lang="en-US" sz="2000" b="1" dirty="0">
                <a:solidFill>
                  <a:schemeClr val="accent1"/>
                </a:solidFill>
              </a:rPr>
            </a:br>
            <a:r>
              <a:rPr lang="en-US" sz="2000" b="1" dirty="0" smtClean="0">
                <a:solidFill>
                  <a:schemeClr val="accent1"/>
                </a:solidFill>
              </a:rPr>
              <a:t>63% - Developmental</a:t>
            </a:r>
            <a:endParaRPr lang="en-US" sz="2000" b="1" dirty="0">
              <a:solidFill>
                <a:schemeClr val="accent1"/>
              </a:solidFill>
            </a:endParaRPr>
          </a:p>
          <a:p>
            <a:r>
              <a:rPr lang="en-US" sz="2000" b="1" dirty="0" smtClean="0"/>
              <a:t>High profit:  </a:t>
            </a:r>
            <a:r>
              <a:rPr lang="en-US" sz="2000" dirty="0" smtClean="0"/>
              <a:t>overwhelmingly intended to develop commercial prototypes, processes, or products</a:t>
            </a:r>
            <a:endParaRPr lang="en-US" sz="2000" b="1" dirty="0" smtClean="0"/>
          </a:p>
          <a:p>
            <a:r>
              <a:rPr lang="en-US" sz="2000" dirty="0" smtClean="0"/>
              <a:t>R&amp;D conducted and funded by a </a:t>
            </a:r>
            <a:r>
              <a:rPr lang="en-US" sz="2000" b="1" dirty="0" smtClean="0"/>
              <a:t>small number of large corporations, </a:t>
            </a:r>
            <a:r>
              <a:rPr lang="en-US" sz="2000" dirty="0" smtClean="0"/>
              <a:t>whose R&amp;D </a:t>
            </a:r>
            <a:r>
              <a:rPr lang="en-US" sz="2000" dirty="0"/>
              <a:t>capability tends to dominate certain research </a:t>
            </a:r>
            <a:r>
              <a:rPr lang="en-US" sz="2000" dirty="0" smtClean="0"/>
              <a:t>areas</a:t>
            </a:r>
          </a:p>
        </p:txBody>
      </p:sp>
    </p:spTree>
    <p:extLst>
      <p:ext uri="{BB962C8B-B14F-4D97-AF65-F5344CB8AC3E}">
        <p14:creationId xmlns:p14="http://schemas.microsoft.com/office/powerpoint/2010/main" val="647090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833" y="506776"/>
            <a:ext cx="8572500" cy="5943600"/>
          </a:xfrm>
          <a:prstGeom prst="rect">
            <a:avLst/>
          </a:prstGeom>
        </p:spPr>
      </p:pic>
    </p:spTree>
    <p:extLst>
      <p:ext uri="{BB962C8B-B14F-4D97-AF65-F5344CB8AC3E}">
        <p14:creationId xmlns:p14="http://schemas.microsoft.com/office/powerpoint/2010/main" val="523027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a:t>
            </a:r>
            <a:r>
              <a:rPr lang="en-US" b="1" dirty="0" smtClean="0"/>
              <a:t>Productivity</a:t>
            </a:r>
            <a:endParaRPr lang="en-US" b="1" dirty="0"/>
          </a:p>
        </p:txBody>
      </p:sp>
      <p:sp>
        <p:nvSpPr>
          <p:cNvPr id="3" name="Content Placeholder 2"/>
          <p:cNvSpPr>
            <a:spLocks noGrp="1"/>
          </p:cNvSpPr>
          <p:nvPr>
            <p:ph idx="1"/>
          </p:nvPr>
        </p:nvSpPr>
        <p:spPr>
          <a:xfrm>
            <a:off x="2589212" y="1905000"/>
            <a:ext cx="8915400" cy="4234149"/>
          </a:xfrm>
        </p:spPr>
        <p:txBody>
          <a:bodyPr>
            <a:normAutofit lnSpcReduction="10000"/>
          </a:bodyPr>
          <a:lstStyle/>
          <a:p>
            <a:r>
              <a:rPr lang="en-US" sz="2000" dirty="0"/>
              <a:t>Gains in efficiency have </a:t>
            </a:r>
            <a:r>
              <a:rPr lang="en-US" sz="2000" dirty="0" smtClean="0"/>
              <a:t>defined American agriculture.  Public &amp; private investments in R&amp;D have helped farmers find ways to grow more with less.</a:t>
            </a:r>
          </a:p>
          <a:p>
            <a:r>
              <a:rPr lang="en-US" sz="2000" dirty="0" smtClean="0"/>
              <a:t>Slowdown in public &amp; private R&amp;D spending on productivity enhancement – may slow down overall agricultural productivity</a:t>
            </a:r>
          </a:p>
          <a:p>
            <a:pPr marL="0" indent="0">
              <a:buNone/>
            </a:pPr>
            <a:endParaRPr lang="en-US" sz="2000" dirty="0" smtClean="0"/>
          </a:p>
          <a:p>
            <a:pPr marL="0" indent="0">
              <a:buNone/>
            </a:pPr>
            <a:r>
              <a:rPr lang="en-US" sz="2000" u="sng" dirty="0" smtClean="0"/>
              <a:t>Example</a:t>
            </a:r>
            <a:r>
              <a:rPr lang="en-US" sz="2000" dirty="0" smtClean="0"/>
              <a:t>:  In 1950, the average dairy cow produced about 5,300 pounds of milk, today, 22,000 pounds</a:t>
            </a:r>
          </a:p>
          <a:p>
            <a:r>
              <a:rPr lang="en-US" sz="2000" dirty="0" smtClean="0"/>
              <a:t>Improvements in cow genetics, feed formula, and management practices</a:t>
            </a:r>
          </a:p>
          <a:p>
            <a:r>
              <a:rPr lang="en-US" sz="2000" dirty="0" smtClean="0"/>
              <a:t>Number of dairy cows in America fallen by more than half, yet milk production has nearly doubled</a:t>
            </a:r>
          </a:p>
          <a:p>
            <a:pPr marL="0" indent="0">
              <a:buNone/>
            </a:pPr>
            <a:endParaRPr lang="en-US" dirty="0"/>
          </a:p>
        </p:txBody>
      </p:sp>
    </p:spTree>
    <p:extLst>
      <p:ext uri="{BB962C8B-B14F-4D97-AF65-F5344CB8AC3E}">
        <p14:creationId xmlns:p14="http://schemas.microsoft.com/office/powerpoint/2010/main" val="4244236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35126"/>
            <a:ext cx="8911687" cy="842551"/>
          </a:xfrm>
        </p:spPr>
        <p:txBody>
          <a:bodyPr>
            <a:normAutofit/>
          </a:bodyPr>
          <a:lstStyle/>
          <a:p>
            <a:r>
              <a:rPr lang="en-US" dirty="0" smtClean="0"/>
              <a:t>R&amp;D:  </a:t>
            </a:r>
            <a:r>
              <a:rPr lang="en-US" b="1" dirty="0" smtClean="0"/>
              <a:t>Organics &amp; Local Agriculture</a:t>
            </a:r>
            <a:endParaRPr lang="en-US" b="1" dirty="0"/>
          </a:p>
        </p:txBody>
      </p:sp>
      <p:sp>
        <p:nvSpPr>
          <p:cNvPr id="3" name="Content Placeholder 2"/>
          <p:cNvSpPr>
            <a:spLocks noGrp="1"/>
          </p:cNvSpPr>
          <p:nvPr>
            <p:ph idx="1"/>
          </p:nvPr>
        </p:nvSpPr>
        <p:spPr>
          <a:xfrm>
            <a:off x="2450779" y="1787787"/>
            <a:ext cx="9195978" cy="4299705"/>
          </a:xfrm>
        </p:spPr>
        <p:txBody>
          <a:bodyPr>
            <a:normAutofit/>
          </a:bodyPr>
          <a:lstStyle/>
          <a:p>
            <a:pPr fontAlgn="base"/>
            <a:r>
              <a:rPr lang="en-US" sz="2000" dirty="0"/>
              <a:t>USDA </a:t>
            </a:r>
            <a:r>
              <a:rPr lang="en-US" sz="2000" dirty="0" smtClean="0"/>
              <a:t>spent $117 </a:t>
            </a:r>
            <a:r>
              <a:rPr lang="en-US" sz="2000" dirty="0"/>
              <a:t>million </a:t>
            </a:r>
            <a:r>
              <a:rPr lang="en-US" sz="2000" dirty="0" smtClean="0"/>
              <a:t>between 2009 </a:t>
            </a:r>
            <a:r>
              <a:rPr lang="en-US" sz="2000" dirty="0"/>
              <a:t>and </a:t>
            </a:r>
            <a:r>
              <a:rPr lang="en-US" sz="2000" dirty="0" smtClean="0"/>
              <a:t>2011 in R&amp;D focused </a:t>
            </a:r>
            <a:r>
              <a:rPr lang="en-US" sz="2000" dirty="0"/>
              <a:t>on improving the productivity  and success of organic </a:t>
            </a:r>
            <a:r>
              <a:rPr lang="en-US" sz="2000" dirty="0" smtClean="0"/>
              <a:t>agriculture</a:t>
            </a:r>
          </a:p>
          <a:p>
            <a:pPr marL="0" indent="0" fontAlgn="base">
              <a:buNone/>
            </a:pPr>
            <a:endParaRPr lang="en-US" sz="2000" dirty="0" smtClean="0"/>
          </a:p>
          <a:p>
            <a:pPr marL="0" indent="0" fontAlgn="base">
              <a:buNone/>
            </a:pPr>
            <a:r>
              <a:rPr lang="en-US" u="sng" dirty="0" smtClean="0"/>
              <a:t>Example</a:t>
            </a:r>
            <a:r>
              <a:rPr lang="en-US" dirty="0" smtClean="0"/>
              <a:t>:  USDA research on weak management of organic vegetable production produced techniques and tools that can help control 7 percent of weeds at 15 percent of the previous cost for weed control</a:t>
            </a:r>
            <a:br>
              <a:rPr lang="en-US" dirty="0" smtClean="0"/>
            </a:br>
            <a:endParaRPr lang="en-US" dirty="0" smtClean="0"/>
          </a:p>
          <a:p>
            <a:pPr fontAlgn="base"/>
            <a:r>
              <a:rPr lang="en-US" sz="2000" dirty="0" smtClean="0"/>
              <a:t>Spreading </a:t>
            </a:r>
            <a:r>
              <a:rPr lang="en-US" sz="2000" dirty="0"/>
              <a:t>findings to those in the field is critical, and “</a:t>
            </a:r>
            <a:r>
              <a:rPr lang="en-US" sz="2000" dirty="0" err="1"/>
              <a:t>eOrganic</a:t>
            </a:r>
            <a:r>
              <a:rPr lang="en-US" sz="2000" dirty="0"/>
              <a:t>” electronic extension service funded by the USDA has become an essential tool for compiling and disseminating knowledge about organic production.</a:t>
            </a:r>
          </a:p>
          <a:p>
            <a:pPr marL="457200" lvl="1" indent="0" fontAlgn="base">
              <a:buNone/>
            </a:pPr>
            <a:endParaRPr lang="en-US" dirty="0"/>
          </a:p>
        </p:txBody>
      </p:sp>
    </p:spTree>
    <p:extLst>
      <p:ext uri="{BB962C8B-B14F-4D97-AF65-F5344CB8AC3E}">
        <p14:creationId xmlns:p14="http://schemas.microsoft.com/office/powerpoint/2010/main" val="3945465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029" y="580042"/>
            <a:ext cx="8911687" cy="842551"/>
          </a:xfrm>
        </p:spPr>
        <p:txBody>
          <a:bodyPr>
            <a:normAutofit/>
          </a:bodyPr>
          <a:lstStyle/>
          <a:p>
            <a:r>
              <a:rPr lang="en-US" dirty="0" smtClean="0"/>
              <a:t>R&amp;D:  </a:t>
            </a:r>
            <a:r>
              <a:rPr lang="en-US" b="1" dirty="0" smtClean="0"/>
              <a:t>New Technologies</a:t>
            </a:r>
            <a:endParaRPr lang="en-US" b="1" dirty="0"/>
          </a:p>
        </p:txBody>
      </p:sp>
      <p:sp>
        <p:nvSpPr>
          <p:cNvPr id="3" name="Content Placeholder 2"/>
          <p:cNvSpPr>
            <a:spLocks noGrp="1"/>
          </p:cNvSpPr>
          <p:nvPr>
            <p:ph idx="1"/>
          </p:nvPr>
        </p:nvSpPr>
        <p:spPr>
          <a:xfrm>
            <a:off x="2325029" y="1422593"/>
            <a:ext cx="9374884" cy="5187527"/>
          </a:xfrm>
        </p:spPr>
        <p:txBody>
          <a:bodyPr>
            <a:normAutofit/>
          </a:bodyPr>
          <a:lstStyle/>
          <a:p>
            <a:pPr marL="0" indent="0">
              <a:buNone/>
            </a:pPr>
            <a:r>
              <a:rPr lang="en-US" b="1" u="sng" dirty="0" smtClean="0"/>
              <a:t>Nanotechnology</a:t>
            </a:r>
          </a:p>
          <a:p>
            <a:r>
              <a:rPr lang="en-US" dirty="0" smtClean="0"/>
              <a:t>1600 commercially available products, including: </a:t>
            </a:r>
            <a:r>
              <a:rPr lang="en-US" dirty="0"/>
              <a:t>stain repellent in clothing, material to extract toxics from water, sunscreens to absorb light, and a barrier in packaging such as beer bottles </a:t>
            </a:r>
            <a:r>
              <a:rPr lang="en-US" dirty="0" smtClean="0"/>
              <a:t> </a:t>
            </a:r>
          </a:p>
          <a:p>
            <a:r>
              <a:rPr lang="en-US" dirty="0" smtClean="0"/>
              <a:t>Future uses in </a:t>
            </a:r>
            <a:r>
              <a:rPr lang="en-US" dirty="0" err="1" smtClean="0"/>
              <a:t>ag</a:t>
            </a:r>
            <a:r>
              <a:rPr lang="en-US" dirty="0" smtClean="0"/>
              <a:t> production: precision field sensors, smart delivery systems, water filtration.  </a:t>
            </a:r>
          </a:p>
          <a:p>
            <a:r>
              <a:rPr lang="en-US" dirty="0" smtClean="0"/>
              <a:t>Food industry: </a:t>
            </a:r>
            <a:r>
              <a:rPr lang="en-US" dirty="0" err="1" smtClean="0"/>
              <a:t>nanosensors</a:t>
            </a:r>
            <a:r>
              <a:rPr lang="en-US" dirty="0" smtClean="0"/>
              <a:t> in food packaging</a:t>
            </a:r>
          </a:p>
          <a:p>
            <a:pPr marL="0" indent="0">
              <a:buNone/>
            </a:pPr>
            <a:r>
              <a:rPr lang="en-US" b="1" u="sng" dirty="0" smtClean="0"/>
              <a:t>Agriculture Equipment:</a:t>
            </a:r>
            <a:r>
              <a:rPr lang="en-US" dirty="0" smtClean="0"/>
              <a:t>  more efficient planting, fuel use, less erosion</a:t>
            </a:r>
            <a:endParaRPr lang="en-US" b="1" u="sng" dirty="0" smtClean="0"/>
          </a:p>
          <a:p>
            <a:pPr marL="0" indent="0">
              <a:buNone/>
            </a:pPr>
            <a:r>
              <a:rPr lang="en-US" b="1" u="sng" dirty="0" smtClean="0"/>
              <a:t>Light Resources:</a:t>
            </a:r>
            <a:r>
              <a:rPr lang="en-US" dirty="0" smtClean="0"/>
              <a:t>  artificial light usage in greenhouses &amp; vertical farming</a:t>
            </a:r>
            <a:endParaRPr lang="en-US" b="1" u="sng" dirty="0" smtClean="0"/>
          </a:p>
          <a:p>
            <a:pPr marL="0" indent="0">
              <a:buNone/>
            </a:pPr>
            <a:r>
              <a:rPr lang="en-US" b="1" u="sng" dirty="0" err="1" smtClean="0"/>
              <a:t>Biofactories</a:t>
            </a:r>
            <a:r>
              <a:rPr lang="en-US" b="1" u="sng" dirty="0" smtClean="0"/>
              <a:t>:</a:t>
            </a:r>
            <a:r>
              <a:rPr lang="en-US" dirty="0" smtClean="0"/>
              <a:t>  manufactured chemicals with same properties as natural</a:t>
            </a:r>
            <a:endParaRPr lang="en-US" b="1" u="sng" dirty="0" smtClean="0"/>
          </a:p>
          <a:p>
            <a:pPr marL="0" indent="0">
              <a:buNone/>
            </a:pPr>
            <a:r>
              <a:rPr lang="en-US" b="1" u="sng" dirty="0" smtClean="0"/>
              <a:t>Energy Resources:</a:t>
            </a:r>
            <a:r>
              <a:rPr lang="en-US" dirty="0" smtClean="0"/>
              <a:t>  solar, wind, biofuel, anaerobic manure digesters</a:t>
            </a:r>
            <a:endParaRPr lang="en-US" b="1" u="sng" dirty="0" smtClean="0"/>
          </a:p>
          <a:p>
            <a:pPr marL="0" indent="0">
              <a:buNone/>
            </a:pPr>
            <a:r>
              <a:rPr lang="en-US" b="1" u="sng" dirty="0" smtClean="0"/>
              <a:t>Satellite, GPS and Computers:</a:t>
            </a:r>
            <a:r>
              <a:rPr lang="en-US" dirty="0" smtClean="0"/>
              <a:t>  monitoring irrigation, tracking nutrients, forecasting weather, predicting yields</a:t>
            </a:r>
            <a:endParaRPr lang="en-US" b="1" u="sng" dirty="0" smtClean="0"/>
          </a:p>
          <a:p>
            <a:endParaRPr lang="en-US" b="1" u="sng" dirty="0"/>
          </a:p>
          <a:p>
            <a:endParaRPr lang="en-US" b="1" u="sng" dirty="0"/>
          </a:p>
          <a:p>
            <a:endParaRPr lang="en-US" dirty="0"/>
          </a:p>
        </p:txBody>
      </p:sp>
    </p:spTree>
    <p:extLst>
      <p:ext uri="{BB962C8B-B14F-4D97-AF65-F5344CB8AC3E}">
        <p14:creationId xmlns:p14="http://schemas.microsoft.com/office/powerpoint/2010/main" val="3925656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258" y="199870"/>
            <a:ext cx="9167813" cy="6484144"/>
          </a:xfrm>
          <a:prstGeom prst="rect">
            <a:avLst/>
          </a:prstGeom>
        </p:spPr>
      </p:pic>
      <p:sp>
        <p:nvSpPr>
          <p:cNvPr id="3" name="TextBox 2"/>
          <p:cNvSpPr txBox="1"/>
          <p:nvPr/>
        </p:nvSpPr>
        <p:spPr>
          <a:xfrm rot="16200000">
            <a:off x="-1843236" y="2888470"/>
            <a:ext cx="5967558" cy="1446550"/>
          </a:xfrm>
          <a:prstGeom prst="rect">
            <a:avLst/>
          </a:prstGeom>
          <a:noFill/>
        </p:spPr>
        <p:txBody>
          <a:bodyPr wrap="square" rtlCol="0">
            <a:spAutoFit/>
          </a:bodyPr>
          <a:lstStyle/>
          <a:p>
            <a:pPr algn="ctr"/>
            <a:r>
              <a:rPr lang="en-US" sz="4400" dirty="0" smtClean="0"/>
              <a:t>Food Nanotechnology</a:t>
            </a:r>
            <a:endParaRPr lang="en-US" sz="4400" dirty="0"/>
          </a:p>
        </p:txBody>
      </p:sp>
    </p:spTree>
    <p:extLst>
      <p:ext uri="{BB962C8B-B14F-4D97-AF65-F5344CB8AC3E}">
        <p14:creationId xmlns:p14="http://schemas.microsoft.com/office/powerpoint/2010/main" val="1726416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2415" y="1530035"/>
            <a:ext cx="11346591" cy="4323415"/>
          </a:xfrm>
          <a:prstGeom prst="rect">
            <a:avLst/>
          </a:prstGeom>
        </p:spPr>
      </p:pic>
    </p:spTree>
    <p:extLst>
      <p:ext uri="{BB962C8B-B14F-4D97-AF65-F5344CB8AC3E}">
        <p14:creationId xmlns:p14="http://schemas.microsoft.com/office/powerpoint/2010/main" val="6323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643" y="560610"/>
            <a:ext cx="8391212" cy="874490"/>
          </a:xfrm>
        </p:spPr>
        <p:txBody>
          <a:bodyPr/>
          <a:lstStyle/>
          <a:p>
            <a:r>
              <a:rPr lang="en-US" dirty="0" smtClean="0"/>
              <a:t>Crop Insurance</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6496" y="1537159"/>
            <a:ext cx="3962400" cy="4610100"/>
          </a:xfrm>
          <a:prstGeom prst="rect">
            <a:avLst/>
          </a:prstGeom>
        </p:spPr>
      </p:pic>
    </p:spTree>
    <p:extLst>
      <p:ext uri="{BB962C8B-B14F-4D97-AF65-F5344CB8AC3E}">
        <p14:creationId xmlns:p14="http://schemas.microsoft.com/office/powerpoint/2010/main" val="2404696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Crop Insurance	</a:t>
            </a:r>
            <a:endParaRPr lang="en-US" dirty="0"/>
          </a:p>
        </p:txBody>
      </p:sp>
      <p:sp>
        <p:nvSpPr>
          <p:cNvPr id="3" name="Subtitle 2"/>
          <p:cNvSpPr>
            <a:spLocks noGrp="1"/>
          </p:cNvSpPr>
          <p:nvPr>
            <p:ph type="subTitle" idx="1"/>
          </p:nvPr>
        </p:nvSpPr>
        <p:spPr/>
        <p:txBody>
          <a:bodyPr/>
          <a:lstStyle/>
          <a:p>
            <a:r>
              <a:rPr lang="en-US" dirty="0" smtClean="0"/>
              <a:t>Mary </a:t>
            </a:r>
            <a:r>
              <a:rPr lang="en-US" dirty="0" err="1" smtClean="0"/>
              <a:t>Trippler</a:t>
            </a:r>
            <a:endParaRPr lang="en-US" dirty="0"/>
          </a:p>
        </p:txBody>
      </p:sp>
    </p:spTree>
    <p:extLst>
      <p:ext uri="{BB962C8B-B14F-4D97-AF65-F5344CB8AC3E}">
        <p14:creationId xmlns:p14="http://schemas.microsoft.com/office/powerpoint/2010/main" val="2869320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20" y="624110"/>
            <a:ext cx="8911687" cy="797284"/>
          </a:xfrm>
        </p:spPr>
        <p:txBody>
          <a:bodyPr/>
          <a:lstStyle/>
          <a:p>
            <a:r>
              <a:rPr lang="en-US" dirty="0" smtClean="0"/>
              <a:t>Crop insurance</a:t>
            </a:r>
            <a:endParaRPr lang="en-US" dirty="0"/>
          </a:p>
        </p:txBody>
      </p:sp>
      <p:sp>
        <p:nvSpPr>
          <p:cNvPr id="3" name="Content Placeholder 2"/>
          <p:cNvSpPr>
            <a:spLocks noGrp="1"/>
          </p:cNvSpPr>
          <p:nvPr>
            <p:ph idx="1"/>
          </p:nvPr>
        </p:nvSpPr>
        <p:spPr>
          <a:xfrm>
            <a:off x="2299580" y="1421394"/>
            <a:ext cx="9623834" cy="4172957"/>
          </a:xfrm>
        </p:spPr>
        <p:txBody>
          <a:bodyPr>
            <a:noAutofit/>
          </a:bodyPr>
          <a:lstStyle/>
          <a:p>
            <a:r>
              <a:rPr lang="en-US" sz="2400" dirty="0" smtClean="0"/>
              <a:t>Voluntary </a:t>
            </a:r>
            <a:r>
              <a:rPr lang="en-US" sz="2400" dirty="0"/>
              <a:t>contract between a farmer and an </a:t>
            </a:r>
            <a:r>
              <a:rPr lang="en-US" sz="2400" dirty="0" smtClean="0"/>
              <a:t>insurance </a:t>
            </a:r>
            <a:r>
              <a:rPr lang="en-US" sz="2400" dirty="0"/>
              <a:t>carrier to protect against catastrophic loss inherent in </a:t>
            </a:r>
            <a:r>
              <a:rPr lang="en-US" sz="2400" dirty="0" smtClean="0"/>
              <a:t>farming</a:t>
            </a:r>
            <a:endParaRPr lang="en-US" sz="2400" dirty="0"/>
          </a:p>
          <a:p>
            <a:endParaRPr lang="en-US" sz="2400" dirty="0"/>
          </a:p>
          <a:p>
            <a:r>
              <a:rPr lang="en-US" sz="2400" dirty="0"/>
              <a:t>It works as a safety net for farmers facing problems of drought, ﬂoods, </a:t>
            </a:r>
            <a:r>
              <a:rPr lang="en-US" sz="2400" dirty="0" smtClean="0"/>
              <a:t>pests </a:t>
            </a:r>
            <a:r>
              <a:rPr lang="en-US" sz="2400" dirty="0"/>
              <a:t>as well as price volatility</a:t>
            </a:r>
          </a:p>
          <a:p>
            <a:endParaRPr lang="en-US" sz="2400" dirty="0"/>
          </a:p>
          <a:p>
            <a:r>
              <a:rPr lang="en-US" sz="2400" dirty="0"/>
              <a:t>In 2013 there were more than 2.2 million crop insurance policies </a:t>
            </a:r>
            <a:r>
              <a:rPr lang="en-US" sz="2400" dirty="0" smtClean="0"/>
              <a:t>sold, covering </a:t>
            </a:r>
            <a:r>
              <a:rPr lang="en-US" sz="2400" dirty="0"/>
              <a:t>more than 300 million acres of farm </a:t>
            </a:r>
            <a:r>
              <a:rPr lang="en-US" sz="2400" dirty="0" smtClean="0"/>
              <a:t>land</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199" y="5467953"/>
            <a:ext cx="3737172" cy="1231499"/>
          </a:xfrm>
          <a:prstGeom prst="rect">
            <a:avLst/>
          </a:prstGeom>
        </p:spPr>
      </p:pic>
    </p:spTree>
    <p:extLst>
      <p:ext uri="{BB962C8B-B14F-4D97-AF65-F5344CB8AC3E}">
        <p14:creationId xmlns:p14="http://schemas.microsoft.com/office/powerpoint/2010/main" val="786939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20" y="624110"/>
            <a:ext cx="9708392" cy="797284"/>
          </a:xfrm>
        </p:spPr>
        <p:txBody>
          <a:bodyPr>
            <a:normAutofit/>
          </a:bodyPr>
          <a:lstStyle/>
          <a:p>
            <a:r>
              <a:rPr lang="en-US" dirty="0" smtClean="0"/>
              <a:t>How crop insurance differs from subsidies</a:t>
            </a:r>
            <a:endParaRPr lang="en-US" dirty="0"/>
          </a:p>
        </p:txBody>
      </p:sp>
      <p:sp>
        <p:nvSpPr>
          <p:cNvPr id="3" name="Content Placeholder 2"/>
          <p:cNvSpPr>
            <a:spLocks noGrp="1"/>
          </p:cNvSpPr>
          <p:nvPr>
            <p:ph idx="1"/>
          </p:nvPr>
        </p:nvSpPr>
        <p:spPr>
          <a:xfrm>
            <a:off x="2127565" y="1883121"/>
            <a:ext cx="8831129" cy="5287030"/>
          </a:xfrm>
        </p:spPr>
        <p:txBody>
          <a:bodyPr>
            <a:noAutofit/>
          </a:bodyPr>
          <a:lstStyle/>
          <a:p>
            <a:r>
              <a:rPr lang="en-US" sz="2400" dirty="0"/>
              <a:t>Subsidies are direct payments to farmers</a:t>
            </a:r>
          </a:p>
          <a:p>
            <a:endParaRPr lang="en-US" sz="1100" dirty="0"/>
          </a:p>
          <a:p>
            <a:r>
              <a:rPr lang="en-US" sz="2400" dirty="0"/>
              <a:t>Crop insurance is purchased by farmers from approved insurance </a:t>
            </a:r>
            <a:r>
              <a:rPr lang="en-US" sz="2400" dirty="0" smtClean="0"/>
              <a:t>providers </a:t>
            </a:r>
            <a:r>
              <a:rPr lang="en-US" sz="2400" dirty="0"/>
              <a:t>to protect themselves from loss of crops or loss of revenue</a:t>
            </a:r>
          </a:p>
          <a:p>
            <a:endParaRPr lang="en-US" sz="1100" dirty="0"/>
          </a:p>
          <a:p>
            <a:r>
              <a:rPr lang="en-US" sz="2400" dirty="0"/>
              <a:t>Crop insurance is now the primary agricultural safety net under the </a:t>
            </a:r>
            <a:r>
              <a:rPr lang="en-US" sz="2400" dirty="0" smtClean="0"/>
              <a:t>2014 </a:t>
            </a:r>
            <a:r>
              <a:rPr lang="en-US" sz="2400" dirty="0"/>
              <a:t>Farm </a:t>
            </a:r>
            <a:r>
              <a:rPr lang="en-US" sz="2400" dirty="0" smtClean="0"/>
              <a:t>Bill</a:t>
            </a:r>
          </a:p>
          <a:p>
            <a:pPr marL="0" indent="0">
              <a:buNone/>
            </a:pPr>
            <a:endParaRPr lang="en-US" sz="1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3327" y="5115207"/>
            <a:ext cx="3323729" cy="1502682"/>
          </a:xfrm>
          <a:prstGeom prst="rect">
            <a:avLst/>
          </a:prstGeom>
        </p:spPr>
      </p:pic>
    </p:spTree>
    <p:extLst>
      <p:ext uri="{BB962C8B-B14F-4D97-AF65-F5344CB8AC3E}">
        <p14:creationId xmlns:p14="http://schemas.microsoft.com/office/powerpoint/2010/main" val="3152742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20" y="624110"/>
            <a:ext cx="8911687" cy="797284"/>
          </a:xfrm>
        </p:spPr>
        <p:txBody>
          <a:bodyPr/>
          <a:lstStyle/>
          <a:p>
            <a:r>
              <a:rPr lang="en-US" dirty="0" smtClean="0"/>
              <a:t>Types of crop insurance coverage</a:t>
            </a:r>
            <a:endParaRPr lang="en-US" dirty="0"/>
          </a:p>
        </p:txBody>
      </p:sp>
      <p:sp>
        <p:nvSpPr>
          <p:cNvPr id="3" name="Content Placeholder 2"/>
          <p:cNvSpPr>
            <a:spLocks noGrp="1"/>
          </p:cNvSpPr>
          <p:nvPr>
            <p:ph idx="1"/>
          </p:nvPr>
        </p:nvSpPr>
        <p:spPr>
          <a:xfrm>
            <a:off x="2390034" y="1421393"/>
            <a:ext cx="9632967" cy="5540721"/>
          </a:xfrm>
        </p:spPr>
        <p:txBody>
          <a:bodyPr>
            <a:noAutofit/>
          </a:bodyPr>
          <a:lstStyle/>
          <a:p>
            <a:r>
              <a:rPr lang="en-US" sz="2400" b="1" dirty="0"/>
              <a:t>Crop yield insurance</a:t>
            </a:r>
            <a:r>
              <a:rPr lang="en-US" sz="2400" dirty="0"/>
              <a:t> </a:t>
            </a:r>
            <a:endParaRPr lang="en-US" sz="2400" dirty="0" smtClean="0"/>
          </a:p>
          <a:p>
            <a:pPr lvl="1"/>
            <a:r>
              <a:rPr lang="en-US" sz="2000" dirty="0" smtClean="0"/>
              <a:t>Hail and other spot coverage insurance purchased from private insurer with no federal premium subsidy (private products)</a:t>
            </a:r>
          </a:p>
          <a:p>
            <a:pPr lvl="1"/>
            <a:r>
              <a:rPr lang="en-US" sz="2000" dirty="0" smtClean="0"/>
              <a:t>Multi </a:t>
            </a:r>
            <a:r>
              <a:rPr lang="en-US" sz="2000" dirty="0"/>
              <a:t>Peril Crop Insurance (MPCI) federally-subsidized coverage for </a:t>
            </a:r>
            <a:r>
              <a:rPr lang="en-US" sz="2000" dirty="0" smtClean="0"/>
              <a:t>hail</a:t>
            </a:r>
            <a:r>
              <a:rPr lang="en-US" sz="2000" dirty="0"/>
              <a:t>, ﬂood, drought, insects, and bacteria</a:t>
            </a:r>
          </a:p>
          <a:p>
            <a:endParaRPr lang="en-US" sz="2400" dirty="0"/>
          </a:p>
          <a:p>
            <a:r>
              <a:rPr lang="en-US" sz="2400" b="1" dirty="0"/>
              <a:t>Crop revenue insurance</a:t>
            </a:r>
          </a:p>
          <a:p>
            <a:pPr lvl="1"/>
            <a:r>
              <a:rPr lang="en-US" sz="2200" dirty="0" smtClean="0"/>
              <a:t>Protects </a:t>
            </a:r>
            <a:r>
              <a:rPr lang="en-US" sz="2200" dirty="0"/>
              <a:t>estimated farm revenue from price declines in single </a:t>
            </a:r>
            <a:r>
              <a:rPr lang="en-US" sz="2200" dirty="0" smtClean="0"/>
              <a:t>season</a:t>
            </a:r>
          </a:p>
          <a:p>
            <a:pPr lvl="1"/>
            <a:endParaRPr lang="en-US" sz="2200" dirty="0"/>
          </a:p>
          <a:p>
            <a:pPr marL="0" lvl="1" indent="0">
              <a:buNone/>
            </a:pPr>
            <a:r>
              <a:rPr lang="en-US" sz="2400" dirty="0"/>
              <a:t>2014 Farm Bill creates additional premium subsidy programs for </a:t>
            </a:r>
            <a:r>
              <a:rPr lang="en-US" sz="2400" dirty="0" smtClean="0"/>
              <a:t>particular crops (e.g., hemp and cotton) </a:t>
            </a:r>
            <a:r>
              <a:rPr lang="en-US" sz="2400" dirty="0"/>
              <a:t>and particular losses</a:t>
            </a:r>
          </a:p>
          <a:p>
            <a:pPr lvl="1"/>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91" y="2655141"/>
            <a:ext cx="1999661" cy="2072820"/>
          </a:xfrm>
          <a:prstGeom prst="rect">
            <a:avLst/>
          </a:prstGeom>
        </p:spPr>
      </p:pic>
    </p:spTree>
    <p:extLst>
      <p:ext uri="{BB962C8B-B14F-4D97-AF65-F5344CB8AC3E}">
        <p14:creationId xmlns:p14="http://schemas.microsoft.com/office/powerpoint/2010/main" val="1918900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20" y="624110"/>
            <a:ext cx="8911687" cy="797284"/>
          </a:xfrm>
        </p:spPr>
        <p:txBody>
          <a:bodyPr/>
          <a:lstStyle/>
          <a:p>
            <a:r>
              <a:rPr lang="en-US" dirty="0" smtClean="0"/>
              <a:t>Federally subsidized crop insurance</a:t>
            </a:r>
            <a:endParaRPr lang="en-US" dirty="0"/>
          </a:p>
        </p:txBody>
      </p:sp>
      <p:sp>
        <p:nvSpPr>
          <p:cNvPr id="3" name="Content Placeholder 2"/>
          <p:cNvSpPr>
            <a:spLocks noGrp="1"/>
          </p:cNvSpPr>
          <p:nvPr>
            <p:ph idx="1"/>
          </p:nvPr>
        </p:nvSpPr>
        <p:spPr>
          <a:xfrm>
            <a:off x="2525837" y="1702053"/>
            <a:ext cx="9089760" cy="4255128"/>
          </a:xfrm>
        </p:spPr>
        <p:txBody>
          <a:bodyPr>
            <a:noAutofit/>
          </a:bodyPr>
          <a:lstStyle/>
          <a:p>
            <a:r>
              <a:rPr lang="en-US" sz="2400" dirty="0"/>
              <a:t>Oﬀers broad coverage for separate, tailored policies for more than 100 </a:t>
            </a:r>
            <a:r>
              <a:rPr lang="en-US" sz="2400" dirty="0" smtClean="0"/>
              <a:t>commodities</a:t>
            </a:r>
            <a:r>
              <a:rPr lang="en-US" sz="2400" dirty="0"/>
              <a:t>, including organics</a:t>
            </a:r>
          </a:p>
          <a:p>
            <a:pPr lvl="1"/>
            <a:r>
              <a:rPr lang="en-US" sz="2000" dirty="0" smtClean="0"/>
              <a:t>15 </a:t>
            </a:r>
            <a:r>
              <a:rPr lang="en-US" sz="2000" dirty="0"/>
              <a:t>diﬀerent plans based on farmer's individual historic production, </a:t>
            </a:r>
            <a:r>
              <a:rPr lang="en-US" sz="2000" dirty="0" smtClean="0"/>
              <a:t>county </a:t>
            </a:r>
            <a:r>
              <a:rPr lang="en-US" sz="2000" dirty="0"/>
              <a:t>area averages or farmer's tax information</a:t>
            </a:r>
          </a:p>
          <a:p>
            <a:pPr lvl="1"/>
            <a:r>
              <a:rPr lang="en-US" sz="2000" dirty="0" smtClean="0"/>
              <a:t>Some </a:t>
            </a:r>
            <a:r>
              <a:rPr lang="en-US" sz="2000" dirty="0"/>
              <a:t>plans oﬀer yield only coverage, some yield and revenue, </a:t>
            </a:r>
            <a:r>
              <a:rPr lang="en-US" sz="2000" dirty="0" smtClean="0"/>
              <a:t>and </a:t>
            </a:r>
            <a:r>
              <a:rPr lang="en-US" sz="2000" dirty="0"/>
              <a:t>some use set dollar amount of insurance</a:t>
            </a:r>
          </a:p>
          <a:p>
            <a:endParaRPr lang="en-US" sz="2400" dirty="0"/>
          </a:p>
          <a:p>
            <a:r>
              <a:rPr lang="en-US" sz="2400" dirty="0"/>
              <a:t>Farmers often buy both private and federally subsidized plans as part </a:t>
            </a:r>
            <a:r>
              <a:rPr lang="en-US" sz="2400" dirty="0" smtClean="0"/>
              <a:t>of </a:t>
            </a:r>
            <a:r>
              <a:rPr lang="en-US" sz="2400" dirty="0"/>
              <a:t>risk management </a:t>
            </a:r>
            <a:endParaRPr lang="en-US" sz="2400" dirty="0" smtClean="0"/>
          </a:p>
          <a:p>
            <a:endParaRPr lang="en-US" sz="2400" dirty="0"/>
          </a:p>
          <a:p>
            <a:endParaRPr lang="en-US" sz="2400" dirty="0"/>
          </a:p>
          <a:p>
            <a:pPr lvl="1"/>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48" y="5162770"/>
            <a:ext cx="2542845" cy="1695230"/>
          </a:xfrm>
          <a:prstGeom prst="rect">
            <a:avLst/>
          </a:prstGeom>
        </p:spPr>
      </p:pic>
    </p:spTree>
    <p:extLst>
      <p:ext uri="{BB962C8B-B14F-4D97-AF65-F5344CB8AC3E}">
        <p14:creationId xmlns:p14="http://schemas.microsoft.com/office/powerpoint/2010/main" val="3907280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20" y="624110"/>
            <a:ext cx="8911687" cy="797284"/>
          </a:xfrm>
        </p:spPr>
        <p:txBody>
          <a:bodyPr/>
          <a:lstStyle/>
          <a:p>
            <a:r>
              <a:rPr lang="en-US" dirty="0" smtClean="0"/>
              <a:t>How subsidies work</a:t>
            </a:r>
            <a:endParaRPr lang="en-US" dirty="0"/>
          </a:p>
        </p:txBody>
      </p:sp>
      <p:sp>
        <p:nvSpPr>
          <p:cNvPr id="3" name="Content Placeholder 2"/>
          <p:cNvSpPr>
            <a:spLocks noGrp="1"/>
          </p:cNvSpPr>
          <p:nvPr>
            <p:ph idx="1"/>
          </p:nvPr>
        </p:nvSpPr>
        <p:spPr>
          <a:xfrm>
            <a:off x="2390035" y="1421394"/>
            <a:ext cx="9089760" cy="4653482"/>
          </a:xfrm>
        </p:spPr>
        <p:txBody>
          <a:bodyPr>
            <a:noAutofit/>
          </a:bodyPr>
          <a:lstStyle/>
          <a:p>
            <a:r>
              <a:rPr lang="en-US" sz="2400" dirty="0"/>
              <a:t>Farmers agree to insure all eligible acreage in a particular county</a:t>
            </a:r>
          </a:p>
          <a:p>
            <a:r>
              <a:rPr lang="en-US" sz="2400" dirty="0" smtClean="0"/>
              <a:t>In </a:t>
            </a:r>
            <a:r>
              <a:rPr lang="en-US" sz="2400" dirty="0"/>
              <a:t>return, the government subsidizes the cost of insurance premiums </a:t>
            </a:r>
            <a:r>
              <a:rPr lang="en-US" sz="2400" dirty="0" smtClean="0"/>
              <a:t>up </a:t>
            </a:r>
            <a:r>
              <a:rPr lang="en-US" sz="2400" dirty="0"/>
              <a:t>to two-thirds of the cost by payments to the insurance company</a:t>
            </a:r>
          </a:p>
          <a:p>
            <a:pPr lvl="1"/>
            <a:r>
              <a:rPr lang="en-US" sz="2000" dirty="0" smtClean="0"/>
              <a:t>For </a:t>
            </a:r>
            <a:r>
              <a:rPr lang="en-US" sz="2000" dirty="0"/>
              <a:t>example, if the per acre premium for MPCI is $60, the farmers </a:t>
            </a:r>
            <a:r>
              <a:rPr lang="en-US" sz="2000" dirty="0" smtClean="0"/>
              <a:t>pays </a:t>
            </a:r>
            <a:r>
              <a:rPr lang="en-US" sz="2000" dirty="0"/>
              <a:t>$22-24 per acre with the government paying the </a:t>
            </a:r>
            <a:r>
              <a:rPr lang="en-US" sz="2000" dirty="0" smtClean="0"/>
              <a:t>remainder</a:t>
            </a:r>
          </a:p>
          <a:p>
            <a:pPr lvl="1"/>
            <a:r>
              <a:rPr lang="en-US" sz="2000" dirty="0" smtClean="0"/>
              <a:t>Without </a:t>
            </a:r>
            <a:r>
              <a:rPr lang="en-US" sz="2000" dirty="0"/>
              <a:t>the subsidy, the risk is too great for the insurance provider</a:t>
            </a:r>
          </a:p>
          <a:p>
            <a:r>
              <a:rPr lang="en-US" sz="2400" dirty="0" smtClean="0"/>
              <a:t>Funding </a:t>
            </a:r>
            <a:r>
              <a:rPr lang="en-US" sz="2400" dirty="0"/>
              <a:t>for subsidies in 2014 Farm Bill</a:t>
            </a:r>
          </a:p>
          <a:p>
            <a:pPr lvl="1"/>
            <a:r>
              <a:rPr lang="en-US" sz="2200" dirty="0" smtClean="0"/>
              <a:t>Estimated </a:t>
            </a:r>
            <a:r>
              <a:rPr lang="en-US" sz="2200" dirty="0"/>
              <a:t>costs over 10 years is approximately $89.8 billion</a:t>
            </a:r>
          </a:p>
          <a:p>
            <a:pPr lvl="1"/>
            <a:endParaRPr lang="en-US" sz="2200" dirty="0"/>
          </a:p>
        </p:txBody>
      </p:sp>
      <p:pic>
        <p:nvPicPr>
          <p:cNvPr id="5122" name="Picture 2" descr="https://encrypted-tbn1.gstatic.com/images?q=tbn:ANd9GcSvoo-VTuQWucgKjq92LHxDaiYu91b1EwIagUbPAmMtsBIMJran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81" y="5298588"/>
            <a:ext cx="24384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91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20" y="624110"/>
            <a:ext cx="8911687" cy="797284"/>
          </a:xfrm>
        </p:spPr>
        <p:txBody>
          <a:bodyPr/>
          <a:lstStyle/>
          <a:p>
            <a:r>
              <a:rPr lang="en-US" dirty="0" smtClean="0"/>
              <a:t>Limits/caps on subsidies</a:t>
            </a:r>
            <a:endParaRPr lang="en-US" dirty="0"/>
          </a:p>
        </p:txBody>
      </p:sp>
      <p:sp>
        <p:nvSpPr>
          <p:cNvPr id="3" name="Content Placeholder 2"/>
          <p:cNvSpPr>
            <a:spLocks noGrp="1"/>
          </p:cNvSpPr>
          <p:nvPr>
            <p:ph idx="1"/>
          </p:nvPr>
        </p:nvSpPr>
        <p:spPr>
          <a:xfrm>
            <a:off x="2335714" y="1629623"/>
            <a:ext cx="9089760" cy="4653482"/>
          </a:xfrm>
        </p:spPr>
        <p:txBody>
          <a:bodyPr>
            <a:noAutofit/>
          </a:bodyPr>
          <a:lstStyle/>
          <a:p>
            <a:r>
              <a:rPr lang="en-US" sz="2400" dirty="0" smtClean="0"/>
              <a:t>No </a:t>
            </a:r>
            <a:r>
              <a:rPr lang="en-US" sz="2400" dirty="0"/>
              <a:t>limit on premium subsidies under 2014 Farm </a:t>
            </a:r>
            <a:r>
              <a:rPr lang="en-US" sz="2400" dirty="0" smtClean="0"/>
              <a:t>Bill</a:t>
            </a:r>
            <a:br>
              <a:rPr lang="en-US" sz="2400" dirty="0" smtClean="0"/>
            </a:br>
            <a:endParaRPr lang="en-US" sz="2400" dirty="0" smtClean="0"/>
          </a:p>
          <a:p>
            <a:r>
              <a:rPr lang="en-US" sz="2400" dirty="0"/>
              <a:t>Skewed to larger/wealthier farmers and producers</a:t>
            </a:r>
          </a:p>
          <a:p>
            <a:pPr lvl="1"/>
            <a:r>
              <a:rPr lang="en-US" sz="2000" dirty="0" smtClean="0"/>
              <a:t>In 2011, mean annual crop insurance subsidy for top 1% of policy holders was $227,000</a:t>
            </a:r>
          </a:p>
          <a:p>
            <a:pPr lvl="1"/>
            <a:r>
              <a:rPr lang="en-US" sz="2000" dirty="0" smtClean="0"/>
              <a:t>During the same year, the mean annual crop insurance subsidy for bottom 80% of policy holders was $5,000</a:t>
            </a:r>
            <a:br>
              <a:rPr lang="en-US" sz="2000" dirty="0" smtClean="0"/>
            </a:br>
            <a:endParaRPr lang="en-US" sz="2000" dirty="0" smtClean="0"/>
          </a:p>
          <a:p>
            <a:r>
              <a:rPr lang="en-US" sz="2400" dirty="0" smtClean="0"/>
              <a:t>2014 </a:t>
            </a:r>
            <a:r>
              <a:rPr lang="en-US" sz="2400" dirty="0"/>
              <a:t>Farm Bill also limits the USDA's ability to negotiate new </a:t>
            </a:r>
            <a:r>
              <a:rPr lang="en-US" sz="2400" dirty="0" smtClean="0"/>
              <a:t>premium </a:t>
            </a:r>
            <a:r>
              <a:rPr lang="en-US" sz="2400" dirty="0"/>
              <a:t>schedules by creating a ﬂoor for the cost of a standard </a:t>
            </a:r>
            <a:r>
              <a:rPr lang="en-US" sz="2400" dirty="0" smtClean="0"/>
              <a:t>reinsurance </a:t>
            </a:r>
            <a:r>
              <a:rPr lang="en-US" sz="2400" dirty="0"/>
              <a:t>agreement</a:t>
            </a:r>
          </a:p>
          <a:p>
            <a:endParaRPr lang="en-US" sz="2400" dirty="0"/>
          </a:p>
          <a:p>
            <a:pPr lvl="1"/>
            <a:endParaRPr lang="en-US" sz="2200" dirty="0"/>
          </a:p>
        </p:txBody>
      </p:sp>
      <p:pic>
        <p:nvPicPr>
          <p:cNvPr id="4100" name="Picture 4" descr="http://1.bp.blogspot.com/-0piKZo2B9eE/T4n5G2HaHnI/AAAAAAAAD7g/9CruK3E25TI/s1600/Sales-dollars-are-what-helps-an-individual-to-grow-their-revenu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4" y="4227968"/>
            <a:ext cx="2579817" cy="276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79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738" y="271025"/>
            <a:ext cx="8911687" cy="1114154"/>
          </a:xfrm>
        </p:spPr>
        <p:txBody>
          <a:bodyPr>
            <a:normAutofit fontScale="90000"/>
          </a:bodyPr>
          <a:lstStyle/>
          <a:p>
            <a:r>
              <a:rPr lang="en-US" dirty="0" smtClean="0"/>
              <a:t>Links between premium subsidies and conservation practices</a:t>
            </a:r>
            <a:endParaRPr lang="en-US" dirty="0"/>
          </a:p>
        </p:txBody>
      </p:sp>
      <p:sp>
        <p:nvSpPr>
          <p:cNvPr id="3" name="Content Placeholder 2"/>
          <p:cNvSpPr>
            <a:spLocks noGrp="1"/>
          </p:cNvSpPr>
          <p:nvPr>
            <p:ph idx="1"/>
          </p:nvPr>
        </p:nvSpPr>
        <p:spPr>
          <a:xfrm>
            <a:off x="2335714" y="1629623"/>
            <a:ext cx="9651074" cy="4653482"/>
          </a:xfrm>
        </p:spPr>
        <p:txBody>
          <a:bodyPr>
            <a:noAutofit/>
          </a:bodyPr>
          <a:lstStyle/>
          <a:p>
            <a:r>
              <a:rPr lang="en-US" sz="2400" dirty="0"/>
              <a:t>2014 Farm Bill requires compliance with USDA's Conservation Reserve </a:t>
            </a:r>
            <a:r>
              <a:rPr lang="en-US" sz="2400" dirty="0" smtClean="0"/>
              <a:t>Program </a:t>
            </a:r>
            <a:r>
              <a:rPr lang="en-US" sz="2400" dirty="0"/>
              <a:t>(CRP) to fully qualify for premium subsidies</a:t>
            </a:r>
          </a:p>
          <a:p>
            <a:endParaRPr lang="en-US" dirty="0"/>
          </a:p>
          <a:p>
            <a:r>
              <a:rPr lang="en-US" sz="2400" dirty="0"/>
              <a:t>CRP removes </a:t>
            </a:r>
            <a:r>
              <a:rPr lang="en-US" sz="2400" dirty="0" smtClean="0"/>
              <a:t>sensitive </a:t>
            </a:r>
            <a:r>
              <a:rPr lang="en-US" sz="2400" dirty="0"/>
              <a:t>land from agricultural </a:t>
            </a:r>
            <a:r>
              <a:rPr lang="en-US" sz="2400" dirty="0" smtClean="0"/>
              <a:t>production</a:t>
            </a:r>
            <a:endParaRPr lang="en-US" sz="2400" dirty="0"/>
          </a:p>
          <a:p>
            <a:pPr lvl="1"/>
            <a:r>
              <a:rPr lang="en-US" sz="2000" dirty="0" smtClean="0"/>
              <a:t>Goal </a:t>
            </a:r>
            <a:r>
              <a:rPr lang="en-US" sz="2000" dirty="0"/>
              <a:t>is to re-establish land cover, improve water quality, prevent </a:t>
            </a:r>
            <a:r>
              <a:rPr lang="en-US" sz="2000" dirty="0" smtClean="0"/>
              <a:t>erosion</a:t>
            </a:r>
            <a:r>
              <a:rPr lang="en-US" sz="2000" dirty="0"/>
              <a:t>, preserve wildlife habitat</a:t>
            </a:r>
          </a:p>
          <a:p>
            <a:pPr lvl="1"/>
            <a:r>
              <a:rPr lang="en-US" sz="2000" dirty="0" smtClean="0"/>
              <a:t>Includes </a:t>
            </a:r>
            <a:r>
              <a:rPr lang="en-US" sz="2000" dirty="0"/>
              <a:t>a </a:t>
            </a:r>
            <a:r>
              <a:rPr lang="en-US" sz="2000" dirty="0" err="1" smtClean="0"/>
              <a:t>Sodsaver</a:t>
            </a:r>
            <a:r>
              <a:rPr lang="en-US" sz="2000" dirty="0" smtClean="0"/>
              <a:t> </a:t>
            </a:r>
            <a:r>
              <a:rPr lang="en-US" sz="2000" dirty="0"/>
              <a:t>program to protect natural prairies</a:t>
            </a:r>
          </a:p>
          <a:p>
            <a:pPr lvl="1"/>
            <a:r>
              <a:rPr lang="en-US" sz="2000" dirty="0" smtClean="0"/>
              <a:t>Minnesota </a:t>
            </a:r>
            <a:r>
              <a:rPr lang="en-US" sz="2000" dirty="0"/>
              <a:t>now has approximately 1.3 </a:t>
            </a:r>
            <a:r>
              <a:rPr lang="en-US" sz="2000" dirty="0" smtClean="0"/>
              <a:t>million acres </a:t>
            </a:r>
            <a:r>
              <a:rPr lang="en-US" sz="2000" dirty="0"/>
              <a:t>in </a:t>
            </a:r>
            <a:r>
              <a:rPr lang="en-US" sz="2000" dirty="0" smtClean="0"/>
              <a:t>CRP (total farmland - 27 million acres)</a:t>
            </a:r>
            <a:endParaRPr lang="en-US" sz="2000" dirty="0"/>
          </a:p>
          <a:p>
            <a:endParaRPr lang="en-US" dirty="0"/>
          </a:p>
          <a:p>
            <a:r>
              <a:rPr lang="en-US" sz="2400" dirty="0"/>
              <a:t>Beneﬁts farmers through premium </a:t>
            </a:r>
            <a:r>
              <a:rPr lang="en-US" sz="2400" dirty="0" smtClean="0"/>
              <a:t>subsidies</a:t>
            </a:r>
          </a:p>
          <a:p>
            <a:pPr lvl="1"/>
            <a:r>
              <a:rPr lang="en-US" sz="2000" dirty="0" smtClean="0"/>
              <a:t>Attractiveness </a:t>
            </a:r>
            <a:r>
              <a:rPr lang="en-US" sz="2000" dirty="0"/>
              <a:t>of program depends on crop prices, i.e., higher prices </a:t>
            </a:r>
            <a:r>
              <a:rPr lang="en-US" sz="2000" dirty="0" smtClean="0"/>
              <a:t>means </a:t>
            </a:r>
            <a:r>
              <a:rPr lang="en-US" sz="2000" dirty="0"/>
              <a:t>fewer CRP acres</a:t>
            </a:r>
          </a:p>
          <a:p>
            <a:endParaRPr lang="en-US" sz="2400" dirty="0"/>
          </a:p>
          <a:p>
            <a:pPr lvl="1"/>
            <a:endParaRPr lang="en-US" sz="2200" dirty="0"/>
          </a:p>
        </p:txBody>
      </p:sp>
      <p:pic>
        <p:nvPicPr>
          <p:cNvPr id="6146" name="Picture 2" descr="https://encrypted-tbn1.gstatic.com/images?q=tbn:ANd9GcQmPDk6kD1PNFgeuzREjHZ9rWb1It2LLxSjNNq5X9JbtQ8k9OEQf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85" y="2216166"/>
            <a:ext cx="2179329" cy="281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025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846" y="642217"/>
            <a:ext cx="10181515" cy="806338"/>
          </a:xfrm>
        </p:spPr>
        <p:txBody>
          <a:bodyPr>
            <a:normAutofit fontScale="90000"/>
          </a:bodyPr>
          <a:lstStyle/>
          <a:p>
            <a:r>
              <a:rPr lang="en-US" dirty="0"/>
              <a:t>2014 Farm </a:t>
            </a:r>
            <a:r>
              <a:rPr lang="en-US" dirty="0" smtClean="0"/>
              <a:t>Bill:  </a:t>
            </a:r>
            <a:r>
              <a:rPr lang="en-US" dirty="0"/>
              <a:t>cuts funding and limits acreage</a:t>
            </a:r>
          </a:p>
        </p:txBody>
      </p:sp>
      <p:sp>
        <p:nvSpPr>
          <p:cNvPr id="3" name="Content Placeholder 2"/>
          <p:cNvSpPr>
            <a:spLocks noGrp="1"/>
          </p:cNvSpPr>
          <p:nvPr>
            <p:ph idx="1"/>
          </p:nvPr>
        </p:nvSpPr>
        <p:spPr>
          <a:xfrm>
            <a:off x="2263287" y="1629623"/>
            <a:ext cx="9651074" cy="3684761"/>
          </a:xfrm>
        </p:spPr>
        <p:txBody>
          <a:bodyPr>
            <a:noAutofit/>
          </a:bodyPr>
          <a:lstStyle/>
          <a:p>
            <a:r>
              <a:rPr lang="en-US" sz="2400" dirty="0"/>
              <a:t>$6 billion cuts to CRP over 10 </a:t>
            </a:r>
            <a:r>
              <a:rPr lang="en-US" sz="2400" dirty="0" smtClean="0"/>
              <a:t>years</a:t>
            </a:r>
            <a:br>
              <a:rPr lang="en-US" sz="2400" dirty="0" smtClean="0"/>
            </a:br>
            <a:endParaRPr lang="en-US" sz="2400" dirty="0"/>
          </a:p>
          <a:p>
            <a:r>
              <a:rPr lang="en-US" sz="2400" dirty="0"/>
              <a:t>Maximum enrolled acreage reduced by 8 million acres (equivalent to </a:t>
            </a:r>
            <a:r>
              <a:rPr lang="en-US" sz="2400" dirty="0" smtClean="0"/>
              <a:t>22</a:t>
            </a:r>
            <a:r>
              <a:rPr lang="en-US" sz="2400" dirty="0"/>
              <a:t>% of State of Iowa)</a:t>
            </a:r>
            <a:endParaRPr lang="en-US" dirty="0"/>
          </a:p>
          <a:p>
            <a:endParaRPr lang="en-US" dirty="0"/>
          </a:p>
          <a:p>
            <a:r>
              <a:rPr lang="en-US" sz="2400" dirty="0"/>
              <a:t>Eﬀect is fewer sensitive acres removed from production, less native </a:t>
            </a:r>
            <a:r>
              <a:rPr lang="en-US" sz="2400" dirty="0" smtClean="0"/>
              <a:t>prairie </a:t>
            </a:r>
            <a:r>
              <a:rPr lang="en-US" sz="2400" dirty="0"/>
              <a:t>and wildlife habitat</a:t>
            </a:r>
          </a:p>
          <a:p>
            <a:pPr marL="0" indent="0">
              <a:buNone/>
            </a:pPr>
            <a:endParaRPr lang="en-US" sz="2000" dirty="0"/>
          </a:p>
          <a:p>
            <a:endParaRPr lang="en-US" sz="2400" dirty="0"/>
          </a:p>
          <a:p>
            <a:pPr lvl="1"/>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227" y="4998409"/>
            <a:ext cx="2879020" cy="1583461"/>
          </a:xfrm>
          <a:prstGeom prst="rect">
            <a:avLst/>
          </a:prstGeom>
        </p:spPr>
      </p:pic>
    </p:spTree>
    <p:extLst>
      <p:ext uri="{BB962C8B-B14F-4D97-AF65-F5344CB8AC3E}">
        <p14:creationId xmlns:p14="http://schemas.microsoft.com/office/powerpoint/2010/main" val="56882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Income</a:t>
            </a:r>
            <a:endParaRPr lang="en-US" dirty="0"/>
          </a:p>
        </p:txBody>
      </p:sp>
      <p:sp>
        <p:nvSpPr>
          <p:cNvPr id="3" name="Content Placeholder 2"/>
          <p:cNvSpPr>
            <a:spLocks noGrp="1"/>
          </p:cNvSpPr>
          <p:nvPr>
            <p:ph sz="half" idx="1"/>
          </p:nvPr>
        </p:nvSpPr>
        <p:spPr>
          <a:xfrm>
            <a:off x="2381691" y="1663560"/>
            <a:ext cx="4667076" cy="4417262"/>
          </a:xfrm>
        </p:spPr>
        <p:txBody>
          <a:bodyPr>
            <a:normAutofit lnSpcReduction="10000"/>
          </a:bodyPr>
          <a:lstStyle/>
          <a:p>
            <a:r>
              <a:rPr lang="en-US" sz="2000" u="sng" dirty="0"/>
              <a:t>Fifty years </a:t>
            </a:r>
            <a:r>
              <a:rPr lang="en-US" sz="2000" u="sng" dirty="0" smtClean="0"/>
              <a:t>ago:</a:t>
            </a:r>
          </a:p>
          <a:p>
            <a:pPr lvl="1"/>
            <a:r>
              <a:rPr lang="en-US" sz="1800" dirty="0" smtClean="0"/>
              <a:t>Average </a:t>
            </a:r>
            <a:r>
              <a:rPr lang="en-US" sz="1800" dirty="0"/>
              <a:t>household income for the farm population was approximately </a:t>
            </a:r>
            <a:r>
              <a:rPr lang="en-US" sz="1800" b="1" dirty="0"/>
              <a:t>half</a:t>
            </a:r>
            <a:r>
              <a:rPr lang="en-US" sz="1800" dirty="0"/>
              <a:t> that of the general population.  </a:t>
            </a:r>
            <a:r>
              <a:rPr lang="en-US" sz="1800" dirty="0" smtClean="0"/>
              <a:t/>
            </a:r>
            <a:br>
              <a:rPr lang="en-US" sz="1800" dirty="0" smtClean="0"/>
            </a:br>
            <a:endParaRPr lang="en-US" sz="1800" dirty="0" smtClean="0"/>
          </a:p>
          <a:p>
            <a:r>
              <a:rPr lang="en-US" sz="2000" u="sng" dirty="0" smtClean="0"/>
              <a:t>2011:</a:t>
            </a:r>
          </a:p>
          <a:p>
            <a:pPr lvl="1"/>
            <a:r>
              <a:rPr lang="en-US" sz="1800" dirty="0" smtClean="0"/>
              <a:t>Average household income for the </a:t>
            </a:r>
            <a:r>
              <a:rPr lang="en-US" sz="1800" dirty="0"/>
              <a:t>farm </a:t>
            </a:r>
            <a:r>
              <a:rPr lang="en-US" sz="1800" dirty="0" smtClean="0"/>
              <a:t>population was </a:t>
            </a:r>
            <a:r>
              <a:rPr lang="en-US" sz="1800" dirty="0"/>
              <a:t>about </a:t>
            </a:r>
            <a:r>
              <a:rPr lang="en-US" sz="1800" b="1" dirty="0"/>
              <a:t>13 percent higher </a:t>
            </a:r>
            <a:r>
              <a:rPr lang="en-US" sz="1800" dirty="0"/>
              <a:t>than the </a:t>
            </a:r>
            <a:r>
              <a:rPr lang="en-US" sz="1800" dirty="0" smtClean="0"/>
              <a:t>general population.</a:t>
            </a:r>
          </a:p>
          <a:p>
            <a:pPr lvl="1"/>
            <a:r>
              <a:rPr lang="en-US" sz="1800" dirty="0" smtClean="0"/>
              <a:t>For </a:t>
            </a:r>
            <a:r>
              <a:rPr lang="en-US" sz="1800" u="sng" dirty="0" smtClean="0"/>
              <a:t>commercial</a:t>
            </a:r>
            <a:r>
              <a:rPr lang="en-US" sz="1800" dirty="0" smtClean="0"/>
              <a:t> farms, </a:t>
            </a:r>
            <a:r>
              <a:rPr lang="en-US" sz="1800" b="1" dirty="0" smtClean="0"/>
              <a:t>two </a:t>
            </a:r>
            <a:r>
              <a:rPr lang="en-US" sz="1800" b="1" dirty="0"/>
              <a:t>and a half times </a:t>
            </a:r>
            <a:r>
              <a:rPr lang="en-US" sz="1800" dirty="0" smtClean="0"/>
              <a:t>that of the general population.</a:t>
            </a:r>
          </a:p>
        </p:txBody>
      </p:sp>
      <p:pic>
        <p:nvPicPr>
          <p:cNvPr id="8" name="Content Placeholder 7" descr="http://www.heritage.org/static/reportimages/8282FCC2186E61DC8B61735DE0D681B4.gif"/>
          <p:cNvPicPr>
            <a:picLocks noGrp="1"/>
          </p:cNvPicPr>
          <p:nvPr>
            <p:ph sz="half" idx="2"/>
          </p:nvPr>
        </p:nvPicPr>
        <p:blipFill rotWithShape="1">
          <a:blip r:embed="rId3">
            <a:extLst>
              <a:ext uri="{28A0092B-C50C-407E-A947-70E740481C1C}">
                <a14:useLocalDpi xmlns:a14="http://schemas.microsoft.com/office/drawing/2010/main" val="0"/>
              </a:ext>
            </a:extLst>
          </a:blip>
          <a:srcRect l="2891" t="7968" r="2751" b="15691"/>
          <a:stretch/>
        </p:blipFill>
        <p:spPr bwMode="auto">
          <a:xfrm>
            <a:off x="7594334" y="1662826"/>
            <a:ext cx="4199036" cy="44179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761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Anti-Trust Enforcement in Agriculture</a:t>
            </a:r>
            <a:endParaRPr lang="en-US" dirty="0"/>
          </a:p>
        </p:txBody>
      </p:sp>
      <p:sp>
        <p:nvSpPr>
          <p:cNvPr id="3" name="Subtitle 2"/>
          <p:cNvSpPr>
            <a:spLocks noGrp="1"/>
          </p:cNvSpPr>
          <p:nvPr>
            <p:ph type="subTitle" idx="1"/>
          </p:nvPr>
        </p:nvSpPr>
        <p:spPr/>
        <p:txBody>
          <a:bodyPr/>
          <a:lstStyle/>
          <a:p>
            <a:r>
              <a:rPr lang="en-US" dirty="0" smtClean="0"/>
              <a:t>Mary </a:t>
            </a:r>
            <a:r>
              <a:rPr lang="en-US" dirty="0" err="1" smtClean="0"/>
              <a:t>Trippler</a:t>
            </a:r>
            <a:endParaRPr lang="en-US" dirty="0"/>
          </a:p>
        </p:txBody>
      </p:sp>
    </p:spTree>
    <p:extLst>
      <p:ext uri="{BB962C8B-B14F-4D97-AF65-F5344CB8AC3E}">
        <p14:creationId xmlns:p14="http://schemas.microsoft.com/office/powerpoint/2010/main" val="3092424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648" y="624110"/>
            <a:ext cx="8911687" cy="833498"/>
          </a:xfrm>
        </p:spPr>
        <p:txBody>
          <a:bodyPr/>
          <a:lstStyle/>
          <a:p>
            <a:r>
              <a:rPr lang="en-US" dirty="0"/>
              <a:t>Responsible federal agencies</a:t>
            </a:r>
          </a:p>
        </p:txBody>
      </p:sp>
      <p:sp>
        <p:nvSpPr>
          <p:cNvPr id="3" name="Content Placeholder 2"/>
          <p:cNvSpPr>
            <a:spLocks noGrp="1"/>
          </p:cNvSpPr>
          <p:nvPr>
            <p:ph idx="1"/>
          </p:nvPr>
        </p:nvSpPr>
        <p:spPr>
          <a:xfrm>
            <a:off x="2199992" y="1702051"/>
            <a:ext cx="9044412" cy="4716856"/>
          </a:xfrm>
        </p:spPr>
        <p:txBody>
          <a:bodyPr>
            <a:normAutofit/>
          </a:bodyPr>
          <a:lstStyle/>
          <a:p>
            <a:pPr lvl="0"/>
            <a:r>
              <a:rPr lang="en-US" sz="2400" dirty="0" smtClean="0"/>
              <a:t>Antitrust </a:t>
            </a:r>
            <a:r>
              <a:rPr lang="en-US" sz="2400" dirty="0"/>
              <a:t>law is based on the notion that competitive market forces </a:t>
            </a:r>
            <a:r>
              <a:rPr lang="en-US" sz="2400" dirty="0" smtClean="0"/>
              <a:t>should </a:t>
            </a:r>
            <a:r>
              <a:rPr lang="en-US" sz="2400" dirty="0"/>
              <a:t>play a primary role in determining the structure and </a:t>
            </a:r>
            <a:r>
              <a:rPr lang="en-US" sz="2400" dirty="0" smtClean="0"/>
              <a:t>functioning </a:t>
            </a:r>
            <a:r>
              <a:rPr lang="en-US" sz="2400" dirty="0"/>
              <a:t>of the market</a:t>
            </a:r>
          </a:p>
          <a:p>
            <a:pPr lvl="0"/>
            <a:endParaRPr lang="en-US" sz="2400" dirty="0"/>
          </a:p>
          <a:p>
            <a:pPr lvl="0"/>
            <a:r>
              <a:rPr lang="en-US" sz="2400" dirty="0"/>
              <a:t>Two federal agencies are charged with curbing speciﬁc private </a:t>
            </a:r>
            <a:r>
              <a:rPr lang="en-US" sz="2400" dirty="0" smtClean="0"/>
              <a:t>sector </a:t>
            </a:r>
            <a:r>
              <a:rPr lang="en-US" sz="2400" dirty="0"/>
              <a:t>conduct from interfering with market forces</a:t>
            </a:r>
          </a:p>
          <a:p>
            <a:pPr lvl="1"/>
            <a:r>
              <a:rPr lang="en-US" sz="2000" dirty="0" smtClean="0"/>
              <a:t>U.S</a:t>
            </a:r>
            <a:r>
              <a:rPr lang="en-US" sz="2000" dirty="0"/>
              <a:t>. Department of Justice (DOJ) Antitrust Division covers the </a:t>
            </a:r>
            <a:r>
              <a:rPr lang="en-US" sz="2000" dirty="0" smtClean="0"/>
              <a:t>producing </a:t>
            </a:r>
            <a:r>
              <a:rPr lang="en-US" sz="2000" dirty="0"/>
              <a:t>and processing agricultural sectors</a:t>
            </a:r>
          </a:p>
          <a:p>
            <a:pPr lvl="1"/>
            <a:r>
              <a:rPr lang="en-US" sz="2000" dirty="0" smtClean="0"/>
              <a:t>Federal </a:t>
            </a:r>
            <a:r>
              <a:rPr lang="en-US" sz="2000" dirty="0"/>
              <a:t>Trade Commission (FTC) of the U.S. Department of </a:t>
            </a:r>
            <a:r>
              <a:rPr lang="en-US" sz="2000" dirty="0" smtClean="0"/>
              <a:t>Commerce </a:t>
            </a:r>
            <a:r>
              <a:rPr lang="en-US" sz="2000" dirty="0"/>
              <a:t>covers the retail sector, including groceries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073" y="5177073"/>
            <a:ext cx="1680927" cy="16809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82" y="5241956"/>
            <a:ext cx="1616044" cy="1616044"/>
          </a:xfrm>
          <a:prstGeom prst="rect">
            <a:avLst/>
          </a:prstGeom>
        </p:spPr>
      </p:pic>
    </p:spTree>
    <p:extLst>
      <p:ext uri="{BB962C8B-B14F-4D97-AF65-F5344CB8AC3E}">
        <p14:creationId xmlns:p14="http://schemas.microsoft.com/office/powerpoint/2010/main" val="4164419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648" y="624110"/>
            <a:ext cx="8911687" cy="833498"/>
          </a:xfrm>
        </p:spPr>
        <p:txBody>
          <a:bodyPr/>
          <a:lstStyle/>
          <a:p>
            <a:r>
              <a:rPr lang="en-US" dirty="0"/>
              <a:t>Types of antitrust violations</a:t>
            </a:r>
          </a:p>
        </p:txBody>
      </p:sp>
      <p:sp>
        <p:nvSpPr>
          <p:cNvPr id="3" name="Content Placeholder 2"/>
          <p:cNvSpPr>
            <a:spLocks noGrp="1"/>
          </p:cNvSpPr>
          <p:nvPr>
            <p:ph idx="1"/>
          </p:nvPr>
        </p:nvSpPr>
        <p:spPr>
          <a:xfrm>
            <a:off x="2199992" y="1702051"/>
            <a:ext cx="9614780" cy="4716856"/>
          </a:xfrm>
        </p:spPr>
        <p:txBody>
          <a:bodyPr>
            <a:normAutofit fontScale="92500" lnSpcReduction="10000"/>
          </a:bodyPr>
          <a:lstStyle/>
          <a:p>
            <a:pPr lvl="0"/>
            <a:r>
              <a:rPr lang="en-US" sz="2400" u="sng" dirty="0"/>
              <a:t>Monopoly</a:t>
            </a:r>
            <a:r>
              <a:rPr lang="en-US" sz="2400" dirty="0"/>
              <a:t> in which companies through increase in size or scale of </a:t>
            </a:r>
            <a:r>
              <a:rPr lang="en-US" sz="2400" dirty="0" smtClean="0"/>
              <a:t>production</a:t>
            </a:r>
            <a:r>
              <a:rPr lang="en-US" sz="2400" dirty="0"/>
              <a:t>, by consolidation or by other restrictive conduct, </a:t>
            </a:r>
            <a:r>
              <a:rPr lang="en-US" sz="2400" dirty="0" smtClean="0"/>
              <a:t>control </a:t>
            </a:r>
            <a:r>
              <a:rPr lang="en-US" sz="2400" dirty="0"/>
              <a:t>market or portion thereof to lessen competition</a:t>
            </a:r>
          </a:p>
          <a:p>
            <a:pPr lvl="0"/>
            <a:endParaRPr lang="en-US" sz="1200" dirty="0"/>
          </a:p>
          <a:p>
            <a:pPr lvl="0"/>
            <a:r>
              <a:rPr lang="en-US" sz="2400" u="sng" dirty="0"/>
              <a:t>Collusion</a:t>
            </a:r>
            <a:r>
              <a:rPr lang="en-US" sz="2400" dirty="0"/>
              <a:t> in which separate entities agree among themselves not to </a:t>
            </a:r>
            <a:r>
              <a:rPr lang="en-US" sz="2400" dirty="0" smtClean="0"/>
              <a:t>compete </a:t>
            </a:r>
            <a:r>
              <a:rPr lang="en-US" sz="2400" dirty="0"/>
              <a:t>(i.e., price ﬁxing, bid rigging, allocation of markets)</a:t>
            </a:r>
          </a:p>
          <a:p>
            <a:pPr lvl="0"/>
            <a:endParaRPr lang="en-US" sz="1100" dirty="0"/>
          </a:p>
          <a:p>
            <a:pPr lvl="0"/>
            <a:r>
              <a:rPr lang="en-US" sz="2400" u="sng" dirty="0"/>
              <a:t>Anti-competitive </a:t>
            </a:r>
            <a:r>
              <a:rPr lang="en-US" sz="2400" u="sng" dirty="0" smtClean="0"/>
              <a:t>merger </a:t>
            </a:r>
            <a:r>
              <a:rPr lang="en-US" sz="2400" dirty="0" smtClean="0"/>
              <a:t>in </a:t>
            </a:r>
            <a:r>
              <a:rPr lang="en-US" sz="2400" dirty="0"/>
              <a:t>which ﬁrms merge or are acquired in a </a:t>
            </a:r>
            <a:r>
              <a:rPr lang="en-US" sz="2400" dirty="0" smtClean="0"/>
              <a:t>manner </a:t>
            </a:r>
            <a:r>
              <a:rPr lang="en-US" sz="2400" dirty="0"/>
              <a:t>which lessens </a:t>
            </a:r>
            <a:r>
              <a:rPr lang="en-US" sz="2400" dirty="0" smtClean="0"/>
              <a:t>competition</a:t>
            </a:r>
            <a:br>
              <a:rPr lang="en-US" sz="2400" dirty="0" smtClean="0"/>
            </a:br>
            <a:endParaRPr lang="en-US" sz="1100" dirty="0"/>
          </a:p>
          <a:p>
            <a:pPr marL="0" lvl="0" indent="0">
              <a:buNone/>
            </a:pPr>
            <a:r>
              <a:rPr lang="en-US" sz="2400" dirty="0"/>
              <a:t>In the agricultural sector, antitrust violations often concern seed and fertilizer supply, commodity pricing and marketing, processing and </a:t>
            </a:r>
            <a:r>
              <a:rPr lang="en-US" sz="2400" dirty="0" smtClean="0"/>
              <a:t>retail </a:t>
            </a:r>
            <a:r>
              <a:rPr lang="en-US" sz="2400" dirty="0"/>
              <a:t>grocery sales which injure farmers, smaller processors and </a:t>
            </a:r>
            <a:r>
              <a:rPr lang="en-US" sz="2400" dirty="0" smtClean="0"/>
              <a:t>retails </a:t>
            </a:r>
            <a:r>
              <a:rPr lang="en-US" sz="2400" dirty="0"/>
              <a:t>as well as consumers</a:t>
            </a:r>
          </a:p>
          <a:p>
            <a:pPr lvl="0"/>
            <a:endParaRPr lang="en-US" dirty="0"/>
          </a:p>
        </p:txBody>
      </p:sp>
    </p:spTree>
    <p:extLst>
      <p:ext uri="{BB962C8B-B14F-4D97-AF65-F5344CB8AC3E}">
        <p14:creationId xmlns:p14="http://schemas.microsoft.com/office/powerpoint/2010/main" val="3260764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648" y="624110"/>
            <a:ext cx="8911687" cy="833498"/>
          </a:xfrm>
        </p:spPr>
        <p:txBody>
          <a:bodyPr/>
          <a:lstStyle/>
          <a:p>
            <a:r>
              <a:rPr lang="en-US" dirty="0"/>
              <a:t>Limits on antitrust enforcement</a:t>
            </a:r>
          </a:p>
        </p:txBody>
      </p:sp>
      <p:sp>
        <p:nvSpPr>
          <p:cNvPr id="3" name="Content Placeholder 2"/>
          <p:cNvSpPr>
            <a:spLocks noGrp="1"/>
          </p:cNvSpPr>
          <p:nvPr>
            <p:ph idx="1"/>
          </p:nvPr>
        </p:nvSpPr>
        <p:spPr>
          <a:xfrm>
            <a:off x="2199992" y="1702051"/>
            <a:ext cx="9614780" cy="4716856"/>
          </a:xfrm>
        </p:spPr>
        <p:txBody>
          <a:bodyPr>
            <a:normAutofit/>
          </a:bodyPr>
          <a:lstStyle/>
          <a:p>
            <a:pPr lvl="0"/>
            <a:r>
              <a:rPr lang="en-US" sz="2400" dirty="0"/>
              <a:t>DOJ has no power to restructure </a:t>
            </a:r>
            <a:r>
              <a:rPr lang="en-US" sz="2400" dirty="0" smtClean="0"/>
              <a:t>an </a:t>
            </a:r>
            <a:r>
              <a:rPr lang="en-US" sz="2400" dirty="0"/>
              <a:t>industry, market or company, </a:t>
            </a:r>
            <a:r>
              <a:rPr lang="en-US" sz="2400" dirty="0" smtClean="0"/>
              <a:t>or </a:t>
            </a:r>
            <a:r>
              <a:rPr lang="en-US" sz="2400" dirty="0"/>
              <a:t>to stop and practices, except by setting forth speciﬁc violations </a:t>
            </a:r>
            <a:r>
              <a:rPr lang="en-US" sz="2400" dirty="0" smtClean="0"/>
              <a:t>which </a:t>
            </a:r>
            <a:r>
              <a:rPr lang="en-US" sz="2400" dirty="0"/>
              <a:t>can be proved in enforcement actions in court</a:t>
            </a:r>
          </a:p>
          <a:p>
            <a:pPr lvl="0"/>
            <a:endParaRPr lang="en-US" sz="2400" dirty="0"/>
          </a:p>
          <a:p>
            <a:pPr lvl="1"/>
            <a:r>
              <a:rPr lang="en-US" sz="2200" dirty="0"/>
              <a:t>The federal courts decide whether the facts and law support the </a:t>
            </a:r>
            <a:r>
              <a:rPr lang="en-US" sz="2200" dirty="0" smtClean="0"/>
              <a:t>claims </a:t>
            </a:r>
            <a:r>
              <a:rPr lang="en-US" sz="2200" dirty="0"/>
              <a:t>of antitrust violation</a:t>
            </a:r>
          </a:p>
          <a:p>
            <a:pPr lvl="0"/>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487" y="4986556"/>
            <a:ext cx="2851841" cy="1597031"/>
          </a:xfrm>
          <a:prstGeom prst="rect">
            <a:avLst/>
          </a:prstGeom>
        </p:spPr>
      </p:pic>
    </p:spTree>
    <p:extLst>
      <p:ext uri="{BB962C8B-B14F-4D97-AF65-F5344CB8AC3E}">
        <p14:creationId xmlns:p14="http://schemas.microsoft.com/office/powerpoint/2010/main" val="21078847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74" y="261418"/>
            <a:ext cx="8911687" cy="833498"/>
          </a:xfrm>
        </p:spPr>
        <p:txBody>
          <a:bodyPr/>
          <a:lstStyle/>
          <a:p>
            <a:r>
              <a:rPr lang="en-US" dirty="0"/>
              <a:t>Violations are diﬃcult to prove</a:t>
            </a:r>
          </a:p>
        </p:txBody>
      </p:sp>
      <p:sp>
        <p:nvSpPr>
          <p:cNvPr id="3" name="Content Placeholder 2"/>
          <p:cNvSpPr>
            <a:spLocks noGrp="1"/>
          </p:cNvSpPr>
          <p:nvPr>
            <p:ph idx="1"/>
          </p:nvPr>
        </p:nvSpPr>
        <p:spPr>
          <a:xfrm>
            <a:off x="1665838" y="1195058"/>
            <a:ext cx="10121774" cy="5549774"/>
          </a:xfrm>
        </p:spPr>
        <p:txBody>
          <a:bodyPr>
            <a:normAutofit fontScale="92500" lnSpcReduction="10000"/>
          </a:bodyPr>
          <a:lstStyle/>
          <a:p>
            <a:pPr lvl="0"/>
            <a:r>
              <a:rPr lang="en-US" sz="2400" dirty="0"/>
              <a:t>To prove </a:t>
            </a:r>
            <a:r>
              <a:rPr lang="en-US" sz="2400" u="sng" dirty="0"/>
              <a:t>monopoly</a:t>
            </a:r>
            <a:r>
              <a:rPr lang="en-US" sz="2400" dirty="0"/>
              <a:t>, DOJ must present particular facts showing that </a:t>
            </a:r>
            <a:r>
              <a:rPr lang="en-US" sz="2400" dirty="0" smtClean="0"/>
              <a:t>the </a:t>
            </a:r>
            <a:r>
              <a:rPr lang="en-US" sz="2400" dirty="0"/>
              <a:t>company at issue stands a "dangerous probability" of acquiring </a:t>
            </a:r>
            <a:r>
              <a:rPr lang="en-US" sz="2400" dirty="0" smtClean="0"/>
              <a:t>a </a:t>
            </a:r>
            <a:r>
              <a:rPr lang="en-US" sz="2400" dirty="0"/>
              <a:t>monopoly as a result of restrictive conduct</a:t>
            </a:r>
          </a:p>
          <a:p>
            <a:pPr lvl="1"/>
            <a:r>
              <a:rPr lang="en-US" sz="2200" dirty="0" smtClean="0"/>
              <a:t>Having </a:t>
            </a:r>
            <a:r>
              <a:rPr lang="en-US" sz="2200" dirty="0"/>
              <a:t>a monopoly is not necessarily illegal if acquired legally, </a:t>
            </a:r>
            <a:r>
              <a:rPr lang="en-US" sz="2200" dirty="0" smtClean="0"/>
              <a:t>that </a:t>
            </a:r>
            <a:r>
              <a:rPr lang="en-US" sz="2200" dirty="0"/>
              <a:t>is, without restrictive conduct</a:t>
            </a:r>
          </a:p>
          <a:p>
            <a:pPr lvl="1"/>
            <a:r>
              <a:rPr lang="en-US" sz="2200" dirty="0" smtClean="0"/>
              <a:t>There </a:t>
            </a:r>
            <a:r>
              <a:rPr lang="en-US" sz="2200" dirty="0"/>
              <a:t>is no formula for what market share constitutes a monopoly; </a:t>
            </a:r>
            <a:r>
              <a:rPr lang="en-US" sz="2200" dirty="0" smtClean="0"/>
              <a:t>sometimes </a:t>
            </a:r>
            <a:r>
              <a:rPr lang="en-US" sz="2200" dirty="0"/>
              <a:t>a 60% market share is suﬃcient but, in other cases, a </a:t>
            </a:r>
            <a:r>
              <a:rPr lang="en-US" sz="2200" dirty="0" smtClean="0"/>
              <a:t>larger </a:t>
            </a:r>
            <a:r>
              <a:rPr lang="en-US" sz="2200" dirty="0"/>
              <a:t>market share is not enough</a:t>
            </a:r>
          </a:p>
          <a:p>
            <a:pPr lvl="0"/>
            <a:endParaRPr lang="en-US" sz="2400" dirty="0"/>
          </a:p>
          <a:p>
            <a:pPr lvl="0"/>
            <a:r>
              <a:rPr lang="en-US" sz="2400" u="sng" dirty="0"/>
              <a:t>Collusion</a:t>
            </a:r>
            <a:r>
              <a:rPr lang="en-US" sz="2400" dirty="0"/>
              <a:t> requires proof of willful subversion of </a:t>
            </a:r>
            <a:r>
              <a:rPr lang="en-US" sz="2400" dirty="0" smtClean="0"/>
              <a:t/>
            </a:r>
            <a:br>
              <a:rPr lang="en-US" sz="2400" dirty="0" smtClean="0"/>
            </a:br>
            <a:r>
              <a:rPr lang="en-US" sz="2400" dirty="0" smtClean="0"/>
              <a:t>normal operation </a:t>
            </a:r>
            <a:r>
              <a:rPr lang="en-US" sz="2400" dirty="0"/>
              <a:t>of </a:t>
            </a:r>
            <a:r>
              <a:rPr lang="en-US" sz="2400" dirty="0" smtClean="0"/>
              <a:t>markets</a:t>
            </a:r>
            <a:endParaRPr lang="en-US" sz="2400" dirty="0"/>
          </a:p>
          <a:p>
            <a:pPr lvl="0"/>
            <a:endParaRPr lang="en-US" sz="2400" dirty="0"/>
          </a:p>
          <a:p>
            <a:pPr lvl="0"/>
            <a:r>
              <a:rPr lang="en-US" sz="2400" u="sng" dirty="0"/>
              <a:t>Anti-competitive merger</a:t>
            </a:r>
            <a:r>
              <a:rPr lang="en-US" sz="2400" dirty="0"/>
              <a:t> is a prospective analysis, that is, is it likely </a:t>
            </a:r>
            <a:r>
              <a:rPr lang="en-US" sz="2400" dirty="0" smtClean="0"/>
              <a:t>that </a:t>
            </a:r>
            <a:r>
              <a:rPr lang="en-US" sz="2400" dirty="0"/>
              <a:t>the merger would substantially lessen competition for a </a:t>
            </a:r>
            <a:r>
              <a:rPr lang="en-US" sz="2400" dirty="0" smtClean="0"/>
              <a:t>particular </a:t>
            </a:r>
            <a:r>
              <a:rPr lang="en-US" sz="2400" dirty="0"/>
              <a:t>product or in a geographic market</a:t>
            </a:r>
          </a:p>
          <a:p>
            <a:pPr lvl="0"/>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836" y="3765299"/>
            <a:ext cx="2085975" cy="1409700"/>
          </a:xfrm>
          <a:prstGeom prst="rect">
            <a:avLst/>
          </a:prstGeom>
        </p:spPr>
      </p:pic>
    </p:spTree>
    <p:extLst>
      <p:ext uri="{BB962C8B-B14F-4D97-AF65-F5344CB8AC3E}">
        <p14:creationId xmlns:p14="http://schemas.microsoft.com/office/powerpoint/2010/main" val="3413887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434" y="424933"/>
            <a:ext cx="9230901" cy="833498"/>
          </a:xfrm>
        </p:spPr>
        <p:txBody>
          <a:bodyPr>
            <a:normAutofit fontScale="90000"/>
          </a:bodyPr>
          <a:lstStyle/>
          <a:p>
            <a:r>
              <a:rPr lang="en-US" dirty="0"/>
              <a:t>Examples of antitrust violations in </a:t>
            </a:r>
            <a:r>
              <a:rPr lang="en-US" dirty="0" smtClean="0"/>
              <a:t>agriculture:  </a:t>
            </a:r>
            <a:r>
              <a:rPr lang="en-US" b="1" dirty="0" smtClean="0"/>
              <a:t>Collusion</a:t>
            </a:r>
            <a:endParaRPr lang="en-US" b="1" dirty="0"/>
          </a:p>
        </p:txBody>
      </p:sp>
      <p:sp>
        <p:nvSpPr>
          <p:cNvPr id="3" name="Content Placeholder 2"/>
          <p:cNvSpPr>
            <a:spLocks noGrp="1"/>
          </p:cNvSpPr>
          <p:nvPr>
            <p:ph idx="1"/>
          </p:nvPr>
        </p:nvSpPr>
        <p:spPr>
          <a:xfrm>
            <a:off x="1867773" y="2141144"/>
            <a:ext cx="9614780" cy="4716856"/>
          </a:xfrm>
        </p:spPr>
        <p:txBody>
          <a:bodyPr>
            <a:normAutofit/>
          </a:bodyPr>
          <a:lstStyle/>
          <a:p>
            <a:pPr lvl="0"/>
            <a:r>
              <a:rPr lang="en-US" sz="2400" dirty="0" smtClean="0"/>
              <a:t>In </a:t>
            </a:r>
            <a:r>
              <a:rPr lang="en-US" sz="2400" dirty="0"/>
              <a:t>1996, DOJ prosecuted Archer Daniels Midland (ADM) </a:t>
            </a:r>
            <a:r>
              <a:rPr lang="en-US" sz="2400" dirty="0" smtClean="0"/>
              <a:t>and </a:t>
            </a:r>
            <a:r>
              <a:rPr lang="en-US" sz="2400" dirty="0"/>
              <a:t>others for participating in a cartel to suppress competition for </a:t>
            </a:r>
            <a:r>
              <a:rPr lang="en-US" sz="2400" dirty="0" smtClean="0"/>
              <a:t>lysine</a:t>
            </a:r>
            <a:r>
              <a:rPr lang="en-US" sz="2400" dirty="0"/>
              <a:t>, a feed additive for livestock and </a:t>
            </a:r>
            <a:r>
              <a:rPr lang="en-US" sz="2400" dirty="0" smtClean="0"/>
              <a:t>poultry</a:t>
            </a:r>
            <a:r>
              <a:rPr lang="en-US" sz="2400" dirty="0"/>
              <a:t/>
            </a:r>
            <a:br>
              <a:rPr lang="en-US" sz="2400" dirty="0"/>
            </a:br>
            <a:endParaRPr lang="en-US" sz="2400" dirty="0" smtClean="0"/>
          </a:p>
          <a:p>
            <a:pPr lvl="1"/>
            <a:r>
              <a:rPr lang="en-US" sz="2200" dirty="0" smtClean="0"/>
              <a:t>During </a:t>
            </a:r>
            <a:r>
              <a:rPr lang="en-US" sz="2200" dirty="0"/>
              <a:t>the conspiracy, the cartel inﬂated the price of lysine by </a:t>
            </a:r>
            <a:r>
              <a:rPr lang="en-US" sz="2200" dirty="0" smtClean="0"/>
              <a:t>tens </a:t>
            </a:r>
            <a:r>
              <a:rPr lang="en-US" sz="2200" dirty="0"/>
              <a:t>of millions of dollars</a:t>
            </a:r>
          </a:p>
          <a:p>
            <a:pPr lvl="1"/>
            <a:endParaRPr lang="en-US" sz="2200" dirty="0"/>
          </a:p>
          <a:p>
            <a:pPr lvl="1"/>
            <a:r>
              <a:rPr lang="en-US" sz="2200" dirty="0"/>
              <a:t>ADM paid a criminal ﬁne of $100 million and three executives were </a:t>
            </a:r>
            <a:r>
              <a:rPr lang="en-US" sz="2200" dirty="0" smtClean="0"/>
              <a:t>sentenced </a:t>
            </a:r>
            <a:r>
              <a:rPr lang="en-US" sz="2200" dirty="0"/>
              <a:t>to prison terms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6587" y="861845"/>
            <a:ext cx="1091933" cy="1091933"/>
          </a:xfrm>
          <a:prstGeom prst="rect">
            <a:avLst/>
          </a:prstGeom>
        </p:spPr>
      </p:pic>
    </p:spTree>
    <p:extLst>
      <p:ext uri="{BB962C8B-B14F-4D97-AF65-F5344CB8AC3E}">
        <p14:creationId xmlns:p14="http://schemas.microsoft.com/office/powerpoint/2010/main" val="2252268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434" y="424933"/>
            <a:ext cx="9230901" cy="833498"/>
          </a:xfrm>
        </p:spPr>
        <p:txBody>
          <a:bodyPr>
            <a:normAutofit fontScale="90000"/>
          </a:bodyPr>
          <a:lstStyle/>
          <a:p>
            <a:r>
              <a:rPr lang="en-US" dirty="0"/>
              <a:t>Examples of antitrust violations in </a:t>
            </a:r>
            <a:r>
              <a:rPr lang="en-US" dirty="0" smtClean="0"/>
              <a:t>agriculture:  </a:t>
            </a:r>
            <a:r>
              <a:rPr lang="en-US" b="1" dirty="0"/>
              <a:t>Anti-competitive merger</a:t>
            </a:r>
          </a:p>
        </p:txBody>
      </p:sp>
      <p:sp>
        <p:nvSpPr>
          <p:cNvPr id="3" name="Content Placeholder 2"/>
          <p:cNvSpPr>
            <a:spLocks noGrp="1"/>
          </p:cNvSpPr>
          <p:nvPr>
            <p:ph idx="1"/>
          </p:nvPr>
        </p:nvSpPr>
        <p:spPr>
          <a:xfrm>
            <a:off x="2013139" y="2141144"/>
            <a:ext cx="9614780" cy="4716856"/>
          </a:xfrm>
        </p:spPr>
        <p:txBody>
          <a:bodyPr>
            <a:normAutofit fontScale="92500" lnSpcReduction="20000"/>
          </a:bodyPr>
          <a:lstStyle/>
          <a:p>
            <a:pPr lvl="0"/>
            <a:r>
              <a:rPr lang="en-US" sz="2400" dirty="0"/>
              <a:t>in 1998, Monsanto proposed acquiring </a:t>
            </a:r>
            <a:r>
              <a:rPr lang="en-US" sz="2400" dirty="0" err="1" smtClean="0"/>
              <a:t>Dekalb</a:t>
            </a:r>
            <a:r>
              <a:rPr lang="en-US" sz="2400" dirty="0" smtClean="0"/>
              <a:t> </a:t>
            </a:r>
            <a:r>
              <a:rPr lang="en-US" sz="2400" dirty="0"/>
              <a:t>Genetics Corporation which, like Monsanto, was a leader in </a:t>
            </a:r>
            <a:r>
              <a:rPr lang="en-US" sz="2400" dirty="0" smtClean="0"/>
              <a:t>corn </a:t>
            </a:r>
            <a:r>
              <a:rPr lang="en-US" sz="2400" dirty="0"/>
              <a:t>seed biotechnology and both held patents giving them </a:t>
            </a:r>
            <a:r>
              <a:rPr lang="en-US" sz="2400" dirty="0" smtClean="0"/>
              <a:t>control over </a:t>
            </a:r>
            <a:r>
              <a:rPr lang="en-US" sz="2400" dirty="0"/>
              <a:t>technology </a:t>
            </a:r>
          </a:p>
          <a:p>
            <a:pPr lvl="0"/>
            <a:endParaRPr lang="en-US" sz="2400" dirty="0"/>
          </a:p>
          <a:p>
            <a:pPr lvl="1"/>
            <a:r>
              <a:rPr lang="en-US" sz="2200" dirty="0"/>
              <a:t>Concern was how the merger would eﬀect both competition of </a:t>
            </a:r>
            <a:r>
              <a:rPr lang="en-US" sz="2200" dirty="0" smtClean="0"/>
              <a:t>seed </a:t>
            </a:r>
            <a:r>
              <a:rPr lang="en-US" sz="2200" dirty="0"/>
              <a:t>and biotechnology innovation</a:t>
            </a:r>
          </a:p>
          <a:p>
            <a:pPr lvl="1"/>
            <a:endParaRPr lang="en-US" sz="2200" dirty="0"/>
          </a:p>
          <a:p>
            <a:pPr lvl="1"/>
            <a:r>
              <a:rPr lang="en-US" sz="2200" dirty="0"/>
              <a:t>Merger was allowed when Monsanto agreed to spin oﬀ certain </a:t>
            </a:r>
            <a:r>
              <a:rPr lang="en-US" sz="2200" dirty="0" smtClean="0"/>
              <a:t>technologies </a:t>
            </a:r>
            <a:r>
              <a:rPr lang="en-US" sz="2200" dirty="0"/>
              <a:t>and to license certain corn germination technology </a:t>
            </a:r>
            <a:r>
              <a:rPr lang="en-US" sz="2200" dirty="0" smtClean="0"/>
              <a:t>to </a:t>
            </a:r>
            <a:r>
              <a:rPr lang="en-US" sz="2200" dirty="0"/>
              <a:t>over 150 seed companies to allow then to develop there own </a:t>
            </a:r>
            <a:r>
              <a:rPr lang="en-US" sz="2200" dirty="0" smtClean="0"/>
              <a:t>corn </a:t>
            </a:r>
            <a:r>
              <a:rPr lang="en-US" sz="2200" dirty="0"/>
              <a:t>hybrids</a:t>
            </a:r>
          </a:p>
          <a:p>
            <a:pPr lvl="0"/>
            <a:endParaRPr lang="en-US" sz="2400" dirty="0"/>
          </a:p>
          <a:p>
            <a:pPr marL="0" lvl="0" indent="0">
              <a:buNone/>
            </a:pPr>
            <a:r>
              <a:rPr lang="en-US" sz="2400" dirty="0"/>
              <a:t>No changes to antitrust statutes in the 2014 Farm Bill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2843" y="1013135"/>
            <a:ext cx="1520984" cy="869419"/>
          </a:xfrm>
          <a:prstGeom prst="rect">
            <a:avLst/>
          </a:prstGeom>
        </p:spPr>
      </p:pic>
      <p:pic>
        <p:nvPicPr>
          <p:cNvPr id="9218" name="Picture 2" descr="https://encrypted-tbn1.gstatic.com/images?q=tbn:ANd9GcTrSgUrs-SRN1Qt0zXK2IhMeijdrR_0V-9eoQfkU-tvo6Rhtw-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162" y="1122912"/>
            <a:ext cx="1849011" cy="59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160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 QUESTIONS</a:t>
            </a:r>
            <a:endParaRPr lang="en-US" dirty="0"/>
          </a:p>
        </p:txBody>
      </p:sp>
      <p:sp>
        <p:nvSpPr>
          <p:cNvPr id="3" name="Text Placeholder 2"/>
          <p:cNvSpPr>
            <a:spLocks noGrp="1"/>
          </p:cNvSpPr>
          <p:nvPr>
            <p:ph type="body" sz="half" idx="2"/>
          </p:nvPr>
        </p:nvSpPr>
        <p:spPr/>
        <p:txBody>
          <a:bodyPr/>
          <a:lstStyle/>
          <a:p>
            <a:endParaRPr lang="en-US" dirty="0">
              <a:solidFill>
                <a:schemeClr val="tx1"/>
              </a:solidFill>
            </a:endParaRPr>
          </a:p>
        </p:txBody>
      </p:sp>
    </p:spTree>
    <p:extLst>
      <p:ext uri="{BB962C8B-B14F-4D97-AF65-F5344CB8AC3E}">
        <p14:creationId xmlns:p14="http://schemas.microsoft.com/office/powerpoint/2010/main" val="376667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86311" y="137727"/>
            <a:ext cx="8911687" cy="582120"/>
          </a:xfrm>
        </p:spPr>
        <p:txBody>
          <a:bodyPr>
            <a:normAutofit/>
          </a:bodyPr>
          <a:lstStyle/>
          <a:p>
            <a:pPr algn="r"/>
            <a:r>
              <a:rPr lang="en-US" sz="3200" b="1" cap="small" dirty="0">
                <a:solidFill>
                  <a:schemeClr val="accent2">
                    <a:lumMod val="75000"/>
                  </a:schemeClr>
                </a:solidFill>
                <a:latin typeface="Calibri" panose="020F0502020204030204" pitchFamily="34" charset="0"/>
              </a:rPr>
              <a:t>Economic Health of the Agricultural Sector</a:t>
            </a:r>
          </a:p>
        </p:txBody>
      </p:sp>
      <p:sp>
        <p:nvSpPr>
          <p:cNvPr id="5" name="Content Placeholder 4"/>
          <p:cNvSpPr>
            <a:spLocks noGrp="1"/>
          </p:cNvSpPr>
          <p:nvPr>
            <p:ph sz="half" idx="1"/>
          </p:nvPr>
        </p:nvSpPr>
        <p:spPr>
          <a:xfrm>
            <a:off x="583659" y="1634246"/>
            <a:ext cx="5570387" cy="5000017"/>
          </a:xfrm>
        </p:spPr>
        <p:txBody>
          <a:bodyPr>
            <a:normAutofit fontScale="92500" lnSpcReduction="20000"/>
          </a:bodyPr>
          <a:lstStyle/>
          <a:p>
            <a:pPr marL="457200" indent="-457200" defTabSz="914400">
              <a:lnSpc>
                <a:spcPct val="90000"/>
              </a:lnSpc>
              <a:buClrTx/>
              <a:buFont typeface="Arial" panose="020B0604020202020204" pitchFamily="34" charset="0"/>
              <a:buAutoNum type="alphaLcParenR"/>
              <a:defRPr/>
            </a:pPr>
            <a:r>
              <a:rPr lang="en-US" dirty="0" smtClean="0">
                <a:solidFill>
                  <a:schemeClr val="tx1"/>
                </a:solidFill>
              </a:rPr>
              <a:t>Subsidized agricultural credit (loans) </a:t>
            </a:r>
          </a:p>
          <a:p>
            <a:pPr marL="457200" indent="-457200" defTabSz="914400">
              <a:lnSpc>
                <a:spcPct val="90000"/>
              </a:lnSpc>
              <a:buClrTx/>
              <a:buNone/>
              <a:defRPr/>
            </a:pPr>
            <a:r>
              <a:rPr lang="en-US" dirty="0" smtClean="0"/>
              <a:t>	______</a:t>
            </a:r>
            <a:r>
              <a:rPr lang="en-US" dirty="0">
                <a:solidFill>
                  <a:schemeClr val="tx1"/>
                </a:solidFill>
              </a:rPr>
              <a:t> </a:t>
            </a:r>
            <a:r>
              <a:rPr lang="en-US" dirty="0" smtClean="0">
                <a:solidFill>
                  <a:schemeClr val="tx1"/>
                </a:solidFill>
              </a:rPr>
              <a:t>Yes</a:t>
            </a:r>
          </a:p>
          <a:p>
            <a:pPr marL="457200" indent="-457200" defTabSz="914400">
              <a:lnSpc>
                <a:spcPct val="90000"/>
              </a:lnSpc>
              <a:buClrTx/>
              <a:buNone/>
              <a:defRPr/>
            </a:pPr>
            <a:r>
              <a:rPr lang="en-US" dirty="0">
                <a:solidFill>
                  <a:schemeClr val="tx1"/>
                </a:solidFill>
              </a:rPr>
              <a:t>	</a:t>
            </a:r>
            <a:r>
              <a:rPr lang="en-US" dirty="0" smtClean="0"/>
              <a:t>______ </a:t>
            </a:r>
            <a:r>
              <a:rPr lang="en-US" dirty="0" smtClean="0">
                <a:solidFill>
                  <a:schemeClr val="tx1"/>
                </a:solidFill>
              </a:rPr>
              <a:t>No	</a:t>
            </a:r>
          </a:p>
          <a:p>
            <a:pPr marL="457200" indent="-457200" defTabSz="914400">
              <a:lnSpc>
                <a:spcPct val="90000"/>
              </a:lnSpc>
              <a:buClrTx/>
              <a:buNone/>
              <a:defRPr/>
            </a:pPr>
            <a:r>
              <a:rPr lang="en-US" dirty="0">
                <a:solidFill>
                  <a:schemeClr val="tx1"/>
                </a:solidFill>
              </a:rPr>
              <a:t>	</a:t>
            </a:r>
            <a:r>
              <a:rPr lang="en-US" dirty="0" smtClean="0"/>
              <a:t>______ </a:t>
            </a:r>
            <a:r>
              <a:rPr lang="en-US" dirty="0" smtClean="0">
                <a:solidFill>
                  <a:schemeClr val="tx1"/>
                </a:solidFill>
              </a:rPr>
              <a:t>No Consensus</a:t>
            </a:r>
          </a:p>
          <a:p>
            <a:pPr marL="457200" indent="-457200" defTabSz="914400">
              <a:lnSpc>
                <a:spcPct val="90000"/>
              </a:lnSpc>
              <a:buClrTx/>
              <a:buNone/>
              <a:defRPr/>
            </a:pPr>
            <a:endParaRPr lang="en-US" dirty="0" smtClean="0">
              <a:solidFill>
                <a:schemeClr val="tx1"/>
              </a:solidFill>
            </a:endParaRPr>
          </a:p>
          <a:p>
            <a:pPr marL="457200" indent="-457200" defTabSz="914400">
              <a:lnSpc>
                <a:spcPct val="90000"/>
              </a:lnSpc>
              <a:buClrTx/>
              <a:buNone/>
              <a:defRPr/>
            </a:pPr>
            <a:r>
              <a:rPr lang="en-US" dirty="0" smtClean="0">
                <a:solidFill>
                  <a:schemeClr val="tx1"/>
                </a:solidFill>
              </a:rPr>
              <a:t>b) 	Disaster assistance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endParaRPr lang="en-US" dirty="0" smtClean="0">
              <a:solidFill>
                <a:schemeClr val="tx1"/>
              </a:solidFill>
            </a:endParaRPr>
          </a:p>
          <a:p>
            <a:pPr marL="457200" indent="-457200" defTabSz="914400">
              <a:lnSpc>
                <a:spcPct val="90000"/>
              </a:lnSpc>
              <a:buClrTx/>
              <a:buNone/>
              <a:defRPr/>
            </a:pPr>
            <a:r>
              <a:rPr lang="en-US" dirty="0" smtClean="0">
                <a:solidFill>
                  <a:schemeClr val="tx1"/>
                </a:solidFill>
              </a:rPr>
              <a:t>c</a:t>
            </a:r>
            <a:r>
              <a:rPr lang="en-US" dirty="0">
                <a:solidFill>
                  <a:schemeClr val="tx1"/>
                </a:solidFill>
              </a:rPr>
              <a:t>) </a:t>
            </a:r>
            <a:r>
              <a:rPr lang="en-US" dirty="0" smtClean="0">
                <a:solidFill>
                  <a:schemeClr val="tx1"/>
                </a:solidFill>
              </a:rPr>
              <a:t>	Crop </a:t>
            </a:r>
            <a:r>
              <a:rPr lang="en-US" dirty="0">
                <a:solidFill>
                  <a:schemeClr val="tx1"/>
                </a:solidFill>
              </a:rPr>
              <a:t>insurance </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p:txBody>
      </p:sp>
      <p:sp>
        <p:nvSpPr>
          <p:cNvPr id="2" name="Content Placeholder 1"/>
          <p:cNvSpPr>
            <a:spLocks noGrp="1"/>
          </p:cNvSpPr>
          <p:nvPr>
            <p:ph sz="half" idx="2"/>
          </p:nvPr>
        </p:nvSpPr>
        <p:spPr>
          <a:xfrm>
            <a:off x="5934224" y="1634246"/>
            <a:ext cx="6163774" cy="5000017"/>
          </a:xfrm>
        </p:spPr>
        <p:txBody>
          <a:bodyPr>
            <a:normAutofit fontScale="92500" lnSpcReduction="20000"/>
          </a:bodyPr>
          <a:lstStyle/>
          <a:p>
            <a:pPr marL="457200" indent="-457200" defTabSz="914400">
              <a:lnSpc>
                <a:spcPct val="90000"/>
              </a:lnSpc>
              <a:buClrTx/>
              <a:buNone/>
              <a:defRPr/>
            </a:pPr>
            <a:r>
              <a:rPr lang="en-US" dirty="0">
                <a:solidFill>
                  <a:schemeClr val="tx1"/>
                </a:solidFill>
              </a:rPr>
              <a:t>d) </a:t>
            </a:r>
            <a:r>
              <a:rPr lang="en-US" dirty="0" smtClean="0">
                <a:solidFill>
                  <a:schemeClr val="tx1"/>
                </a:solidFill>
              </a:rPr>
              <a:t>	Farms </a:t>
            </a:r>
            <a:r>
              <a:rPr lang="en-US" dirty="0">
                <a:solidFill>
                  <a:schemeClr val="tx1"/>
                </a:solidFill>
              </a:rPr>
              <a:t>that supply local and regional </a:t>
            </a:r>
            <a:r>
              <a:rPr lang="en-US" dirty="0" smtClean="0">
                <a:solidFill>
                  <a:schemeClr val="tx1"/>
                </a:solidFill>
              </a:rPr>
              <a:t>markets</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0" indent="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a:solidFill>
                  <a:schemeClr val="tx1"/>
                </a:solidFill>
              </a:rPr>
              <a:t>e</a:t>
            </a:r>
            <a:r>
              <a:rPr lang="en-US" dirty="0" smtClean="0">
                <a:solidFill>
                  <a:schemeClr val="tx1"/>
                </a:solidFill>
              </a:rPr>
              <a:t>)	Subsidized </a:t>
            </a:r>
            <a:r>
              <a:rPr lang="en-US" dirty="0">
                <a:solidFill>
                  <a:schemeClr val="tx1"/>
                </a:solidFill>
              </a:rPr>
              <a:t>implementation of best management practices </a:t>
            </a:r>
            <a:br>
              <a:rPr lang="en-US" dirty="0">
                <a:solidFill>
                  <a:schemeClr val="tx1"/>
                </a:solidFill>
              </a:rPr>
            </a:br>
            <a:r>
              <a:rPr lang="en-US" dirty="0">
                <a:solidFill>
                  <a:schemeClr val="tx1"/>
                </a:solidFill>
              </a:rPr>
              <a:t/>
            </a:r>
            <a:br>
              <a:rPr lang="en-US" dirty="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r>
              <a:rPr lang="en-US" dirty="0" smtClean="0">
                <a:solidFill>
                  <a:schemeClr val="tx1"/>
                </a:solidFill>
              </a:rPr>
              <a:t>Consensus</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a:p>
            <a:pPr marL="457200" indent="-457200" defTabSz="914400">
              <a:lnSpc>
                <a:spcPct val="90000"/>
              </a:lnSpc>
              <a:buClrTx/>
              <a:buNone/>
              <a:defRPr/>
            </a:pPr>
            <a:r>
              <a:rPr lang="en-US" dirty="0">
                <a:solidFill>
                  <a:schemeClr val="tx1"/>
                </a:solidFill>
              </a:rPr>
              <a:t>f) </a:t>
            </a:r>
            <a:r>
              <a:rPr lang="en-US" dirty="0" smtClean="0">
                <a:solidFill>
                  <a:schemeClr val="tx1"/>
                </a:solidFill>
              </a:rPr>
              <a:t>	Commodity </a:t>
            </a:r>
            <a:r>
              <a:rPr lang="en-US" dirty="0">
                <a:solidFill>
                  <a:schemeClr val="tx1"/>
                </a:solidFill>
              </a:rPr>
              <a:t>crop programs, e.g., corn, soybeans, sugar, cotton, wheat</a:t>
            </a:r>
            <a:br>
              <a:rPr lang="en-US" dirty="0">
                <a:solidFill>
                  <a:schemeClr val="tx1"/>
                </a:solidFill>
              </a:rPr>
            </a:br>
            <a:r>
              <a:rPr lang="en-US" dirty="0">
                <a:solidFill>
                  <a:schemeClr val="tx1"/>
                </a:solidFill>
              </a:rPr>
              <a:t/>
            </a:r>
            <a:br>
              <a:rPr lang="en-US" dirty="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endParaRPr lang="en-US" dirty="0"/>
          </a:p>
        </p:txBody>
      </p:sp>
      <p:sp>
        <p:nvSpPr>
          <p:cNvPr id="3" name="TextBox 2"/>
          <p:cNvSpPr txBox="1"/>
          <p:nvPr/>
        </p:nvSpPr>
        <p:spPr>
          <a:xfrm>
            <a:off x="583659" y="853881"/>
            <a:ext cx="10710154" cy="800219"/>
          </a:xfrm>
          <a:prstGeom prst="rect">
            <a:avLst/>
          </a:prstGeom>
          <a:noFill/>
        </p:spPr>
        <p:txBody>
          <a:bodyPr wrap="square" rtlCol="0">
            <a:spAutoFit/>
          </a:bodyPr>
          <a:lstStyle/>
          <a:p>
            <a:pPr marL="342900" indent="-342900">
              <a:buFont typeface="+mj-lt"/>
              <a:buAutoNum type="arabicPeriod"/>
            </a:pPr>
            <a:r>
              <a:rPr lang="en-US" sz="2800" i="1" dirty="0">
                <a:latin typeface="Calibri" panose="020F0502020204030204" pitchFamily="34" charset="0"/>
              </a:rPr>
              <a:t>Should government financial support for agriculture be directed to:</a:t>
            </a:r>
          </a:p>
          <a:p>
            <a:endParaRPr lang="en-US" dirty="0"/>
          </a:p>
        </p:txBody>
      </p:sp>
    </p:spTree>
    <p:extLst>
      <p:ext uri="{BB962C8B-B14F-4D97-AF65-F5344CB8AC3E}">
        <p14:creationId xmlns:p14="http://schemas.microsoft.com/office/powerpoint/2010/main" val="3507611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86311" y="137727"/>
            <a:ext cx="8911687" cy="582120"/>
          </a:xfrm>
        </p:spPr>
        <p:txBody>
          <a:bodyPr>
            <a:normAutofit/>
          </a:bodyPr>
          <a:lstStyle/>
          <a:p>
            <a:pPr algn="r"/>
            <a:r>
              <a:rPr lang="en-US" sz="3200" b="1" cap="small" dirty="0">
                <a:solidFill>
                  <a:schemeClr val="accent2">
                    <a:lumMod val="75000"/>
                  </a:schemeClr>
                </a:solidFill>
                <a:latin typeface="Calibri" panose="020F0502020204030204" pitchFamily="34" charset="0"/>
              </a:rPr>
              <a:t>Economic Health of the Agricultural Sector</a:t>
            </a:r>
          </a:p>
        </p:txBody>
      </p:sp>
      <p:sp>
        <p:nvSpPr>
          <p:cNvPr id="5" name="Content Placeholder 4"/>
          <p:cNvSpPr>
            <a:spLocks noGrp="1"/>
          </p:cNvSpPr>
          <p:nvPr>
            <p:ph sz="half" idx="1"/>
          </p:nvPr>
        </p:nvSpPr>
        <p:spPr>
          <a:xfrm>
            <a:off x="583659" y="1634246"/>
            <a:ext cx="5570387" cy="5000017"/>
          </a:xfrm>
        </p:spPr>
        <p:txBody>
          <a:bodyPr>
            <a:normAutofit fontScale="92500" lnSpcReduction="20000"/>
          </a:bodyPr>
          <a:lstStyle/>
          <a:p>
            <a:pPr marL="457200" indent="-457200" defTabSz="914400">
              <a:lnSpc>
                <a:spcPct val="90000"/>
              </a:lnSpc>
              <a:buClrTx/>
              <a:buNone/>
              <a:defRPr/>
            </a:pPr>
            <a:r>
              <a:rPr lang="en-US" dirty="0">
                <a:solidFill>
                  <a:schemeClr val="tx1"/>
                </a:solidFill>
              </a:rPr>
              <a:t>g) </a:t>
            </a:r>
            <a:r>
              <a:rPr lang="en-US" dirty="0" smtClean="0">
                <a:solidFill>
                  <a:schemeClr val="tx1"/>
                </a:solidFill>
              </a:rPr>
              <a:t>	Commodity </a:t>
            </a:r>
            <a:r>
              <a:rPr lang="en-US" dirty="0">
                <a:solidFill>
                  <a:schemeClr val="tx1"/>
                </a:solidFill>
              </a:rPr>
              <a:t>livestock program </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a:solidFill>
                  <a:schemeClr val="tx1"/>
                </a:solidFill>
              </a:rPr>
              <a:t>h</a:t>
            </a:r>
            <a:r>
              <a:rPr lang="en-US" dirty="0" smtClean="0">
                <a:solidFill>
                  <a:schemeClr val="tx1"/>
                </a:solidFill>
              </a:rPr>
              <a:t>)	Commodity </a:t>
            </a:r>
            <a:r>
              <a:rPr lang="en-US" dirty="0">
                <a:solidFill>
                  <a:schemeClr val="tx1"/>
                </a:solidFill>
              </a:rPr>
              <a:t>dairy </a:t>
            </a:r>
            <a:r>
              <a:rPr lang="en-US" dirty="0" smtClean="0">
                <a:solidFill>
                  <a:schemeClr val="tx1"/>
                </a:solidFill>
              </a:rPr>
              <a:t>program</a:t>
            </a:r>
            <a:br>
              <a:rPr lang="en-US" dirty="0" smtClean="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err="1">
                <a:solidFill>
                  <a:schemeClr val="tx1"/>
                </a:solidFill>
              </a:rPr>
              <a:t>i</a:t>
            </a:r>
            <a:r>
              <a:rPr lang="en-US" dirty="0">
                <a:solidFill>
                  <a:schemeClr val="tx1"/>
                </a:solidFill>
              </a:rPr>
              <a:t>) </a:t>
            </a:r>
            <a:r>
              <a:rPr lang="en-US" dirty="0" smtClean="0">
                <a:solidFill>
                  <a:schemeClr val="tx1"/>
                </a:solidFill>
              </a:rPr>
              <a:t>	Specialty </a:t>
            </a:r>
            <a:r>
              <a:rPr lang="en-US" dirty="0">
                <a:solidFill>
                  <a:schemeClr val="tx1"/>
                </a:solidFill>
              </a:rPr>
              <a:t>crops, e.g. fruits, vegetables, nuts, etc</a:t>
            </a:r>
            <a:r>
              <a:rPr lang="en-US" dirty="0" smtClean="0">
                <a:solidFill>
                  <a:schemeClr val="tx1"/>
                </a:solidFill>
              </a:rPr>
              <a:t>.</a:t>
            </a:r>
            <a:br>
              <a:rPr lang="en-US" dirty="0" smtClean="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p:txBody>
      </p:sp>
      <p:sp>
        <p:nvSpPr>
          <p:cNvPr id="2" name="Content Placeholder 1"/>
          <p:cNvSpPr>
            <a:spLocks noGrp="1"/>
          </p:cNvSpPr>
          <p:nvPr>
            <p:ph sz="half" idx="2"/>
          </p:nvPr>
        </p:nvSpPr>
        <p:spPr>
          <a:xfrm>
            <a:off x="5934224" y="1634246"/>
            <a:ext cx="6163774" cy="5000017"/>
          </a:xfrm>
        </p:spPr>
        <p:txBody>
          <a:bodyPr>
            <a:normAutofit fontScale="92500" lnSpcReduction="20000"/>
          </a:bodyPr>
          <a:lstStyle/>
          <a:p>
            <a:pPr marL="457200" indent="-457200" defTabSz="914400">
              <a:lnSpc>
                <a:spcPct val="90000"/>
              </a:lnSpc>
              <a:buClrTx/>
              <a:buNone/>
              <a:defRPr/>
            </a:pPr>
            <a:r>
              <a:rPr lang="en-US" dirty="0">
                <a:solidFill>
                  <a:schemeClr val="tx1"/>
                </a:solidFill>
              </a:rPr>
              <a:t>j) </a:t>
            </a:r>
            <a:r>
              <a:rPr lang="en-US" dirty="0" smtClean="0">
                <a:solidFill>
                  <a:schemeClr val="tx1"/>
                </a:solidFill>
              </a:rPr>
              <a:t>	Other </a:t>
            </a:r>
            <a:r>
              <a:rPr lang="en-US" dirty="0">
                <a:solidFill>
                  <a:schemeClr val="tx1"/>
                </a:solidFill>
              </a:rPr>
              <a:t>production methods, e.g. organic, hydroponic, urban, </a:t>
            </a:r>
            <a:r>
              <a:rPr lang="en-US" dirty="0" smtClean="0">
                <a:solidFill>
                  <a:schemeClr val="tx1"/>
                </a:solidFill>
              </a:rPr>
              <a:t>etc. </a:t>
            </a:r>
            <a:r>
              <a:rPr lang="en-US" dirty="0">
                <a:solidFill>
                  <a:schemeClr val="tx1"/>
                </a:solidFill>
              </a:rPr>
              <a:t>farms </a:t>
            </a:r>
            <a:endParaRPr lang="en-US" dirty="0" smtClean="0">
              <a:solidFill>
                <a:schemeClr val="tx1"/>
              </a:solidFill>
            </a:endParaRPr>
          </a:p>
          <a:p>
            <a:pPr marL="457200" indent="-457200" defTabSz="914400">
              <a:lnSpc>
                <a:spcPct val="90000"/>
              </a:lnSpc>
              <a:buClrTx/>
              <a:buNone/>
              <a:defRPr/>
            </a:pP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r>
              <a:rPr lang="en-US" dirty="0" smtClean="0">
                <a:solidFill>
                  <a:schemeClr val="tx1"/>
                </a:solidFill>
              </a:rPr>
              <a:t/>
            </a:r>
            <a:br>
              <a:rPr lang="en-US" dirty="0" smtClean="0">
                <a:solidFill>
                  <a:schemeClr val="tx1"/>
                </a:solidFill>
              </a:rPr>
            </a:br>
            <a:endParaRPr lang="en-US" dirty="0" smtClean="0">
              <a:solidFill>
                <a:schemeClr val="tx1"/>
              </a:solidFill>
            </a:endParaRPr>
          </a:p>
          <a:p>
            <a:pPr marL="457200" indent="-457200" defTabSz="914400">
              <a:lnSpc>
                <a:spcPct val="90000"/>
              </a:lnSpc>
              <a:buClrTx/>
              <a:buNone/>
              <a:defRPr/>
            </a:pPr>
            <a:r>
              <a:rPr lang="en-US" dirty="0" smtClean="0">
                <a:solidFill>
                  <a:schemeClr val="tx1"/>
                </a:solidFill>
              </a:rPr>
              <a:t>Comments</a:t>
            </a:r>
            <a:r>
              <a:rPr lang="en-US" dirty="0">
                <a:solidFill>
                  <a:schemeClr val="tx1"/>
                </a:solidFill>
              </a:rPr>
              <a:t>:</a:t>
            </a:r>
          </a:p>
          <a:p>
            <a:endParaRPr lang="en-US" dirty="0"/>
          </a:p>
        </p:txBody>
      </p:sp>
      <p:sp>
        <p:nvSpPr>
          <p:cNvPr id="3" name="TextBox 2"/>
          <p:cNvSpPr txBox="1"/>
          <p:nvPr/>
        </p:nvSpPr>
        <p:spPr>
          <a:xfrm>
            <a:off x="583659" y="853881"/>
            <a:ext cx="10710154" cy="800219"/>
          </a:xfrm>
          <a:prstGeom prst="rect">
            <a:avLst/>
          </a:prstGeom>
          <a:noFill/>
        </p:spPr>
        <p:txBody>
          <a:bodyPr wrap="square" rtlCol="0">
            <a:spAutoFit/>
          </a:bodyPr>
          <a:lstStyle/>
          <a:p>
            <a:pPr marL="342900" indent="-342900">
              <a:buFont typeface="+mj-lt"/>
              <a:buAutoNum type="arabicPeriod"/>
            </a:pPr>
            <a:r>
              <a:rPr lang="en-US" sz="2800" i="1" dirty="0">
                <a:latin typeface="Calibri" panose="020F0502020204030204" pitchFamily="34" charset="0"/>
              </a:rPr>
              <a:t>Should government financial support for agriculture be directed to:</a:t>
            </a:r>
          </a:p>
          <a:p>
            <a:endParaRPr lang="en-US" dirty="0"/>
          </a:p>
        </p:txBody>
      </p:sp>
    </p:spTree>
    <p:extLst>
      <p:ext uri="{BB962C8B-B14F-4D97-AF65-F5344CB8AC3E}">
        <p14:creationId xmlns:p14="http://schemas.microsoft.com/office/powerpoint/2010/main" val="3480995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Trends in U.S. Agriculture</a:t>
            </a:r>
            <a:endParaRPr lang="en-US" dirty="0"/>
          </a:p>
        </p:txBody>
      </p:sp>
      <p:sp>
        <p:nvSpPr>
          <p:cNvPr id="3" name="Content Placeholder 2"/>
          <p:cNvSpPr>
            <a:spLocks noGrp="1"/>
          </p:cNvSpPr>
          <p:nvPr>
            <p:ph idx="1"/>
          </p:nvPr>
        </p:nvSpPr>
        <p:spPr>
          <a:xfrm>
            <a:off x="3638350" y="1568918"/>
            <a:ext cx="8075596" cy="4775439"/>
          </a:xfrm>
        </p:spPr>
        <p:txBody>
          <a:bodyPr>
            <a:noAutofit/>
          </a:bodyPr>
          <a:lstStyle/>
          <a:p>
            <a:pPr>
              <a:lnSpc>
                <a:spcPct val="200000"/>
              </a:lnSpc>
              <a:tabLst>
                <a:tab pos="1260475" algn="l"/>
              </a:tabLst>
            </a:pPr>
            <a:r>
              <a:rPr lang="en-US" sz="2000" b="1" dirty="0"/>
              <a:t>Aging</a:t>
            </a:r>
            <a:r>
              <a:rPr lang="en-US" sz="2000" dirty="0"/>
              <a:t> farm </a:t>
            </a:r>
            <a:r>
              <a:rPr lang="en-US" sz="2000" dirty="0" smtClean="0"/>
              <a:t>population</a:t>
            </a:r>
          </a:p>
          <a:p>
            <a:pPr>
              <a:lnSpc>
                <a:spcPct val="200000"/>
              </a:lnSpc>
              <a:tabLst>
                <a:tab pos="1260475" algn="l"/>
              </a:tabLst>
            </a:pPr>
            <a:r>
              <a:rPr lang="en-US" sz="2000" dirty="0" smtClean="0"/>
              <a:t>Farm operations </a:t>
            </a:r>
            <a:r>
              <a:rPr lang="en-US" sz="2000" b="1" dirty="0" smtClean="0"/>
              <a:t>increasingly specialized</a:t>
            </a:r>
          </a:p>
          <a:p>
            <a:pPr>
              <a:lnSpc>
                <a:spcPct val="200000"/>
              </a:lnSpc>
              <a:tabLst>
                <a:tab pos="1260475" algn="l"/>
              </a:tabLst>
            </a:pPr>
            <a:r>
              <a:rPr lang="en-US" sz="2000" dirty="0" smtClean="0"/>
              <a:t>Farms more reliant on science and </a:t>
            </a:r>
            <a:r>
              <a:rPr lang="en-US" sz="2000" b="1" dirty="0" smtClean="0"/>
              <a:t>new technologies</a:t>
            </a:r>
          </a:p>
          <a:p>
            <a:pPr>
              <a:lnSpc>
                <a:spcPct val="200000"/>
              </a:lnSpc>
              <a:tabLst>
                <a:tab pos="1260475" algn="l"/>
              </a:tabLst>
            </a:pPr>
            <a:r>
              <a:rPr lang="en-US" sz="2000" b="1" dirty="0" smtClean="0"/>
              <a:t>Barriers</a:t>
            </a:r>
            <a:r>
              <a:rPr lang="en-US" sz="2000" dirty="0" smtClean="0"/>
              <a:t> to entry</a:t>
            </a:r>
          </a:p>
          <a:p>
            <a:pPr>
              <a:lnSpc>
                <a:spcPct val="200000"/>
              </a:lnSpc>
              <a:tabLst>
                <a:tab pos="1260475" algn="l"/>
              </a:tabLst>
            </a:pPr>
            <a:r>
              <a:rPr lang="en-US" sz="2000" b="1" dirty="0" smtClean="0"/>
              <a:t>Growing demand</a:t>
            </a:r>
            <a:r>
              <a:rPr lang="en-US" sz="2000" dirty="0" smtClean="0"/>
              <a:t> for U.S. agricultural exports</a:t>
            </a:r>
          </a:p>
          <a:p>
            <a:pPr>
              <a:lnSpc>
                <a:spcPct val="200000"/>
              </a:lnSpc>
              <a:tabLst>
                <a:tab pos="1260475" algn="l"/>
              </a:tabLst>
            </a:pPr>
            <a:r>
              <a:rPr lang="en-US" sz="2000" dirty="0" smtClean="0"/>
              <a:t>Higher incidences of </a:t>
            </a:r>
            <a:r>
              <a:rPr lang="en-US" sz="2000" b="1" dirty="0" smtClean="0"/>
              <a:t>natural disasters </a:t>
            </a:r>
            <a:r>
              <a:rPr lang="en-US" sz="2000" dirty="0" smtClean="0"/>
              <a:t>due to climate change</a:t>
            </a:r>
          </a:p>
          <a:p>
            <a:pPr>
              <a:lnSpc>
                <a:spcPct val="200000"/>
              </a:lnSpc>
            </a:pPr>
            <a:r>
              <a:rPr lang="en-US" sz="2000" dirty="0" smtClean="0"/>
              <a:t>Increased </a:t>
            </a:r>
            <a:r>
              <a:rPr lang="en-US" sz="2000" b="1" dirty="0" smtClean="0"/>
              <a:t>pressures on environment </a:t>
            </a:r>
            <a:r>
              <a:rPr lang="en-US" sz="2000" dirty="0" smtClean="0"/>
              <a:t>and </a:t>
            </a:r>
            <a:r>
              <a:rPr lang="en-US" sz="2000" dirty="0"/>
              <a:t>agricultural </a:t>
            </a:r>
            <a:r>
              <a:rPr lang="en-US" sz="2000" dirty="0" smtClean="0"/>
              <a:t>lands</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9031"/>
            <a:ext cx="3372318" cy="3140742"/>
          </a:xfrm>
          <a:prstGeom prst="rect">
            <a:avLst/>
          </a:prstGeom>
        </p:spPr>
      </p:pic>
    </p:spTree>
    <p:extLst>
      <p:ext uri="{BB962C8B-B14F-4D97-AF65-F5344CB8AC3E}">
        <p14:creationId xmlns:p14="http://schemas.microsoft.com/office/powerpoint/2010/main" val="2683634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86311" y="137727"/>
            <a:ext cx="8911687" cy="582120"/>
          </a:xfrm>
        </p:spPr>
        <p:txBody>
          <a:bodyPr>
            <a:normAutofit/>
          </a:bodyPr>
          <a:lstStyle/>
          <a:p>
            <a:pPr algn="r"/>
            <a:r>
              <a:rPr lang="en-US" sz="3200" b="1" cap="small" dirty="0">
                <a:solidFill>
                  <a:schemeClr val="accent2">
                    <a:lumMod val="75000"/>
                  </a:schemeClr>
                </a:solidFill>
                <a:latin typeface="Calibri" panose="020F0502020204030204" pitchFamily="34" charset="0"/>
              </a:rPr>
              <a:t>Economic Health of the Agricultural Sector</a:t>
            </a:r>
          </a:p>
        </p:txBody>
      </p:sp>
      <p:sp>
        <p:nvSpPr>
          <p:cNvPr id="5" name="Content Placeholder 4"/>
          <p:cNvSpPr>
            <a:spLocks noGrp="1"/>
          </p:cNvSpPr>
          <p:nvPr>
            <p:ph sz="half" idx="1"/>
          </p:nvPr>
        </p:nvSpPr>
        <p:spPr>
          <a:xfrm>
            <a:off x="583659" y="2324911"/>
            <a:ext cx="5570387" cy="4309352"/>
          </a:xfrm>
        </p:spPr>
        <p:txBody>
          <a:bodyPr>
            <a:normAutofit fontScale="85000" lnSpcReduction="20000"/>
          </a:bodyPr>
          <a:lstStyle/>
          <a:p>
            <a:pPr marL="457200" indent="-457200" defTabSz="914400">
              <a:lnSpc>
                <a:spcPct val="90000"/>
              </a:lnSpc>
              <a:buClrTx/>
              <a:buNone/>
              <a:defRPr/>
            </a:pPr>
            <a:r>
              <a:rPr lang="en-US" dirty="0" smtClean="0">
                <a:solidFill>
                  <a:schemeClr val="tx1"/>
                </a:solidFill>
              </a:rPr>
              <a:t>a) 	</a:t>
            </a:r>
            <a:r>
              <a:rPr lang="en-US" i="1" dirty="0">
                <a:solidFill>
                  <a:schemeClr val="tx1"/>
                </a:solidFill>
              </a:rPr>
              <a:t>Eliminate</a:t>
            </a:r>
            <a:r>
              <a:rPr lang="en-US" dirty="0">
                <a:solidFill>
                  <a:schemeClr val="tx1"/>
                </a:solidFill>
              </a:rPr>
              <a:t> direct payments to farm operators </a:t>
            </a:r>
            <a:br>
              <a:rPr lang="en-US" dirty="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b)	</a:t>
            </a:r>
            <a:r>
              <a:rPr lang="en-US" i="1" dirty="0" smtClean="0"/>
              <a:t>Update</a:t>
            </a:r>
            <a:r>
              <a:rPr lang="en-US" dirty="0" smtClean="0"/>
              <a:t> </a:t>
            </a:r>
            <a:r>
              <a:rPr lang="en-US" dirty="0"/>
              <a:t>the rules for direct payments to farm operators to support sustainability</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c) 	</a:t>
            </a:r>
            <a:r>
              <a:rPr lang="en-US" i="1" dirty="0" smtClean="0"/>
              <a:t>Broaden</a:t>
            </a:r>
            <a:r>
              <a:rPr lang="en-US" dirty="0" smtClean="0"/>
              <a:t> </a:t>
            </a:r>
            <a:r>
              <a:rPr lang="en-US" dirty="0"/>
              <a:t>the types of farms that are eligible</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p:txBody>
      </p:sp>
      <p:sp>
        <p:nvSpPr>
          <p:cNvPr id="2" name="Content Placeholder 1"/>
          <p:cNvSpPr>
            <a:spLocks noGrp="1"/>
          </p:cNvSpPr>
          <p:nvPr>
            <p:ph sz="half" idx="2"/>
          </p:nvPr>
        </p:nvSpPr>
        <p:spPr>
          <a:xfrm>
            <a:off x="5934224" y="2324911"/>
            <a:ext cx="6163774" cy="4309352"/>
          </a:xfrm>
        </p:spPr>
        <p:txBody>
          <a:bodyPr>
            <a:normAutofit fontScale="85000" lnSpcReduction="20000"/>
          </a:bodyPr>
          <a:lstStyle/>
          <a:p>
            <a:pPr marL="457200" indent="-457200" defTabSz="914400">
              <a:lnSpc>
                <a:spcPct val="90000"/>
              </a:lnSpc>
              <a:buClrTx/>
              <a:buNone/>
              <a:defRPr/>
            </a:pPr>
            <a:r>
              <a:rPr lang="en-US" dirty="0" smtClean="0">
                <a:solidFill>
                  <a:schemeClr val="tx1"/>
                </a:solidFill>
              </a:rPr>
              <a:t>d)</a:t>
            </a:r>
            <a:r>
              <a:rPr lang="en-US" dirty="0">
                <a:solidFill>
                  <a:schemeClr val="tx1"/>
                </a:solidFill>
              </a:rPr>
              <a:t>	</a:t>
            </a:r>
            <a:r>
              <a:rPr lang="en-US" i="1" dirty="0" smtClean="0"/>
              <a:t>Broaden</a:t>
            </a:r>
            <a:r>
              <a:rPr lang="en-US" dirty="0" smtClean="0"/>
              <a:t> </a:t>
            </a:r>
            <a:r>
              <a:rPr lang="en-US" dirty="0"/>
              <a:t>the types of crops that are eligible </a:t>
            </a:r>
            <a:endParaRPr lang="en-US" dirty="0" smtClean="0">
              <a:solidFill>
                <a:schemeClr val="tx1"/>
              </a:solidFill>
            </a:endParaRPr>
          </a:p>
          <a:p>
            <a:pPr marL="457200" indent="-457200" defTabSz="914400">
              <a:lnSpc>
                <a:spcPct val="90000"/>
              </a:lnSpc>
              <a:buClrTx/>
              <a:buNone/>
              <a:defRPr/>
            </a:pP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e)</a:t>
            </a:r>
            <a:r>
              <a:rPr lang="en-US" dirty="0">
                <a:solidFill>
                  <a:schemeClr val="tx1"/>
                </a:solidFill>
              </a:rPr>
              <a:t>	</a:t>
            </a:r>
            <a:r>
              <a:rPr lang="en-US" i="1" dirty="0"/>
              <a:t>Broaden</a:t>
            </a:r>
            <a:r>
              <a:rPr lang="en-US" dirty="0"/>
              <a:t> the types of crops that are eligible </a:t>
            </a:r>
            <a:endParaRPr lang="en-US" dirty="0">
              <a:solidFill>
                <a:schemeClr val="tx1"/>
              </a:solidFill>
            </a:endParaRPr>
          </a:p>
          <a:p>
            <a:pPr marL="457200" indent="-457200" defTabSz="914400">
              <a:lnSpc>
                <a:spcPct val="90000"/>
              </a:lnSpc>
              <a:buClrTx/>
              <a:buNone/>
              <a:defRPr/>
            </a:pP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smtClean="0">
              <a:solidFill>
                <a:schemeClr val="tx1"/>
              </a:solidFill>
            </a:endParaRPr>
          </a:p>
          <a:p>
            <a:pPr marL="457200" indent="-457200" defTabSz="914400">
              <a:lnSpc>
                <a:spcPct val="90000"/>
              </a:lnSpc>
              <a:buClrTx/>
              <a:buNone/>
              <a:defRPr/>
            </a:pPr>
            <a:r>
              <a:rPr lang="en-US" dirty="0" smtClean="0">
                <a:solidFill>
                  <a:schemeClr val="tx1"/>
                </a:solidFill>
              </a:rPr>
              <a:t>Comments</a:t>
            </a:r>
            <a:r>
              <a:rPr lang="en-US" dirty="0">
                <a:solidFill>
                  <a:schemeClr val="tx1"/>
                </a:solidFill>
              </a:rPr>
              <a:t>:</a:t>
            </a:r>
          </a:p>
          <a:p>
            <a:endParaRPr lang="en-US" dirty="0"/>
          </a:p>
        </p:txBody>
      </p:sp>
      <p:sp>
        <p:nvSpPr>
          <p:cNvPr id="3" name="TextBox 2"/>
          <p:cNvSpPr txBox="1"/>
          <p:nvPr/>
        </p:nvSpPr>
        <p:spPr>
          <a:xfrm>
            <a:off x="583659" y="719847"/>
            <a:ext cx="11264630" cy="1600438"/>
          </a:xfrm>
          <a:prstGeom prst="rect">
            <a:avLst/>
          </a:prstGeom>
          <a:noFill/>
        </p:spPr>
        <p:txBody>
          <a:bodyPr wrap="square" rtlCol="0">
            <a:spAutoFit/>
          </a:bodyPr>
          <a:lstStyle/>
          <a:p>
            <a:r>
              <a:rPr lang="en-US" sz="2800" i="1" dirty="0">
                <a:latin typeface="Calibri" panose="020F0502020204030204" pitchFamily="34" charset="0"/>
              </a:rPr>
              <a:t>2. What changes should government make regarding direct payment programs to farm operators?</a:t>
            </a:r>
            <a:br>
              <a:rPr lang="en-US" sz="2800" i="1" dirty="0">
                <a:latin typeface="Calibri" panose="020F0502020204030204" pitchFamily="34" charset="0"/>
              </a:rPr>
            </a:br>
            <a:r>
              <a:rPr lang="en-US" sz="2400" i="1" dirty="0">
                <a:latin typeface="Calibri" panose="020F0502020204030204" pitchFamily="34" charset="0"/>
              </a:rPr>
              <a:t>Note: Farm operators can be anything between family farms to huge corporations.</a:t>
            </a:r>
          </a:p>
          <a:p>
            <a:endParaRPr lang="en-US" dirty="0"/>
          </a:p>
        </p:txBody>
      </p:sp>
    </p:spTree>
    <p:extLst>
      <p:ext uri="{BB962C8B-B14F-4D97-AF65-F5344CB8AC3E}">
        <p14:creationId xmlns:p14="http://schemas.microsoft.com/office/powerpoint/2010/main" val="4003068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86311" y="137727"/>
            <a:ext cx="8911687" cy="582120"/>
          </a:xfrm>
        </p:spPr>
        <p:txBody>
          <a:bodyPr>
            <a:normAutofit/>
          </a:bodyPr>
          <a:lstStyle/>
          <a:p>
            <a:pPr algn="r"/>
            <a:r>
              <a:rPr lang="en-US" sz="3200" b="1" cap="small" dirty="0">
                <a:solidFill>
                  <a:schemeClr val="accent2">
                    <a:lumMod val="75000"/>
                  </a:schemeClr>
                </a:solidFill>
                <a:latin typeface="Calibri" panose="020F0502020204030204" pitchFamily="34" charset="0"/>
              </a:rPr>
              <a:t>Economic Health of the Agricultural Sector</a:t>
            </a:r>
          </a:p>
        </p:txBody>
      </p:sp>
      <p:sp>
        <p:nvSpPr>
          <p:cNvPr id="5" name="Content Placeholder 4"/>
          <p:cNvSpPr>
            <a:spLocks noGrp="1"/>
          </p:cNvSpPr>
          <p:nvPr>
            <p:ph sz="half" idx="1"/>
          </p:nvPr>
        </p:nvSpPr>
        <p:spPr>
          <a:xfrm>
            <a:off x="447472" y="1848255"/>
            <a:ext cx="5366107" cy="4912467"/>
          </a:xfrm>
        </p:spPr>
        <p:txBody>
          <a:bodyPr>
            <a:normAutofit/>
          </a:bodyPr>
          <a:lstStyle/>
          <a:p>
            <a:pPr marL="457200" indent="-457200" defTabSz="914400">
              <a:lnSpc>
                <a:spcPct val="90000"/>
              </a:lnSpc>
              <a:buClrTx/>
              <a:buNone/>
              <a:defRPr/>
            </a:pPr>
            <a:r>
              <a:rPr lang="en-US" dirty="0" smtClean="0">
                <a:solidFill>
                  <a:schemeClr val="tx1"/>
                </a:solidFill>
              </a:rPr>
              <a:t>a) 	</a:t>
            </a:r>
            <a:r>
              <a:rPr lang="en-US" dirty="0" smtClean="0"/>
              <a:t>Extend </a:t>
            </a:r>
            <a:r>
              <a:rPr lang="en-US" dirty="0"/>
              <a:t>to more types of crops </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b)	</a:t>
            </a:r>
            <a:r>
              <a:rPr lang="en-US" dirty="0" smtClean="0"/>
              <a:t>Link </a:t>
            </a:r>
            <a:r>
              <a:rPr lang="en-US" dirty="0"/>
              <a:t>to the use of conservation practices </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endParaRPr lang="en-US" dirty="0">
              <a:solidFill>
                <a:schemeClr val="tx1"/>
              </a:solidFill>
            </a:endParaRPr>
          </a:p>
        </p:txBody>
      </p:sp>
      <p:sp>
        <p:nvSpPr>
          <p:cNvPr id="2" name="Content Placeholder 1"/>
          <p:cNvSpPr>
            <a:spLocks noGrp="1"/>
          </p:cNvSpPr>
          <p:nvPr>
            <p:ph sz="half" idx="2"/>
          </p:nvPr>
        </p:nvSpPr>
        <p:spPr>
          <a:xfrm>
            <a:off x="5934224" y="1848255"/>
            <a:ext cx="6163774" cy="4912467"/>
          </a:xfrm>
        </p:spPr>
        <p:txBody>
          <a:bodyPr>
            <a:normAutofit/>
          </a:bodyPr>
          <a:lstStyle/>
          <a:p>
            <a:pPr marL="457200" indent="-457200" defTabSz="914400">
              <a:lnSpc>
                <a:spcPct val="90000"/>
              </a:lnSpc>
              <a:buClrTx/>
              <a:buNone/>
              <a:defRPr/>
            </a:pPr>
            <a:r>
              <a:rPr lang="en-US" dirty="0">
                <a:solidFill>
                  <a:schemeClr val="tx1"/>
                </a:solidFill>
              </a:rPr>
              <a:t>c) 	</a:t>
            </a:r>
            <a:r>
              <a:rPr lang="en-US" dirty="0"/>
              <a:t>Limit insurance for the cultivation of marginal and environmentally sensitive land</a:t>
            </a:r>
            <a:br>
              <a:rPr lang="en-US" dirty="0"/>
            </a:br>
            <a:r>
              <a:rPr lang="en-US" dirty="0"/>
              <a:t> </a:t>
            </a: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r>
              <a:rPr lang="en-US" dirty="0" smtClean="0">
                <a:solidFill>
                  <a:schemeClr val="tx1"/>
                </a:solidFill>
              </a:rPr>
              <a:t>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d)	</a:t>
            </a:r>
            <a:r>
              <a:rPr lang="en-US" dirty="0" smtClean="0"/>
              <a:t>Cap </a:t>
            </a:r>
            <a:r>
              <a:rPr lang="en-US" dirty="0"/>
              <a:t>amount of premium subsidy to a single farm </a:t>
            </a:r>
            <a:r>
              <a:rPr lang="en-US" dirty="0" smtClean="0"/>
              <a:t>operator </a:t>
            </a:r>
            <a:r>
              <a:rPr lang="en-US" dirty="0"/>
              <a:t>(see </a:t>
            </a:r>
            <a:r>
              <a:rPr lang="en-US" dirty="0" smtClean="0"/>
              <a:t>note) </a:t>
            </a:r>
            <a:br>
              <a:rPr lang="en-US" dirty="0" smtClean="0"/>
            </a:br>
            <a:r>
              <a:rPr lang="en-US" dirty="0" smtClean="0"/>
              <a:t/>
            </a:r>
            <a:br>
              <a:rPr lang="en-US" dirty="0" smtClean="0"/>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smtClean="0">
              <a:solidFill>
                <a:schemeClr val="tx1"/>
              </a:solidFill>
            </a:endParaRPr>
          </a:p>
          <a:p>
            <a:pPr marL="457200" indent="-457200" defTabSz="914400">
              <a:lnSpc>
                <a:spcPct val="90000"/>
              </a:lnSpc>
              <a:buClrTx/>
              <a:buNone/>
              <a:defRPr/>
            </a:pPr>
            <a:r>
              <a:rPr lang="en-US" dirty="0" smtClean="0">
                <a:solidFill>
                  <a:schemeClr val="tx1"/>
                </a:solidFill>
              </a:rPr>
              <a:t>Comments</a:t>
            </a:r>
            <a:r>
              <a:rPr lang="en-US" dirty="0">
                <a:solidFill>
                  <a:schemeClr val="tx1"/>
                </a:solidFill>
              </a:rPr>
              <a:t>:</a:t>
            </a:r>
          </a:p>
          <a:p>
            <a:endParaRPr lang="en-US" dirty="0"/>
          </a:p>
        </p:txBody>
      </p:sp>
      <p:sp>
        <p:nvSpPr>
          <p:cNvPr id="3" name="TextBox 2"/>
          <p:cNvSpPr txBox="1"/>
          <p:nvPr/>
        </p:nvSpPr>
        <p:spPr>
          <a:xfrm>
            <a:off x="340468" y="719847"/>
            <a:ext cx="11757530" cy="892552"/>
          </a:xfrm>
          <a:prstGeom prst="rect">
            <a:avLst/>
          </a:prstGeom>
          <a:noFill/>
        </p:spPr>
        <p:txBody>
          <a:bodyPr wrap="square" rtlCol="0">
            <a:spAutoFit/>
          </a:bodyPr>
          <a:lstStyle/>
          <a:p>
            <a:r>
              <a:rPr lang="en-US" sz="2800" i="1" dirty="0">
                <a:latin typeface="Calibri" panose="020F0502020204030204" pitchFamily="34" charset="0"/>
              </a:rPr>
              <a:t>3. What changes to current crop insurance programs should government make</a:t>
            </a:r>
            <a:r>
              <a:rPr lang="en-US" sz="2800" i="1" dirty="0" smtClean="0">
                <a:latin typeface="Calibri" panose="020F0502020204030204" pitchFamily="34" charset="0"/>
              </a:rPr>
              <a:t>?</a:t>
            </a:r>
          </a:p>
          <a:p>
            <a:r>
              <a:rPr lang="en-US" sz="2400" i="1" dirty="0">
                <a:latin typeface="Calibri" panose="020F0502020204030204" pitchFamily="34" charset="0"/>
              </a:rPr>
              <a:t>Note: Farm operators can be anything </a:t>
            </a:r>
            <a:r>
              <a:rPr lang="en-US" sz="2400" i="1" dirty="0" smtClean="0">
                <a:latin typeface="Calibri" panose="020F0502020204030204" pitchFamily="34" charset="0"/>
              </a:rPr>
              <a:t>between family </a:t>
            </a:r>
            <a:r>
              <a:rPr lang="en-US" sz="2400" i="1" dirty="0">
                <a:latin typeface="Calibri" panose="020F0502020204030204" pitchFamily="34" charset="0"/>
              </a:rPr>
              <a:t>farms to huge corporations</a:t>
            </a:r>
            <a:r>
              <a:rPr lang="en-US" sz="2400" i="1" dirty="0" smtClean="0">
                <a:latin typeface="Calibri" panose="020F0502020204030204" pitchFamily="34" charset="0"/>
              </a:rPr>
              <a:t>.</a:t>
            </a:r>
            <a:endParaRPr lang="en-US" sz="2400" i="1" dirty="0">
              <a:latin typeface="Calibri" panose="020F0502020204030204" pitchFamily="34" charset="0"/>
            </a:endParaRPr>
          </a:p>
        </p:txBody>
      </p:sp>
    </p:spTree>
    <p:extLst>
      <p:ext uri="{BB962C8B-B14F-4D97-AF65-F5344CB8AC3E}">
        <p14:creationId xmlns:p14="http://schemas.microsoft.com/office/powerpoint/2010/main" val="484701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86311" y="137727"/>
            <a:ext cx="8911687" cy="582120"/>
          </a:xfrm>
        </p:spPr>
        <p:txBody>
          <a:bodyPr>
            <a:normAutofit/>
          </a:bodyPr>
          <a:lstStyle/>
          <a:p>
            <a:pPr algn="r"/>
            <a:r>
              <a:rPr lang="en-US" sz="3200" b="1" cap="small" dirty="0">
                <a:solidFill>
                  <a:schemeClr val="accent2">
                    <a:lumMod val="75000"/>
                  </a:schemeClr>
                </a:solidFill>
                <a:latin typeface="Calibri" panose="020F0502020204030204" pitchFamily="34" charset="0"/>
              </a:rPr>
              <a:t>Economic Health of the Agricultural Sector</a:t>
            </a:r>
          </a:p>
        </p:txBody>
      </p:sp>
      <p:sp>
        <p:nvSpPr>
          <p:cNvPr id="5" name="Content Placeholder 4"/>
          <p:cNvSpPr>
            <a:spLocks noGrp="1"/>
          </p:cNvSpPr>
          <p:nvPr>
            <p:ph sz="half" idx="1"/>
          </p:nvPr>
        </p:nvSpPr>
        <p:spPr>
          <a:xfrm>
            <a:off x="447472" y="1848255"/>
            <a:ext cx="5366107" cy="4912467"/>
          </a:xfrm>
        </p:spPr>
        <p:txBody>
          <a:bodyPr>
            <a:normAutofit/>
          </a:bodyPr>
          <a:lstStyle/>
          <a:p>
            <a:pPr marL="457200" indent="-457200" defTabSz="914400">
              <a:lnSpc>
                <a:spcPct val="90000"/>
              </a:lnSpc>
              <a:buClrTx/>
              <a:buNone/>
              <a:defRPr/>
            </a:pPr>
            <a:r>
              <a:rPr lang="en-US" dirty="0" smtClean="0">
                <a:solidFill>
                  <a:schemeClr val="tx1"/>
                </a:solidFill>
              </a:rPr>
              <a:t>a) 	</a:t>
            </a:r>
            <a:r>
              <a:rPr lang="en-US" dirty="0" smtClean="0"/>
              <a:t>Revise </a:t>
            </a:r>
            <a:r>
              <a:rPr lang="en-US" dirty="0"/>
              <a:t>anti-trust legislation to ensure competitive agricultural markets </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b)	</a:t>
            </a:r>
            <a:r>
              <a:rPr lang="en-US" dirty="0" smtClean="0"/>
              <a:t>Enforce </a:t>
            </a:r>
            <a:r>
              <a:rPr lang="en-US" dirty="0"/>
              <a:t>anti-trust laws as they relate to agriculture </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endParaRPr lang="en-US" dirty="0">
              <a:solidFill>
                <a:schemeClr val="tx1"/>
              </a:solidFill>
            </a:endParaRPr>
          </a:p>
        </p:txBody>
      </p:sp>
      <p:sp>
        <p:nvSpPr>
          <p:cNvPr id="2" name="Content Placeholder 1"/>
          <p:cNvSpPr>
            <a:spLocks noGrp="1"/>
          </p:cNvSpPr>
          <p:nvPr>
            <p:ph sz="half" idx="2"/>
          </p:nvPr>
        </p:nvSpPr>
        <p:spPr>
          <a:xfrm>
            <a:off x="5934224" y="1848255"/>
            <a:ext cx="6163774" cy="4912467"/>
          </a:xfrm>
        </p:spPr>
        <p:txBody>
          <a:bodyPr>
            <a:normAutofit/>
          </a:bodyPr>
          <a:lstStyle/>
          <a:p>
            <a:pPr marL="457200" indent="-457200" defTabSz="914400">
              <a:lnSpc>
                <a:spcPct val="90000"/>
              </a:lnSpc>
              <a:buClrTx/>
              <a:buNone/>
              <a:defRPr/>
            </a:pPr>
            <a:r>
              <a:rPr lang="en-US" dirty="0">
                <a:solidFill>
                  <a:schemeClr val="tx1"/>
                </a:solidFill>
              </a:rPr>
              <a:t>c) 	</a:t>
            </a:r>
            <a:r>
              <a:rPr lang="en-US" dirty="0" smtClean="0"/>
              <a:t>Promote </a:t>
            </a:r>
            <a:r>
              <a:rPr lang="en-US" dirty="0"/>
              <a:t>alternative marketing systems, including regional hub markets, farmer cooperatives, farm markets, etc. </a:t>
            </a:r>
            <a:br>
              <a:rPr lang="en-US" dirty="0"/>
            </a:br>
            <a:r>
              <a:rPr lang="en-US" dirty="0"/>
              <a:t> </a:t>
            </a:r>
            <a:r>
              <a:rPr lang="en-US" dirty="0">
                <a:solidFill>
                  <a:schemeClr val="tx1"/>
                </a:solidFill>
              </a:rPr>
              <a:t/>
            </a:r>
            <a:br>
              <a:rPr lang="en-US" dirty="0">
                <a:solidFill>
                  <a:schemeClr val="tx1"/>
                </a:solidFill>
              </a:rPr>
            </a:br>
            <a:r>
              <a:rPr lang="en-US" dirty="0"/>
              <a:t>______</a:t>
            </a:r>
            <a:r>
              <a:rPr lang="en-US" dirty="0">
                <a:solidFill>
                  <a:schemeClr val="tx1"/>
                </a:solidFill>
              </a:rPr>
              <a:t> 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r>
              <a:rPr lang="en-US" dirty="0" smtClean="0">
                <a:solidFill>
                  <a:schemeClr val="tx1"/>
                </a:solidFill>
              </a:rPr>
              <a:t>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Comments</a:t>
            </a:r>
            <a:r>
              <a:rPr lang="en-US" dirty="0">
                <a:solidFill>
                  <a:schemeClr val="tx1"/>
                </a:solidFill>
              </a:rPr>
              <a:t>:</a:t>
            </a:r>
          </a:p>
          <a:p>
            <a:endParaRPr lang="en-US" dirty="0"/>
          </a:p>
        </p:txBody>
      </p:sp>
      <p:sp>
        <p:nvSpPr>
          <p:cNvPr id="3" name="TextBox 2"/>
          <p:cNvSpPr txBox="1"/>
          <p:nvPr/>
        </p:nvSpPr>
        <p:spPr>
          <a:xfrm>
            <a:off x="543208" y="719847"/>
            <a:ext cx="11554790" cy="523220"/>
          </a:xfrm>
          <a:prstGeom prst="rect">
            <a:avLst/>
          </a:prstGeom>
          <a:noFill/>
        </p:spPr>
        <p:txBody>
          <a:bodyPr wrap="square" rtlCol="0">
            <a:spAutoFit/>
          </a:bodyPr>
          <a:lstStyle/>
          <a:p>
            <a:r>
              <a:rPr lang="en-US" sz="2800" i="1" dirty="0">
                <a:latin typeface="Calibri" panose="020F0502020204030204" pitchFamily="34" charset="0"/>
              </a:rPr>
              <a:t>4. Should government act on any of the following?</a:t>
            </a:r>
          </a:p>
        </p:txBody>
      </p:sp>
    </p:spTree>
    <p:extLst>
      <p:ext uri="{BB962C8B-B14F-4D97-AF65-F5344CB8AC3E}">
        <p14:creationId xmlns:p14="http://schemas.microsoft.com/office/powerpoint/2010/main" val="545803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86311" y="137727"/>
            <a:ext cx="8911687" cy="582120"/>
          </a:xfrm>
        </p:spPr>
        <p:txBody>
          <a:bodyPr>
            <a:normAutofit/>
          </a:bodyPr>
          <a:lstStyle/>
          <a:p>
            <a:pPr algn="r"/>
            <a:r>
              <a:rPr lang="en-US" sz="3200" b="1" cap="small" dirty="0" smtClean="0">
                <a:solidFill>
                  <a:schemeClr val="accent2">
                    <a:lumMod val="75000"/>
                  </a:schemeClr>
                </a:solidFill>
                <a:latin typeface="Calibri" panose="020F0502020204030204" pitchFamily="34" charset="0"/>
              </a:rPr>
              <a:t>Research and Development</a:t>
            </a:r>
            <a:endParaRPr lang="en-US" sz="3200" b="1" cap="small" dirty="0">
              <a:solidFill>
                <a:schemeClr val="accent2">
                  <a:lumMod val="75000"/>
                </a:schemeClr>
              </a:solidFill>
              <a:latin typeface="Calibri" panose="020F0502020204030204" pitchFamily="34" charset="0"/>
            </a:endParaRPr>
          </a:p>
        </p:txBody>
      </p:sp>
      <p:sp>
        <p:nvSpPr>
          <p:cNvPr id="5" name="Content Placeholder 4"/>
          <p:cNvSpPr>
            <a:spLocks noGrp="1"/>
          </p:cNvSpPr>
          <p:nvPr>
            <p:ph sz="half" idx="1"/>
          </p:nvPr>
        </p:nvSpPr>
        <p:spPr>
          <a:xfrm>
            <a:off x="181071" y="2951430"/>
            <a:ext cx="5701372" cy="3619459"/>
          </a:xfrm>
        </p:spPr>
        <p:txBody>
          <a:bodyPr>
            <a:normAutofit fontScale="92500" lnSpcReduction="20000"/>
          </a:bodyPr>
          <a:lstStyle/>
          <a:p>
            <a:pPr marL="457200" indent="-457200" defTabSz="914400">
              <a:lnSpc>
                <a:spcPct val="90000"/>
              </a:lnSpc>
              <a:buClrTx/>
              <a:buFont typeface="Arial" panose="020B0604020202020204" pitchFamily="34" charset="0"/>
              <a:buAutoNum type="alphaLcParenR"/>
              <a:defRPr/>
            </a:pPr>
            <a:r>
              <a:rPr lang="en-US" dirty="0"/>
              <a:t>Basic </a:t>
            </a:r>
            <a:r>
              <a:rPr lang="en-US" dirty="0" smtClean="0"/>
              <a:t>research</a:t>
            </a:r>
            <a:r>
              <a:rPr lang="en-US" dirty="0" smtClean="0">
                <a:solidFill>
                  <a:schemeClr val="tx1"/>
                </a:solidFill>
              </a:rPr>
              <a:t> </a:t>
            </a:r>
          </a:p>
          <a:p>
            <a:pPr marL="457200" indent="-457200" defTabSz="914400">
              <a:lnSpc>
                <a:spcPct val="90000"/>
              </a:lnSpc>
              <a:buClrTx/>
              <a:buNone/>
              <a:defRPr/>
            </a:pPr>
            <a:r>
              <a:rPr lang="en-US" dirty="0" smtClean="0"/>
              <a:t>	______</a:t>
            </a:r>
            <a:r>
              <a:rPr lang="en-US" dirty="0">
                <a:solidFill>
                  <a:schemeClr val="tx1"/>
                </a:solidFill>
              </a:rPr>
              <a:t> </a:t>
            </a:r>
            <a:r>
              <a:rPr lang="en-US" dirty="0" smtClean="0">
                <a:solidFill>
                  <a:schemeClr val="tx1"/>
                </a:solidFill>
              </a:rPr>
              <a:t>Yes</a:t>
            </a:r>
          </a:p>
          <a:p>
            <a:pPr marL="457200" indent="-457200" defTabSz="914400">
              <a:lnSpc>
                <a:spcPct val="90000"/>
              </a:lnSpc>
              <a:buClrTx/>
              <a:buNone/>
              <a:defRPr/>
            </a:pPr>
            <a:r>
              <a:rPr lang="en-US" dirty="0">
                <a:solidFill>
                  <a:schemeClr val="tx1"/>
                </a:solidFill>
              </a:rPr>
              <a:t>	</a:t>
            </a:r>
            <a:r>
              <a:rPr lang="en-US" dirty="0" smtClean="0"/>
              <a:t>______ </a:t>
            </a:r>
            <a:r>
              <a:rPr lang="en-US" dirty="0" smtClean="0">
                <a:solidFill>
                  <a:schemeClr val="tx1"/>
                </a:solidFill>
              </a:rPr>
              <a:t>No	</a:t>
            </a:r>
          </a:p>
          <a:p>
            <a:pPr marL="457200" indent="-457200" defTabSz="914400">
              <a:lnSpc>
                <a:spcPct val="90000"/>
              </a:lnSpc>
              <a:buClrTx/>
              <a:buNone/>
              <a:defRPr/>
            </a:pPr>
            <a:r>
              <a:rPr lang="en-US" dirty="0">
                <a:solidFill>
                  <a:schemeClr val="tx1"/>
                </a:solidFill>
              </a:rPr>
              <a:t>	</a:t>
            </a:r>
            <a:r>
              <a:rPr lang="en-US" dirty="0" smtClean="0"/>
              <a:t>______ </a:t>
            </a:r>
            <a:r>
              <a:rPr lang="en-US" dirty="0" smtClean="0">
                <a:solidFill>
                  <a:schemeClr val="tx1"/>
                </a:solidFill>
              </a:rPr>
              <a:t>No Consensus</a:t>
            </a:r>
          </a:p>
          <a:p>
            <a:pPr marL="457200" indent="-457200" defTabSz="914400">
              <a:lnSpc>
                <a:spcPct val="90000"/>
              </a:lnSpc>
              <a:buClrTx/>
              <a:buNone/>
              <a:defRPr/>
            </a:pPr>
            <a:endParaRPr lang="en-US" dirty="0" smtClean="0">
              <a:solidFill>
                <a:schemeClr val="tx1"/>
              </a:solidFill>
            </a:endParaRPr>
          </a:p>
          <a:p>
            <a:pPr marL="457200" indent="-457200" defTabSz="914400">
              <a:lnSpc>
                <a:spcPct val="90000"/>
              </a:lnSpc>
              <a:buClrTx/>
              <a:buNone/>
              <a:defRPr/>
            </a:pPr>
            <a:r>
              <a:rPr lang="en-US" dirty="0" smtClean="0">
                <a:solidFill>
                  <a:schemeClr val="tx1"/>
                </a:solidFill>
              </a:rPr>
              <a:t>b) 	</a:t>
            </a:r>
            <a:r>
              <a:rPr lang="en-US" dirty="0" smtClean="0"/>
              <a:t>Independent </a:t>
            </a:r>
            <a:r>
              <a:rPr lang="en-US" dirty="0"/>
              <a:t>third-party (such as an academic institution) risk assessment of products </a:t>
            </a:r>
            <a:r>
              <a:rPr lang="en-US" i="1" dirty="0"/>
              <a:t>developed using any new technology</a:t>
            </a:r>
            <a:r>
              <a:rPr lang="en-US" dirty="0"/>
              <a:t> </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p:txBody>
      </p:sp>
      <p:sp>
        <p:nvSpPr>
          <p:cNvPr id="2" name="Content Placeholder 1"/>
          <p:cNvSpPr>
            <a:spLocks noGrp="1"/>
          </p:cNvSpPr>
          <p:nvPr>
            <p:ph sz="half" idx="2"/>
          </p:nvPr>
        </p:nvSpPr>
        <p:spPr>
          <a:xfrm>
            <a:off x="5748950" y="2951430"/>
            <a:ext cx="6077444" cy="3619459"/>
          </a:xfrm>
        </p:spPr>
        <p:txBody>
          <a:bodyPr>
            <a:normAutofit fontScale="92500" lnSpcReduction="20000"/>
          </a:bodyPr>
          <a:lstStyle/>
          <a:p>
            <a:pPr marL="457200" indent="-457200" defTabSz="914400">
              <a:lnSpc>
                <a:spcPct val="90000"/>
              </a:lnSpc>
              <a:buClrTx/>
              <a:buNone/>
              <a:defRPr/>
            </a:pPr>
            <a:r>
              <a:rPr lang="en-US" dirty="0" smtClean="0">
                <a:solidFill>
                  <a:schemeClr val="tx1"/>
                </a:solidFill>
              </a:rPr>
              <a:t>c) 	</a:t>
            </a:r>
            <a:r>
              <a:rPr lang="en-US" dirty="0" smtClean="0"/>
              <a:t>Research </a:t>
            </a:r>
            <a:r>
              <a:rPr lang="en-US" dirty="0"/>
              <a:t>to assess the impacts of </a:t>
            </a:r>
            <a:r>
              <a:rPr lang="en-US" i="1" dirty="0"/>
              <a:t>new technologies</a:t>
            </a:r>
            <a:r>
              <a:rPr lang="en-US" dirty="0"/>
              <a:t> on human health and the environment, prior to their widespread adoption </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0" indent="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d)	</a:t>
            </a:r>
            <a:r>
              <a:rPr lang="en-US" dirty="0" smtClean="0"/>
              <a:t>Research </a:t>
            </a:r>
            <a:r>
              <a:rPr lang="en-US" dirty="0"/>
              <a:t>that advances the continuation of diversified and sustainable agricultural systems</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r>
              <a:rPr lang="en-US" dirty="0" smtClean="0">
                <a:solidFill>
                  <a:schemeClr val="tx1"/>
                </a:solidFill>
              </a:rPr>
              <a:t>Consensus</a:t>
            </a:r>
            <a:br>
              <a:rPr lang="en-US" dirty="0" smtClean="0">
                <a:solidFill>
                  <a:schemeClr val="tx1"/>
                </a:solidFill>
              </a:rPr>
            </a:br>
            <a:endParaRPr lang="en-US" dirty="0"/>
          </a:p>
        </p:txBody>
      </p:sp>
      <p:sp>
        <p:nvSpPr>
          <p:cNvPr id="3" name="TextBox 2"/>
          <p:cNvSpPr txBox="1"/>
          <p:nvPr/>
        </p:nvSpPr>
        <p:spPr>
          <a:xfrm>
            <a:off x="181070" y="719847"/>
            <a:ext cx="11916928" cy="2185214"/>
          </a:xfrm>
          <a:prstGeom prst="rect">
            <a:avLst/>
          </a:prstGeom>
          <a:noFill/>
        </p:spPr>
        <p:txBody>
          <a:bodyPr wrap="square" rtlCol="0">
            <a:spAutoFit/>
          </a:bodyPr>
          <a:lstStyle/>
          <a:p>
            <a:r>
              <a:rPr lang="en-US" sz="2800" i="1" dirty="0">
                <a:latin typeface="Calibri" panose="020F0502020204030204" pitchFamily="34" charset="0"/>
              </a:rPr>
              <a:t>7. Which of the following approaches to research and development (R&amp;D) should government fund or accomplish?</a:t>
            </a:r>
            <a:br>
              <a:rPr lang="en-US" sz="2800" i="1" dirty="0">
                <a:latin typeface="Calibri" panose="020F0502020204030204" pitchFamily="34" charset="0"/>
              </a:rPr>
            </a:br>
            <a:r>
              <a:rPr lang="en-US" sz="2000" i="1" dirty="0">
                <a:latin typeface="Calibri" panose="020F0502020204030204" pitchFamily="34" charset="0"/>
              </a:rPr>
              <a:t>Note: For the purpose of these questions and some questions below, “developed using any new technology” or “new technologies” refer to any of many scientific processes for developing new crops or animals with genetic engineering, nanotechnology or other new techniques, which are not the traditional breeding or hybridization techniques</a:t>
            </a:r>
            <a:r>
              <a:rPr lang="en-US" sz="2000" i="1" dirty="0" smtClean="0">
                <a:latin typeface="Calibri" panose="020F0502020204030204" pitchFamily="34" charset="0"/>
              </a:rPr>
              <a:t>.</a:t>
            </a:r>
            <a:endParaRPr lang="en-US" sz="2000" i="1" dirty="0">
              <a:latin typeface="Calibri" panose="020F0502020204030204" pitchFamily="34" charset="0"/>
            </a:endParaRPr>
          </a:p>
        </p:txBody>
      </p:sp>
    </p:spTree>
    <p:extLst>
      <p:ext uri="{BB962C8B-B14F-4D97-AF65-F5344CB8AC3E}">
        <p14:creationId xmlns:p14="http://schemas.microsoft.com/office/powerpoint/2010/main" val="2115934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86311" y="137727"/>
            <a:ext cx="8911687" cy="582120"/>
          </a:xfrm>
        </p:spPr>
        <p:txBody>
          <a:bodyPr>
            <a:normAutofit/>
          </a:bodyPr>
          <a:lstStyle/>
          <a:p>
            <a:pPr algn="r"/>
            <a:r>
              <a:rPr lang="en-US" sz="3200" b="1" cap="small" dirty="0" smtClean="0">
                <a:solidFill>
                  <a:schemeClr val="accent2">
                    <a:lumMod val="75000"/>
                  </a:schemeClr>
                </a:solidFill>
                <a:latin typeface="Calibri" panose="020F0502020204030204" pitchFamily="34" charset="0"/>
              </a:rPr>
              <a:t>Research and Development</a:t>
            </a:r>
            <a:endParaRPr lang="en-US" sz="3200" b="1" cap="small" dirty="0">
              <a:solidFill>
                <a:schemeClr val="accent2">
                  <a:lumMod val="75000"/>
                </a:schemeClr>
              </a:solidFill>
              <a:latin typeface="Calibri" panose="020F0502020204030204" pitchFamily="34" charset="0"/>
            </a:endParaRPr>
          </a:p>
        </p:txBody>
      </p:sp>
      <p:sp>
        <p:nvSpPr>
          <p:cNvPr id="5" name="Content Placeholder 4"/>
          <p:cNvSpPr>
            <a:spLocks noGrp="1"/>
          </p:cNvSpPr>
          <p:nvPr>
            <p:ph sz="half" idx="1"/>
          </p:nvPr>
        </p:nvSpPr>
        <p:spPr>
          <a:xfrm>
            <a:off x="307818" y="2905061"/>
            <a:ext cx="5701372" cy="3839771"/>
          </a:xfrm>
        </p:spPr>
        <p:txBody>
          <a:bodyPr>
            <a:normAutofit fontScale="85000" lnSpcReduction="20000"/>
          </a:bodyPr>
          <a:lstStyle/>
          <a:p>
            <a:pPr marL="461963" indent="-461963" defTabSz="914400">
              <a:lnSpc>
                <a:spcPct val="90000"/>
              </a:lnSpc>
              <a:buClrTx/>
              <a:buNone/>
              <a:defRPr/>
            </a:pPr>
            <a:r>
              <a:rPr lang="en-US" dirty="0" smtClean="0"/>
              <a:t>e)	Seed </a:t>
            </a:r>
            <a:r>
              <a:rPr lang="en-US" dirty="0"/>
              <a:t>banking, research, and other means that promote and preserve genetic diversity </a:t>
            </a:r>
            <a:endParaRPr lang="en-US" dirty="0" smtClean="0">
              <a:solidFill>
                <a:schemeClr val="tx1"/>
              </a:solidFill>
            </a:endParaRPr>
          </a:p>
          <a:p>
            <a:pPr marL="457200" indent="-457200" defTabSz="914400">
              <a:lnSpc>
                <a:spcPct val="90000"/>
              </a:lnSpc>
              <a:buClrTx/>
              <a:buNone/>
              <a:defRPr/>
            </a:pPr>
            <a:r>
              <a:rPr lang="en-US" dirty="0" smtClean="0"/>
              <a:t>	______</a:t>
            </a:r>
            <a:r>
              <a:rPr lang="en-US" dirty="0">
                <a:solidFill>
                  <a:schemeClr val="tx1"/>
                </a:solidFill>
              </a:rPr>
              <a:t> </a:t>
            </a:r>
            <a:r>
              <a:rPr lang="en-US" dirty="0" smtClean="0">
                <a:solidFill>
                  <a:schemeClr val="tx1"/>
                </a:solidFill>
              </a:rPr>
              <a:t>Yes</a:t>
            </a:r>
          </a:p>
          <a:p>
            <a:pPr marL="457200" indent="-457200" defTabSz="914400">
              <a:lnSpc>
                <a:spcPct val="90000"/>
              </a:lnSpc>
              <a:buClrTx/>
              <a:buNone/>
              <a:defRPr/>
            </a:pPr>
            <a:r>
              <a:rPr lang="en-US" dirty="0">
                <a:solidFill>
                  <a:schemeClr val="tx1"/>
                </a:solidFill>
              </a:rPr>
              <a:t>	</a:t>
            </a:r>
            <a:r>
              <a:rPr lang="en-US" dirty="0" smtClean="0"/>
              <a:t>______ </a:t>
            </a:r>
            <a:r>
              <a:rPr lang="en-US" dirty="0" smtClean="0">
                <a:solidFill>
                  <a:schemeClr val="tx1"/>
                </a:solidFill>
              </a:rPr>
              <a:t>No	</a:t>
            </a:r>
          </a:p>
          <a:p>
            <a:pPr marL="457200" indent="-457200" defTabSz="914400">
              <a:lnSpc>
                <a:spcPct val="90000"/>
              </a:lnSpc>
              <a:buClrTx/>
              <a:buNone/>
              <a:defRPr/>
            </a:pPr>
            <a:r>
              <a:rPr lang="en-US" dirty="0">
                <a:solidFill>
                  <a:schemeClr val="tx1"/>
                </a:solidFill>
              </a:rPr>
              <a:t>	</a:t>
            </a:r>
            <a:r>
              <a:rPr lang="en-US" dirty="0" smtClean="0"/>
              <a:t>______ </a:t>
            </a:r>
            <a:r>
              <a:rPr lang="en-US" dirty="0" smtClean="0">
                <a:solidFill>
                  <a:schemeClr val="tx1"/>
                </a:solidFill>
              </a:rPr>
              <a:t>No Consensus</a:t>
            </a:r>
          </a:p>
          <a:p>
            <a:pPr marL="457200" indent="-457200" defTabSz="914400">
              <a:lnSpc>
                <a:spcPct val="90000"/>
              </a:lnSpc>
              <a:buClrTx/>
              <a:buNone/>
              <a:defRPr/>
            </a:pPr>
            <a:endParaRPr lang="en-US" dirty="0" smtClean="0">
              <a:solidFill>
                <a:schemeClr val="tx1"/>
              </a:solidFill>
            </a:endParaRPr>
          </a:p>
          <a:p>
            <a:pPr marL="457200" indent="-457200" defTabSz="914400">
              <a:lnSpc>
                <a:spcPct val="90000"/>
              </a:lnSpc>
              <a:buClrTx/>
              <a:buNone/>
              <a:defRPr/>
            </a:pPr>
            <a:r>
              <a:rPr lang="en-US" dirty="0" smtClean="0">
                <a:solidFill>
                  <a:schemeClr val="tx1"/>
                </a:solidFill>
              </a:rPr>
              <a:t>f) 	</a:t>
            </a:r>
            <a:r>
              <a:rPr lang="en-US" dirty="0" smtClean="0"/>
              <a:t>Both </a:t>
            </a:r>
            <a:r>
              <a:rPr lang="en-US" dirty="0"/>
              <a:t>transparency in the reporting of research studies related to approval of new products </a:t>
            </a:r>
            <a:r>
              <a:rPr lang="en-US" b="1" dirty="0"/>
              <a:t>and</a:t>
            </a:r>
            <a:r>
              <a:rPr lang="en-US" dirty="0"/>
              <a:t> respect for intellectual property rights of private enterprises engaged in research </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457200" indent="-457200" defTabSz="914400">
              <a:lnSpc>
                <a:spcPct val="90000"/>
              </a:lnSpc>
              <a:buClrTx/>
              <a:buNone/>
              <a:defRPr/>
            </a:pPr>
            <a:endParaRPr lang="en-US" dirty="0">
              <a:solidFill>
                <a:schemeClr val="tx1"/>
              </a:solidFill>
            </a:endParaRPr>
          </a:p>
        </p:txBody>
      </p:sp>
      <p:sp>
        <p:nvSpPr>
          <p:cNvPr id="2" name="Content Placeholder 1"/>
          <p:cNvSpPr>
            <a:spLocks noGrp="1"/>
          </p:cNvSpPr>
          <p:nvPr>
            <p:ph sz="half" idx="2"/>
          </p:nvPr>
        </p:nvSpPr>
        <p:spPr>
          <a:xfrm>
            <a:off x="5875697" y="2905061"/>
            <a:ext cx="6077444" cy="3839771"/>
          </a:xfrm>
        </p:spPr>
        <p:txBody>
          <a:bodyPr>
            <a:normAutofit fontScale="85000" lnSpcReduction="20000"/>
          </a:bodyPr>
          <a:lstStyle/>
          <a:p>
            <a:pPr marL="457200" indent="-457200" defTabSz="914400">
              <a:lnSpc>
                <a:spcPct val="90000"/>
              </a:lnSpc>
              <a:buClrTx/>
              <a:buNone/>
              <a:defRPr/>
            </a:pPr>
            <a:r>
              <a:rPr lang="en-US" dirty="0" smtClean="0">
                <a:solidFill>
                  <a:schemeClr val="tx1"/>
                </a:solidFill>
              </a:rPr>
              <a:t>g) 	</a:t>
            </a:r>
            <a:r>
              <a:rPr lang="en-US" dirty="0" smtClean="0"/>
              <a:t>Research </a:t>
            </a:r>
            <a:r>
              <a:rPr lang="en-US" dirty="0"/>
              <a:t>on long-term effects of new crops, products and processes </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Consensus</a:t>
            </a:r>
          </a:p>
          <a:p>
            <a:pPr marL="0" indent="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h)	</a:t>
            </a:r>
            <a:r>
              <a:rPr lang="en-US" dirty="0" smtClean="0"/>
              <a:t>Development </a:t>
            </a:r>
            <a:r>
              <a:rPr lang="en-US" dirty="0"/>
              <a:t>of new practices and technologies to promote conservation for all types of farms </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t>______</a:t>
            </a:r>
            <a:r>
              <a:rPr lang="en-US" dirty="0" smtClean="0">
                <a:solidFill>
                  <a:schemeClr val="tx1"/>
                </a:solidFill>
              </a:rPr>
              <a:t> </a:t>
            </a:r>
            <a:r>
              <a:rPr lang="en-US" dirty="0">
                <a:solidFill>
                  <a:schemeClr val="tx1"/>
                </a:solidFill>
              </a:rPr>
              <a:t>Yes</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p>
          <a:p>
            <a:pPr marL="457200" indent="-457200" defTabSz="914400">
              <a:lnSpc>
                <a:spcPct val="90000"/>
              </a:lnSpc>
              <a:buClrTx/>
              <a:buNone/>
              <a:defRPr/>
            </a:pPr>
            <a:r>
              <a:rPr lang="en-US" dirty="0">
                <a:solidFill>
                  <a:schemeClr val="tx1"/>
                </a:solidFill>
              </a:rPr>
              <a:t>	</a:t>
            </a:r>
            <a:r>
              <a:rPr lang="en-US" dirty="0"/>
              <a:t>______ </a:t>
            </a:r>
            <a:r>
              <a:rPr lang="en-US" dirty="0">
                <a:solidFill>
                  <a:schemeClr val="tx1"/>
                </a:solidFill>
              </a:rPr>
              <a:t>No </a:t>
            </a:r>
            <a:r>
              <a:rPr lang="en-US" dirty="0" smtClean="0">
                <a:solidFill>
                  <a:schemeClr val="tx1"/>
                </a:solidFill>
              </a:rPr>
              <a:t>Consensus</a:t>
            </a:r>
          </a:p>
          <a:p>
            <a:pPr marL="457200" indent="-457200" defTabSz="914400">
              <a:lnSpc>
                <a:spcPct val="90000"/>
              </a:lnSpc>
              <a:buClrTx/>
              <a:buNone/>
              <a:defRPr/>
            </a:pPr>
            <a:endParaRPr lang="en-US" dirty="0">
              <a:solidFill>
                <a:schemeClr val="tx1"/>
              </a:solidFill>
            </a:endParaRPr>
          </a:p>
          <a:p>
            <a:pPr marL="457200" indent="-457200" defTabSz="914400">
              <a:lnSpc>
                <a:spcPct val="90000"/>
              </a:lnSpc>
              <a:buClrTx/>
              <a:buNone/>
              <a:defRPr/>
            </a:pPr>
            <a:r>
              <a:rPr lang="en-US" dirty="0" smtClean="0">
                <a:solidFill>
                  <a:schemeClr val="tx1"/>
                </a:solidFill>
              </a:rPr>
              <a:t>Comments:</a:t>
            </a:r>
            <a:br>
              <a:rPr lang="en-US" dirty="0" smtClean="0">
                <a:solidFill>
                  <a:schemeClr val="tx1"/>
                </a:solidFill>
              </a:rPr>
            </a:br>
            <a:endParaRPr lang="en-US" dirty="0"/>
          </a:p>
        </p:txBody>
      </p:sp>
      <p:sp>
        <p:nvSpPr>
          <p:cNvPr id="3" name="TextBox 2"/>
          <p:cNvSpPr txBox="1"/>
          <p:nvPr/>
        </p:nvSpPr>
        <p:spPr>
          <a:xfrm>
            <a:off x="181070" y="719847"/>
            <a:ext cx="11916928" cy="2185214"/>
          </a:xfrm>
          <a:prstGeom prst="rect">
            <a:avLst/>
          </a:prstGeom>
          <a:noFill/>
        </p:spPr>
        <p:txBody>
          <a:bodyPr wrap="square" rtlCol="0">
            <a:spAutoFit/>
          </a:bodyPr>
          <a:lstStyle/>
          <a:p>
            <a:r>
              <a:rPr lang="en-US" sz="2800" i="1" dirty="0">
                <a:latin typeface="Calibri" panose="020F0502020204030204" pitchFamily="34" charset="0"/>
              </a:rPr>
              <a:t>7. Which of the following approaches to research and development (R&amp;D) should government fund or accomplish?</a:t>
            </a:r>
            <a:br>
              <a:rPr lang="en-US" sz="2800" i="1" dirty="0">
                <a:latin typeface="Calibri" panose="020F0502020204030204" pitchFamily="34" charset="0"/>
              </a:rPr>
            </a:br>
            <a:r>
              <a:rPr lang="en-US" sz="2000" i="1" dirty="0">
                <a:latin typeface="Calibri" panose="020F0502020204030204" pitchFamily="34" charset="0"/>
              </a:rPr>
              <a:t>Note: For the purpose of these questions and some questions below, “developed using any new technology” or “new technologies” refer to any of many scientific processes for developing new crops or animals with genetic engineering, nanotechnology or other new techniques, which are not the traditional breeding or hybridization techniques</a:t>
            </a:r>
            <a:r>
              <a:rPr lang="en-US" sz="2000" i="1" dirty="0" smtClean="0">
                <a:latin typeface="Calibri" panose="020F0502020204030204" pitchFamily="34" charset="0"/>
              </a:rPr>
              <a:t>.</a:t>
            </a:r>
            <a:endParaRPr lang="en-US" sz="2000" i="1" dirty="0">
              <a:latin typeface="Calibri" panose="020F0502020204030204" pitchFamily="34" charset="0"/>
            </a:endParaRPr>
          </a:p>
        </p:txBody>
      </p:sp>
    </p:spTree>
    <p:extLst>
      <p:ext uri="{BB962C8B-B14F-4D97-AF65-F5344CB8AC3E}">
        <p14:creationId xmlns:p14="http://schemas.microsoft.com/office/powerpoint/2010/main" val="8271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1" y="554804"/>
            <a:ext cx="9317254" cy="640445"/>
          </a:xfrm>
        </p:spPr>
        <p:txBody>
          <a:bodyPr/>
          <a:lstStyle/>
          <a:p>
            <a:r>
              <a:rPr lang="en-US" dirty="0" smtClean="0"/>
              <a:t>Agricultural Pressures on the Environment</a:t>
            </a:r>
            <a:endParaRPr lang="en-US" dirty="0"/>
          </a:p>
        </p:txBody>
      </p:sp>
      <p:sp>
        <p:nvSpPr>
          <p:cNvPr id="3" name="Content Placeholder 2"/>
          <p:cNvSpPr>
            <a:spLocks noGrp="1"/>
          </p:cNvSpPr>
          <p:nvPr>
            <p:ph sz="half" idx="1"/>
          </p:nvPr>
        </p:nvSpPr>
        <p:spPr>
          <a:xfrm>
            <a:off x="2592923" y="3378466"/>
            <a:ext cx="9486783" cy="3282215"/>
          </a:xfrm>
        </p:spPr>
        <p:txBody>
          <a:bodyPr>
            <a:normAutofit/>
          </a:bodyPr>
          <a:lstStyle/>
          <a:p>
            <a:pPr marL="0" indent="0">
              <a:spcBef>
                <a:spcPts val="1800"/>
              </a:spcBef>
              <a:buNone/>
            </a:pPr>
            <a:r>
              <a:rPr lang="en-US" sz="2400" b="1" u="sng" dirty="0" smtClean="0"/>
              <a:t>Global food production:</a:t>
            </a:r>
          </a:p>
          <a:p>
            <a:pPr>
              <a:spcBef>
                <a:spcPts val="1800"/>
              </a:spcBef>
            </a:pPr>
            <a:r>
              <a:rPr lang="en-US" sz="2200" dirty="0" smtClean="0"/>
              <a:t>Uses </a:t>
            </a:r>
            <a:r>
              <a:rPr lang="en-US" sz="2200" u="sng" dirty="0" smtClean="0"/>
              <a:t>one-quarter of all the habitable land </a:t>
            </a:r>
            <a:r>
              <a:rPr lang="en-US" sz="2200" dirty="0" smtClean="0"/>
              <a:t>on earth</a:t>
            </a:r>
          </a:p>
          <a:p>
            <a:pPr>
              <a:spcBef>
                <a:spcPts val="1800"/>
              </a:spcBef>
            </a:pPr>
            <a:r>
              <a:rPr lang="en-US" sz="2200" dirty="0" smtClean="0"/>
              <a:t>Accounts for more than </a:t>
            </a:r>
            <a:r>
              <a:rPr lang="en-US" sz="2200" u="sng" dirty="0" smtClean="0"/>
              <a:t>70 percent of fresh water </a:t>
            </a:r>
            <a:r>
              <a:rPr lang="en-US" sz="2200" dirty="0" smtClean="0"/>
              <a:t>consumption</a:t>
            </a:r>
          </a:p>
          <a:p>
            <a:pPr>
              <a:spcBef>
                <a:spcPts val="1800"/>
              </a:spcBef>
            </a:pPr>
            <a:r>
              <a:rPr lang="en-US" sz="2200" dirty="0" smtClean="0"/>
              <a:t>Produces more than </a:t>
            </a:r>
            <a:r>
              <a:rPr lang="en-US" sz="2200" u="sng" dirty="0" smtClean="0"/>
              <a:t>30% of global greenhouse emissions</a:t>
            </a:r>
          </a:p>
          <a:p>
            <a:pPr>
              <a:spcBef>
                <a:spcPts val="1800"/>
              </a:spcBef>
            </a:pPr>
            <a:r>
              <a:rPr lang="en-US" sz="2200" dirty="0" smtClean="0"/>
              <a:t>Accounts for </a:t>
            </a:r>
            <a:r>
              <a:rPr lang="en-US" sz="2200" u="sng" dirty="0" smtClean="0"/>
              <a:t>80% of deforestation</a:t>
            </a:r>
          </a:p>
          <a:p>
            <a:pPr>
              <a:spcBef>
                <a:spcPts val="1800"/>
              </a:spcBef>
            </a:pPr>
            <a:r>
              <a:rPr lang="en-US" sz="2200" dirty="0" smtClean="0"/>
              <a:t>Single largest cause of </a:t>
            </a:r>
            <a:r>
              <a:rPr lang="en-US" sz="2200" u="sng" dirty="0" smtClean="0"/>
              <a:t>species and biodiversity loss</a:t>
            </a:r>
            <a:endParaRPr lang="en-US" u="sng"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371" y="1415320"/>
            <a:ext cx="4013735" cy="1743075"/>
          </a:xfrm>
          <a:prstGeom prst="rect">
            <a:avLst/>
          </a:prstGeom>
        </p:spPr>
      </p:pic>
    </p:spTree>
    <p:extLst>
      <p:ext uri="{BB962C8B-B14F-4D97-AF65-F5344CB8AC3E}">
        <p14:creationId xmlns:p14="http://schemas.microsoft.com/office/powerpoint/2010/main" val="116749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1" y="554804"/>
            <a:ext cx="9317254" cy="640445"/>
          </a:xfrm>
        </p:spPr>
        <p:txBody>
          <a:bodyPr/>
          <a:lstStyle/>
          <a:p>
            <a:r>
              <a:rPr lang="en-US" dirty="0" smtClean="0"/>
              <a:t>Agricultural Pressures on the Environment</a:t>
            </a:r>
            <a:endParaRPr lang="en-US" dirty="0"/>
          </a:p>
        </p:txBody>
      </p:sp>
      <p:sp>
        <p:nvSpPr>
          <p:cNvPr id="3" name="Content Placeholder 2"/>
          <p:cNvSpPr>
            <a:spLocks noGrp="1"/>
          </p:cNvSpPr>
          <p:nvPr>
            <p:ph sz="half" idx="1"/>
          </p:nvPr>
        </p:nvSpPr>
        <p:spPr>
          <a:xfrm>
            <a:off x="2467795" y="3474718"/>
            <a:ext cx="9486783" cy="3282215"/>
          </a:xfrm>
        </p:spPr>
        <p:txBody>
          <a:bodyPr>
            <a:normAutofit fontScale="92500"/>
          </a:bodyPr>
          <a:lstStyle/>
          <a:p>
            <a:pPr marL="0" indent="0">
              <a:spcBef>
                <a:spcPts val="1800"/>
              </a:spcBef>
              <a:buNone/>
            </a:pPr>
            <a:r>
              <a:rPr lang="en-US" sz="2400" b="1" u="sng" dirty="0"/>
              <a:t>Water</a:t>
            </a:r>
          </a:p>
          <a:p>
            <a:pPr marL="0" indent="0">
              <a:spcBef>
                <a:spcPts val="1800"/>
              </a:spcBef>
              <a:buNone/>
            </a:pPr>
            <a:r>
              <a:rPr lang="en-US" sz="2200" dirty="0"/>
              <a:t>Agriculture accounts for 80-90% of the nation’s consumptive water use, and is the biggest polluter of waterways through chemical and soil runoff.</a:t>
            </a:r>
          </a:p>
          <a:p>
            <a:pPr marL="0" indent="0">
              <a:spcBef>
                <a:spcPts val="1800"/>
              </a:spcBef>
              <a:buNone/>
            </a:pPr>
            <a:r>
              <a:rPr lang="en-US" sz="2000" b="1" u="sng" dirty="0" smtClean="0"/>
              <a:t/>
            </a:r>
            <a:br>
              <a:rPr lang="en-US" sz="2000" b="1" u="sng" dirty="0" smtClean="0"/>
            </a:br>
            <a:r>
              <a:rPr lang="en-US" sz="2400" b="1" u="sng" dirty="0"/>
              <a:t>Soil</a:t>
            </a:r>
          </a:p>
          <a:p>
            <a:pPr marL="0" indent="0">
              <a:spcBef>
                <a:spcPts val="1800"/>
              </a:spcBef>
              <a:buNone/>
            </a:pPr>
            <a:r>
              <a:rPr lang="en-US" sz="2200" dirty="0"/>
              <a:t>Intensive agriculture increases soil loss through erosion, and negatively affects soil quality through chemical applications and monocropping.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763" y="1195249"/>
            <a:ext cx="5715000" cy="2128988"/>
          </a:xfrm>
          <a:prstGeom prst="rect">
            <a:avLst/>
          </a:prstGeom>
        </p:spPr>
      </p:pic>
    </p:spTree>
    <p:extLst>
      <p:ext uri="{BB962C8B-B14F-4D97-AF65-F5344CB8AC3E}">
        <p14:creationId xmlns:p14="http://schemas.microsoft.com/office/powerpoint/2010/main" val="2257156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markets in agriculture:  </a:t>
            </a:r>
            <a:r>
              <a:rPr lang="en-US" b="1" dirty="0" smtClean="0"/>
              <a:t>Organics</a:t>
            </a:r>
            <a:endParaRPr lang="en-US" b="1" dirty="0"/>
          </a:p>
        </p:txBody>
      </p:sp>
      <p:sp>
        <p:nvSpPr>
          <p:cNvPr id="5" name="Content Placeholder 4"/>
          <p:cNvSpPr>
            <a:spLocks noGrp="1"/>
          </p:cNvSpPr>
          <p:nvPr>
            <p:ph idx="1"/>
          </p:nvPr>
        </p:nvSpPr>
        <p:spPr>
          <a:xfrm>
            <a:off x="2589212" y="1905000"/>
            <a:ext cx="8915400" cy="4169049"/>
          </a:xfrm>
        </p:spPr>
        <p:txBody>
          <a:bodyPr>
            <a:noAutofit/>
          </a:bodyPr>
          <a:lstStyle/>
          <a:p>
            <a:pPr>
              <a:spcBef>
                <a:spcPts val="1800"/>
              </a:spcBef>
            </a:pPr>
            <a:r>
              <a:rPr lang="en-US" sz="2400" dirty="0" smtClean="0"/>
              <a:t>Farming one of fastest-growing sectors in agriculture</a:t>
            </a:r>
          </a:p>
          <a:p>
            <a:pPr>
              <a:spcBef>
                <a:spcPts val="1800"/>
              </a:spcBef>
            </a:pPr>
            <a:r>
              <a:rPr lang="en-US" sz="2400" dirty="0" smtClean="0"/>
              <a:t>Acres </a:t>
            </a:r>
            <a:r>
              <a:rPr lang="en-US" sz="2400" dirty="0"/>
              <a:t>under </a:t>
            </a:r>
            <a:r>
              <a:rPr lang="en-US" sz="2400" dirty="0" smtClean="0"/>
              <a:t>production </a:t>
            </a:r>
            <a:r>
              <a:rPr lang="en-US" sz="2400" dirty="0"/>
              <a:t>grew by </a:t>
            </a:r>
            <a:r>
              <a:rPr lang="en-US" sz="2400" dirty="0" smtClean="0"/>
              <a:t>16.5</a:t>
            </a:r>
            <a:r>
              <a:rPr lang="en-US" sz="2400" dirty="0"/>
              <a:t>% a </a:t>
            </a:r>
            <a:r>
              <a:rPr lang="en-US" sz="2400" dirty="0" smtClean="0"/>
              <a:t>year from 2002-2008</a:t>
            </a:r>
          </a:p>
          <a:p>
            <a:pPr>
              <a:spcBef>
                <a:spcPts val="1800"/>
              </a:spcBef>
            </a:pPr>
            <a:r>
              <a:rPr lang="en-US" sz="2400" dirty="0" smtClean="0"/>
              <a:t>Sales account for more than 3% of total food sales </a:t>
            </a:r>
          </a:p>
          <a:p>
            <a:pPr>
              <a:spcBef>
                <a:spcPts val="1800"/>
              </a:spcBef>
            </a:pPr>
            <a:r>
              <a:rPr lang="en-US" sz="2200" dirty="0" smtClean="0"/>
              <a:t>Organic dairy accounts for around 16% of organic sale</a:t>
            </a:r>
          </a:p>
          <a:p>
            <a:pPr>
              <a:spcBef>
                <a:spcPts val="1800"/>
              </a:spcBef>
            </a:pPr>
            <a:r>
              <a:rPr lang="en-US" sz="2400" dirty="0" smtClean="0"/>
              <a:t>Increasing </a:t>
            </a:r>
            <a:r>
              <a:rPr lang="en-US" sz="2400" dirty="0"/>
              <a:t>demand for organic foods accompanied by growing “local” </a:t>
            </a:r>
            <a:r>
              <a:rPr lang="en-US" sz="2400" dirty="0" smtClean="0"/>
              <a:t>movement - organic </a:t>
            </a:r>
            <a:r>
              <a:rPr lang="en-US" sz="2400" dirty="0"/>
              <a:t>farmers much likelier </a:t>
            </a:r>
            <a:r>
              <a:rPr lang="en-US" sz="2400" dirty="0" smtClean="0"/>
              <a:t>to </a:t>
            </a:r>
            <a:r>
              <a:rPr lang="en-US" sz="2400" dirty="0"/>
              <a:t>sell products </a:t>
            </a:r>
            <a:r>
              <a:rPr lang="en-US" sz="2400" dirty="0" smtClean="0"/>
              <a:t>locally</a:t>
            </a:r>
            <a:endParaRPr lang="en-US" sz="2400" dirty="0"/>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 y="0"/>
            <a:ext cx="2589212" cy="1710729"/>
          </a:xfrm>
          <a:prstGeom prst="rect">
            <a:avLst/>
          </a:prstGeom>
        </p:spPr>
      </p:pic>
    </p:spTree>
    <p:extLst>
      <p:ext uri="{BB962C8B-B14F-4D97-AF65-F5344CB8AC3E}">
        <p14:creationId xmlns:p14="http://schemas.microsoft.com/office/powerpoint/2010/main" val="3872376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10054"/>
          </a:xfrm>
        </p:spPr>
        <p:txBody>
          <a:bodyPr/>
          <a:lstStyle/>
          <a:p>
            <a:r>
              <a:rPr lang="en-US" dirty="0" smtClean="0"/>
              <a:t>New markets in agriculture:  </a:t>
            </a:r>
            <a:r>
              <a:rPr lang="en-US" b="1" dirty="0" smtClean="0"/>
              <a:t>Local</a:t>
            </a:r>
            <a:endParaRPr lang="en-US" b="1" dirty="0"/>
          </a:p>
        </p:txBody>
      </p:sp>
      <p:sp>
        <p:nvSpPr>
          <p:cNvPr id="5" name="Content Placeholder 4"/>
          <p:cNvSpPr>
            <a:spLocks noGrp="1"/>
          </p:cNvSpPr>
          <p:nvPr>
            <p:ph idx="1"/>
          </p:nvPr>
        </p:nvSpPr>
        <p:spPr>
          <a:xfrm>
            <a:off x="2156059" y="1973179"/>
            <a:ext cx="9798518" cy="4486683"/>
          </a:xfrm>
        </p:spPr>
        <p:txBody>
          <a:bodyPr>
            <a:normAutofit/>
          </a:bodyPr>
          <a:lstStyle/>
          <a:p>
            <a:pPr>
              <a:spcBef>
                <a:spcPts val="1800"/>
              </a:spcBef>
            </a:pPr>
            <a:r>
              <a:rPr lang="en-US" sz="2400" dirty="0"/>
              <a:t>Small farms accounted for 81% of all farms reporting local food sales in </a:t>
            </a:r>
            <a:r>
              <a:rPr lang="en-US" sz="2400" dirty="0" smtClean="0"/>
              <a:t>2008</a:t>
            </a:r>
            <a:endParaRPr lang="en-US" sz="2400" dirty="0"/>
          </a:p>
          <a:p>
            <a:pPr>
              <a:spcBef>
                <a:spcPts val="1800"/>
              </a:spcBef>
            </a:pPr>
            <a:r>
              <a:rPr lang="en-US" sz="2400" dirty="0" smtClean="0"/>
              <a:t>Farming </a:t>
            </a:r>
            <a:r>
              <a:rPr lang="en-US" sz="2400" dirty="0"/>
              <a:t>businesses engaged in local foods:</a:t>
            </a:r>
            <a:br>
              <a:rPr lang="en-US" sz="2400" dirty="0"/>
            </a:br>
            <a:r>
              <a:rPr lang="en-US" sz="2400" dirty="0"/>
              <a:t/>
            </a:r>
            <a:br>
              <a:rPr lang="en-US" sz="2400" dirty="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773966442"/>
              </p:ext>
            </p:extLst>
          </p:nvPr>
        </p:nvGraphicFramePr>
        <p:xfrm>
          <a:off x="2852807" y="3565065"/>
          <a:ext cx="8745635" cy="2148840"/>
        </p:xfrm>
        <a:graphic>
          <a:graphicData uri="http://schemas.openxmlformats.org/drawingml/2006/table">
            <a:tbl>
              <a:tblPr firstRow="1" bandRow="1">
                <a:tableStyleId>{2D5ABB26-0587-4C30-8999-92F81FD0307C}</a:tableStyleId>
              </a:tblPr>
              <a:tblGrid>
                <a:gridCol w="4534078"/>
                <a:gridCol w="4211557"/>
              </a:tblGrid>
              <a:tr h="716517">
                <a:tc>
                  <a:txBody>
                    <a:bodyPr/>
                    <a:lstStyle/>
                    <a:p>
                      <a:pPr marL="285750" marR="0" lvl="1" indent="-285750" algn="l" defTabSz="457200" rtl="0" eaLnBrk="1" fontAlgn="auto" latinLnBrk="0" hangingPunct="1">
                        <a:lnSpc>
                          <a:spcPct val="150000"/>
                        </a:lnSpc>
                        <a:spcBef>
                          <a:spcPts val="0"/>
                        </a:spcBef>
                        <a:spcAft>
                          <a:spcPts val="0"/>
                        </a:spcAft>
                        <a:buClr>
                          <a:schemeClr val="accent1"/>
                        </a:buClr>
                        <a:buSzTx/>
                        <a:buFont typeface="Wingdings" panose="05000000000000000000" pitchFamily="2" charset="2"/>
                        <a:buChar char="§"/>
                        <a:tabLst/>
                        <a:defRPr/>
                      </a:pPr>
                      <a:r>
                        <a:rPr lang="en-US" sz="1800" kern="1200" dirty="0" smtClean="0">
                          <a:solidFill>
                            <a:schemeClr val="tx1">
                              <a:lumMod val="75000"/>
                              <a:lumOff val="25000"/>
                            </a:schemeClr>
                          </a:solidFill>
                          <a:latin typeface="+mn-lt"/>
                          <a:ea typeface="+mn-ea"/>
                          <a:cs typeface="+mn-cs"/>
                        </a:rPr>
                        <a:t>direct-to-consumer marketing</a:t>
                      </a:r>
                    </a:p>
                    <a:p>
                      <a:pPr marL="285750" marR="0" lvl="1" indent="-285750" algn="l" defTabSz="457200" rtl="0" eaLnBrk="1" fontAlgn="auto" latinLnBrk="0" hangingPunct="1">
                        <a:lnSpc>
                          <a:spcPct val="150000"/>
                        </a:lnSpc>
                        <a:spcBef>
                          <a:spcPts val="0"/>
                        </a:spcBef>
                        <a:spcAft>
                          <a:spcPts val="0"/>
                        </a:spcAft>
                        <a:buClr>
                          <a:schemeClr val="accent1"/>
                        </a:buClr>
                        <a:buSzTx/>
                        <a:buFont typeface="Wingdings" panose="05000000000000000000" pitchFamily="2" charset="2"/>
                        <a:buChar char="§"/>
                        <a:tabLst/>
                        <a:defRPr/>
                      </a:pPr>
                      <a:r>
                        <a:rPr lang="en-US" sz="1800" kern="1200" dirty="0" smtClean="0">
                          <a:solidFill>
                            <a:schemeClr val="tx1">
                              <a:lumMod val="75000"/>
                              <a:lumOff val="25000"/>
                            </a:schemeClr>
                          </a:solidFill>
                          <a:latin typeface="+mn-lt"/>
                          <a:ea typeface="+mn-ea"/>
                          <a:cs typeface="+mn-cs"/>
                        </a:rPr>
                        <a:t>farmers’ markets </a:t>
                      </a:r>
                    </a:p>
                    <a:p>
                      <a:pPr marL="285750" marR="0" lvl="1" indent="-285750" algn="l" defTabSz="457200" rtl="0" eaLnBrk="1" fontAlgn="auto" latinLnBrk="0" hangingPunct="1">
                        <a:lnSpc>
                          <a:spcPct val="150000"/>
                        </a:lnSpc>
                        <a:spcBef>
                          <a:spcPts val="0"/>
                        </a:spcBef>
                        <a:spcAft>
                          <a:spcPts val="0"/>
                        </a:spcAft>
                        <a:buClr>
                          <a:schemeClr val="accent1"/>
                        </a:buClr>
                        <a:buSzTx/>
                        <a:buFont typeface="Wingdings" panose="05000000000000000000" pitchFamily="2" charset="2"/>
                        <a:buChar char="§"/>
                        <a:tabLst/>
                        <a:defRPr/>
                      </a:pPr>
                      <a:r>
                        <a:rPr lang="en-US" sz="1800" kern="1200" dirty="0" smtClean="0">
                          <a:solidFill>
                            <a:schemeClr val="tx1">
                              <a:lumMod val="75000"/>
                              <a:lumOff val="25000"/>
                            </a:schemeClr>
                          </a:solidFill>
                          <a:latin typeface="+mn-lt"/>
                          <a:ea typeface="+mn-ea"/>
                          <a:cs typeface="+mn-cs"/>
                        </a:rPr>
                        <a:t>farm-to-school programs</a:t>
                      </a:r>
                    </a:p>
                    <a:p>
                      <a:pPr marL="285750" marR="0" lvl="1" indent="-285750" algn="l" defTabSz="457200" rtl="0" eaLnBrk="1" fontAlgn="auto" latinLnBrk="0" hangingPunct="1">
                        <a:lnSpc>
                          <a:spcPct val="150000"/>
                        </a:lnSpc>
                        <a:spcBef>
                          <a:spcPts val="0"/>
                        </a:spcBef>
                        <a:spcAft>
                          <a:spcPts val="0"/>
                        </a:spcAft>
                        <a:buClr>
                          <a:schemeClr val="accent1"/>
                        </a:buClr>
                        <a:buSzTx/>
                        <a:buFont typeface="Wingdings" panose="05000000000000000000" pitchFamily="2" charset="2"/>
                        <a:buChar char="§"/>
                        <a:tabLst/>
                        <a:defRPr/>
                      </a:pPr>
                      <a:r>
                        <a:rPr lang="en-US" sz="1800" kern="1200" dirty="0" smtClean="0">
                          <a:solidFill>
                            <a:schemeClr val="tx1">
                              <a:lumMod val="75000"/>
                              <a:lumOff val="25000"/>
                            </a:schemeClr>
                          </a:solidFill>
                          <a:latin typeface="+mn-lt"/>
                          <a:ea typeface="+mn-ea"/>
                          <a:cs typeface="+mn-cs"/>
                        </a:rPr>
                        <a:t>community-supported agriculture</a:t>
                      </a:r>
                    </a:p>
                    <a:p>
                      <a:pPr marL="285750" marR="0" lvl="1" indent="-285750" algn="l" defTabSz="457200" rtl="0" eaLnBrk="1" fontAlgn="auto" latinLnBrk="0" hangingPunct="1">
                        <a:lnSpc>
                          <a:spcPct val="150000"/>
                        </a:lnSpc>
                        <a:spcBef>
                          <a:spcPts val="0"/>
                        </a:spcBef>
                        <a:spcAft>
                          <a:spcPts val="0"/>
                        </a:spcAft>
                        <a:buClr>
                          <a:schemeClr val="accent1"/>
                        </a:buClr>
                        <a:buSzTx/>
                        <a:buFont typeface="Wingdings" panose="05000000000000000000" pitchFamily="2" charset="2"/>
                        <a:buChar char="§"/>
                        <a:tabLst/>
                        <a:defRPr/>
                      </a:pPr>
                      <a:r>
                        <a:rPr lang="en-US" sz="1800" kern="1200" dirty="0" smtClean="0">
                          <a:solidFill>
                            <a:schemeClr val="tx1">
                              <a:lumMod val="75000"/>
                              <a:lumOff val="25000"/>
                            </a:schemeClr>
                          </a:solidFill>
                          <a:latin typeface="+mn-lt"/>
                          <a:ea typeface="+mn-ea"/>
                          <a:cs typeface="+mn-cs"/>
                        </a:rPr>
                        <a:t>community gardens</a:t>
                      </a:r>
                      <a:endParaRPr lang="en-US" sz="1800" kern="1200" dirty="0">
                        <a:solidFill>
                          <a:schemeClr val="tx1">
                            <a:lumMod val="75000"/>
                            <a:lumOff val="25000"/>
                          </a:schemeClr>
                        </a:solidFill>
                        <a:latin typeface="+mn-lt"/>
                        <a:ea typeface="+mn-ea"/>
                        <a:cs typeface="+mn-cs"/>
                      </a:endParaRPr>
                    </a:p>
                  </a:txBody>
                  <a:tcPr/>
                </a:tc>
                <a:tc>
                  <a:txBody>
                    <a:bodyPr/>
                    <a:lstStyle/>
                    <a:p>
                      <a:pPr marL="285750" indent="-285750">
                        <a:lnSpc>
                          <a:spcPct val="150000"/>
                        </a:lnSpc>
                        <a:buClr>
                          <a:schemeClr val="accent1"/>
                        </a:buClr>
                        <a:buFont typeface="Wingdings" panose="05000000000000000000" pitchFamily="2" charset="2"/>
                        <a:buChar char="§"/>
                      </a:pPr>
                      <a:r>
                        <a:rPr lang="en-US" sz="1800" kern="1200" dirty="0" smtClean="0">
                          <a:solidFill>
                            <a:schemeClr val="tx1">
                              <a:lumMod val="75000"/>
                              <a:lumOff val="25000"/>
                            </a:schemeClr>
                          </a:solidFill>
                          <a:latin typeface="+mn-lt"/>
                          <a:ea typeface="+mn-ea"/>
                          <a:cs typeface="+mn-cs"/>
                        </a:rPr>
                        <a:t>school gardens </a:t>
                      </a:r>
                    </a:p>
                    <a:p>
                      <a:pPr marL="285750" indent="-285750">
                        <a:lnSpc>
                          <a:spcPct val="150000"/>
                        </a:lnSpc>
                        <a:buClr>
                          <a:schemeClr val="accent1"/>
                        </a:buClr>
                        <a:buFont typeface="Wingdings" panose="05000000000000000000" pitchFamily="2" charset="2"/>
                        <a:buChar char="§"/>
                      </a:pPr>
                      <a:r>
                        <a:rPr lang="en-US" sz="1800" kern="1200" dirty="0" smtClean="0">
                          <a:solidFill>
                            <a:schemeClr val="tx1">
                              <a:lumMod val="75000"/>
                              <a:lumOff val="25000"/>
                            </a:schemeClr>
                          </a:solidFill>
                          <a:latin typeface="+mn-lt"/>
                          <a:ea typeface="+mn-ea"/>
                          <a:cs typeface="+mn-cs"/>
                        </a:rPr>
                        <a:t>food hubs &amp; market aggregators</a:t>
                      </a:r>
                    </a:p>
                    <a:p>
                      <a:pPr marL="285750" marR="0" lvl="1" indent="-285750" algn="l" defTabSz="457200" rtl="0" eaLnBrk="1" fontAlgn="auto" latinLnBrk="0" hangingPunct="1">
                        <a:lnSpc>
                          <a:spcPct val="150000"/>
                        </a:lnSpc>
                        <a:spcBef>
                          <a:spcPts val="0"/>
                        </a:spcBef>
                        <a:spcAft>
                          <a:spcPts val="0"/>
                        </a:spcAft>
                        <a:buClr>
                          <a:schemeClr val="accent1"/>
                        </a:buClr>
                        <a:buSzTx/>
                        <a:buFont typeface="Wingdings" panose="05000000000000000000" pitchFamily="2" charset="2"/>
                        <a:buChar char="§"/>
                        <a:tabLst/>
                        <a:defRPr/>
                      </a:pPr>
                      <a:r>
                        <a:rPr lang="en-US" sz="1800" kern="1200" dirty="0" smtClean="0">
                          <a:solidFill>
                            <a:schemeClr val="tx1">
                              <a:lumMod val="75000"/>
                              <a:lumOff val="25000"/>
                            </a:schemeClr>
                          </a:solidFill>
                          <a:latin typeface="+mn-lt"/>
                          <a:ea typeface="+mn-ea"/>
                          <a:cs typeface="+mn-cs"/>
                        </a:rPr>
                        <a:t>kitchen incubators</a:t>
                      </a:r>
                    </a:p>
                    <a:p>
                      <a:pPr marL="285750" marR="0" lvl="1" indent="-285750" algn="l" defTabSz="457200" rtl="0" eaLnBrk="1" fontAlgn="auto" latinLnBrk="0" hangingPunct="1">
                        <a:lnSpc>
                          <a:spcPct val="150000"/>
                        </a:lnSpc>
                        <a:spcBef>
                          <a:spcPts val="0"/>
                        </a:spcBef>
                        <a:spcAft>
                          <a:spcPts val="0"/>
                        </a:spcAft>
                        <a:buClr>
                          <a:schemeClr val="accent1"/>
                        </a:buClr>
                        <a:buSzTx/>
                        <a:buFont typeface="Wingdings" panose="05000000000000000000" pitchFamily="2" charset="2"/>
                        <a:buChar char="§"/>
                        <a:tabLst/>
                        <a:defRPr/>
                      </a:pPr>
                      <a:r>
                        <a:rPr lang="en-US" sz="1800" kern="1200" dirty="0" smtClean="0">
                          <a:solidFill>
                            <a:schemeClr val="tx1">
                              <a:lumMod val="75000"/>
                              <a:lumOff val="25000"/>
                            </a:schemeClr>
                          </a:solidFill>
                          <a:latin typeface="+mn-lt"/>
                          <a:ea typeface="+mn-ea"/>
                          <a:cs typeface="+mn-cs"/>
                        </a:rPr>
                        <a:t>mobile slaughter units</a:t>
                      </a:r>
                    </a:p>
                    <a:p>
                      <a:pPr marL="285750" indent="-285750">
                        <a:lnSpc>
                          <a:spcPct val="150000"/>
                        </a:lnSpc>
                        <a:buClr>
                          <a:schemeClr val="accent1"/>
                        </a:buClr>
                        <a:buFont typeface="Wingdings" panose="05000000000000000000" pitchFamily="2" charset="2"/>
                        <a:buChar char="§"/>
                      </a:pPr>
                      <a:r>
                        <a:rPr lang="en-US" sz="1800" kern="1200" dirty="0" smtClean="0">
                          <a:solidFill>
                            <a:schemeClr val="tx1">
                              <a:lumMod val="75000"/>
                              <a:lumOff val="25000"/>
                            </a:schemeClr>
                          </a:solidFill>
                          <a:latin typeface="+mn-lt"/>
                          <a:ea typeface="+mn-ea"/>
                          <a:cs typeface="+mn-cs"/>
                        </a:rPr>
                        <a:t>urban initiatives</a:t>
                      </a:r>
                      <a:endParaRPr lang="en-US" sz="1800" kern="1200" dirty="0">
                        <a:solidFill>
                          <a:schemeClr val="tx1">
                            <a:lumMod val="75000"/>
                            <a:lumOff val="25000"/>
                          </a:schemeClr>
                        </a:solidFill>
                        <a:latin typeface="+mn-lt"/>
                        <a:ea typeface="+mn-ea"/>
                        <a:cs typeface="+mn-cs"/>
                      </a:endParaRPr>
                    </a:p>
                  </a:txBody>
                  <a:tcPr/>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66975" cy="1847850"/>
          </a:xfrm>
          <a:prstGeom prst="rect">
            <a:avLst/>
          </a:prstGeom>
        </p:spPr>
      </p:pic>
    </p:spTree>
    <p:extLst>
      <p:ext uri="{BB962C8B-B14F-4D97-AF65-F5344CB8AC3E}">
        <p14:creationId xmlns:p14="http://schemas.microsoft.com/office/powerpoint/2010/main" val="1905263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9524</TotalTime>
  <Words>3063</Words>
  <Application>Microsoft Office PowerPoint</Application>
  <PresentationFormat>Widescreen</PresentationFormat>
  <Paragraphs>520</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Century Gothic</vt:lpstr>
      <vt:lpstr>Times New Roman</vt:lpstr>
      <vt:lpstr>Wingdings</vt:lpstr>
      <vt:lpstr>Wingdings 3</vt:lpstr>
      <vt:lpstr>Wisp</vt:lpstr>
      <vt:lpstr>Agricultural Study</vt:lpstr>
      <vt:lpstr>Overview</vt:lpstr>
      <vt:lpstr>PowerPoint Presentation</vt:lpstr>
      <vt:lpstr>Farm Income</vt:lpstr>
      <vt:lpstr>Other Trends in U.S. Agriculture</vt:lpstr>
      <vt:lpstr>Agricultural Pressures on the Environment</vt:lpstr>
      <vt:lpstr>Agricultural Pressures on the Environment</vt:lpstr>
      <vt:lpstr>New markets in agriculture:  Organics</vt:lpstr>
      <vt:lpstr>New markets in agriculture:  Local</vt:lpstr>
      <vt:lpstr>New markets in agriculture:  Specialty Crops</vt:lpstr>
      <vt:lpstr>Government Support of Agriculture</vt:lpstr>
      <vt:lpstr>The USDA has provided some form of safety net for farmers since the 1920s to support income, stabilize prices, and ensure food supplies </vt:lpstr>
      <vt:lpstr>The Farm Bill</vt:lpstr>
      <vt:lpstr>PowerPoint Presentation</vt:lpstr>
      <vt:lpstr>PowerPoint Presentation</vt:lpstr>
      <vt:lpstr>Ending Direct Payments</vt:lpstr>
      <vt:lpstr>Revenue Supports for Commodities</vt:lpstr>
      <vt:lpstr>Subsidized Loans for Farmers </vt:lpstr>
      <vt:lpstr>Disaster Assistance</vt:lpstr>
      <vt:lpstr>Commodity Dairy Programs</vt:lpstr>
      <vt:lpstr>Organic, Local &amp; Specialty Crops</vt:lpstr>
      <vt:lpstr>Best Management Practices (BMPs)</vt:lpstr>
      <vt:lpstr>Research is a cornerstone of economic growth and development. The Federal Government has played a major role in supporting agricultural research for over a century, transforming U.S. agriculture from a resource-based industry to a science-based industry.</vt:lpstr>
      <vt:lpstr>Food and Agricultural R&amp;D</vt:lpstr>
      <vt:lpstr>PowerPoint Presentation</vt:lpstr>
      <vt:lpstr>R&amp;D:  Productivity</vt:lpstr>
      <vt:lpstr>R&amp;D:  Organics &amp; Local Agriculture</vt:lpstr>
      <vt:lpstr>R&amp;D:  New Technologies</vt:lpstr>
      <vt:lpstr>PowerPoint Presentation</vt:lpstr>
      <vt:lpstr>Crop Insurance</vt:lpstr>
      <vt:lpstr>Crop Insurance </vt:lpstr>
      <vt:lpstr>Crop insurance</vt:lpstr>
      <vt:lpstr>How crop insurance differs from subsidies</vt:lpstr>
      <vt:lpstr>Types of crop insurance coverage</vt:lpstr>
      <vt:lpstr>Federally subsidized crop insurance</vt:lpstr>
      <vt:lpstr>How subsidies work</vt:lpstr>
      <vt:lpstr>Limits/caps on subsidies</vt:lpstr>
      <vt:lpstr>Links between premium subsidies and conservation practices</vt:lpstr>
      <vt:lpstr>2014 Farm Bill:  cuts funding and limits acreage</vt:lpstr>
      <vt:lpstr>Anti-Trust Enforcement in Agriculture</vt:lpstr>
      <vt:lpstr>Responsible federal agencies</vt:lpstr>
      <vt:lpstr>Types of antitrust violations</vt:lpstr>
      <vt:lpstr>Limits on antitrust enforcement</vt:lpstr>
      <vt:lpstr>Violations are diﬃcult to prove</vt:lpstr>
      <vt:lpstr>Examples of antitrust violations in agriculture:  Collusion</vt:lpstr>
      <vt:lpstr>Examples of antitrust violations in agriculture:  Anti-competitive merger</vt:lpstr>
      <vt:lpstr>CONSENSUS QUESTIONS</vt:lpstr>
      <vt:lpstr>Economic Health of the Agricultural Sector</vt:lpstr>
      <vt:lpstr>Economic Health of the Agricultural Sector</vt:lpstr>
      <vt:lpstr>Economic Health of the Agricultural Sector</vt:lpstr>
      <vt:lpstr>Economic Health of the Agricultural Sector</vt:lpstr>
      <vt:lpstr>Economic Health of the Agricultural Sector</vt:lpstr>
      <vt:lpstr>Research and Development</vt:lpstr>
      <vt:lpstr>Research and Development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Crop Subsidies</dc:title>
  <dc:creator>Clay and Amy Wenner</dc:creator>
  <cp:lastModifiedBy>Clay and Amy Wenner</cp:lastModifiedBy>
  <cp:revision>304</cp:revision>
  <cp:lastPrinted>2014-03-13T16:48:21Z</cp:lastPrinted>
  <dcterms:created xsi:type="dcterms:W3CDTF">2014-01-30T15:46:53Z</dcterms:created>
  <dcterms:modified xsi:type="dcterms:W3CDTF">2014-03-25T14:50:57Z</dcterms:modified>
</cp:coreProperties>
</file>