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209" r:id="rId1"/>
    <p:sldMasterId id="2147484226" r:id="rId2"/>
    <p:sldMasterId id="2147484243" r:id="rId3"/>
  </p:sldMasterIdLst>
  <p:notesMasterIdLst>
    <p:notesMasterId r:id="rId66"/>
  </p:notesMasterIdLst>
  <p:handoutMasterIdLst>
    <p:handoutMasterId r:id="rId67"/>
  </p:handoutMasterIdLst>
  <p:sldIdLst>
    <p:sldId id="267" r:id="rId4"/>
    <p:sldId id="311" r:id="rId5"/>
    <p:sldId id="257" r:id="rId6"/>
    <p:sldId id="259" r:id="rId7"/>
    <p:sldId id="302" r:id="rId8"/>
    <p:sldId id="336" r:id="rId9"/>
    <p:sldId id="337" r:id="rId10"/>
    <p:sldId id="338" r:id="rId11"/>
    <p:sldId id="342" r:id="rId12"/>
    <p:sldId id="375" r:id="rId13"/>
    <p:sldId id="344" r:id="rId14"/>
    <p:sldId id="345" r:id="rId15"/>
    <p:sldId id="346" r:id="rId16"/>
    <p:sldId id="347" r:id="rId17"/>
    <p:sldId id="348" r:id="rId18"/>
    <p:sldId id="349" r:id="rId19"/>
    <p:sldId id="350" r:id="rId20"/>
    <p:sldId id="357" r:id="rId21"/>
    <p:sldId id="352" r:id="rId22"/>
    <p:sldId id="353" r:id="rId23"/>
    <p:sldId id="354" r:id="rId24"/>
    <p:sldId id="355" r:id="rId25"/>
    <p:sldId id="356" r:id="rId26"/>
    <p:sldId id="371" r:id="rId27"/>
    <p:sldId id="372" r:id="rId28"/>
    <p:sldId id="281" r:id="rId29"/>
    <p:sldId id="272" r:id="rId30"/>
    <p:sldId id="286" r:id="rId31"/>
    <p:sldId id="396" r:id="rId32"/>
    <p:sldId id="332" r:id="rId33"/>
    <p:sldId id="333" r:id="rId34"/>
    <p:sldId id="334" r:id="rId35"/>
    <p:sldId id="335" r:id="rId36"/>
    <p:sldId id="292" r:id="rId37"/>
    <p:sldId id="397" r:id="rId38"/>
    <p:sldId id="398" r:id="rId39"/>
    <p:sldId id="399" r:id="rId40"/>
    <p:sldId id="400" r:id="rId41"/>
    <p:sldId id="401" r:id="rId42"/>
    <p:sldId id="402" r:id="rId43"/>
    <p:sldId id="404" r:id="rId44"/>
    <p:sldId id="405" r:id="rId45"/>
    <p:sldId id="406" r:id="rId46"/>
    <p:sldId id="407" r:id="rId47"/>
    <p:sldId id="408" r:id="rId48"/>
    <p:sldId id="410" r:id="rId49"/>
    <p:sldId id="411" r:id="rId50"/>
    <p:sldId id="289" r:id="rId51"/>
    <p:sldId id="386" r:id="rId52"/>
    <p:sldId id="376" r:id="rId53"/>
    <p:sldId id="387" r:id="rId54"/>
    <p:sldId id="377" r:id="rId55"/>
    <p:sldId id="388" r:id="rId56"/>
    <p:sldId id="389" r:id="rId57"/>
    <p:sldId id="390" r:id="rId58"/>
    <p:sldId id="379" r:id="rId59"/>
    <p:sldId id="391" r:id="rId60"/>
    <p:sldId id="392" r:id="rId61"/>
    <p:sldId id="393" r:id="rId62"/>
    <p:sldId id="394" r:id="rId63"/>
    <p:sldId id="383" r:id="rId64"/>
    <p:sldId id="395" r:id="rId65"/>
  </p:sldIdLst>
  <p:sldSz cx="12192000" cy="6858000"/>
  <p:notesSz cx="6858000" cy="923925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26" autoAdjust="0"/>
    <p:restoredTop sz="95405" autoAdjust="0"/>
  </p:normalViewPr>
  <p:slideViewPr>
    <p:cSldViewPr snapToGrid="0">
      <p:cViewPr varScale="1">
        <p:scale>
          <a:sx n="107" d="100"/>
          <a:sy n="107" d="100"/>
        </p:scale>
        <p:origin x="672" y="114"/>
      </p:cViewPr>
      <p:guideLst>
        <p:guide orient="horz" pos="2160"/>
        <p:guide pos="3840"/>
      </p:guideLst>
    </p:cSldViewPr>
  </p:slideViewPr>
  <p:notesTextViewPr>
    <p:cViewPr>
      <p:scale>
        <a:sx n="1" d="1"/>
        <a:sy n="1" d="1"/>
      </p:scale>
      <p:origin x="0" y="0"/>
    </p:cViewPr>
  </p:notesTextViewPr>
  <p:sorterViewPr>
    <p:cViewPr>
      <p:scale>
        <a:sx n="100" d="100"/>
        <a:sy n="100" d="100"/>
      </p:scale>
      <p:origin x="0" y="-278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slide" Target="slides/slide60.xml"/><Relationship Id="rId68" Type="http://schemas.openxmlformats.org/officeDocument/2006/relationships/presProps" Target="presProps.xml"/><Relationship Id="rId7" Type="http://schemas.openxmlformats.org/officeDocument/2006/relationships/slide" Target="slides/slide4.xml"/><Relationship Id="rId71"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61" Type="http://schemas.openxmlformats.org/officeDocument/2006/relationships/slide" Target="slides/slide58.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viewProps" Target="viewProps.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handoutMaster" Target="handoutMasters/handoutMaster1.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71800" cy="463567"/>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1"/>
            <a:ext cx="2971800" cy="463567"/>
          </a:xfrm>
          <a:prstGeom prst="rect">
            <a:avLst/>
          </a:prstGeom>
        </p:spPr>
        <p:txBody>
          <a:bodyPr vert="horz" lIns="91440" tIns="45720" rIns="91440" bIns="45720" rtlCol="0"/>
          <a:lstStyle>
            <a:lvl1pPr algn="r">
              <a:defRPr sz="1200"/>
            </a:lvl1pPr>
          </a:lstStyle>
          <a:p>
            <a:fld id="{C87D8FCF-C8C0-4D29-862D-502A4F7792D4}" type="datetimeFigureOut">
              <a:rPr lang="en-US" smtClean="0"/>
              <a:pPr/>
              <a:t>3/25/2014</a:t>
            </a:fld>
            <a:endParaRPr lang="en-US"/>
          </a:p>
        </p:txBody>
      </p:sp>
      <p:sp>
        <p:nvSpPr>
          <p:cNvPr id="4" name="Footer Placeholder 3"/>
          <p:cNvSpPr>
            <a:spLocks noGrp="1"/>
          </p:cNvSpPr>
          <p:nvPr>
            <p:ph type="ftr" sz="quarter" idx="2"/>
          </p:nvPr>
        </p:nvSpPr>
        <p:spPr>
          <a:xfrm>
            <a:off x="0" y="8775684"/>
            <a:ext cx="2971800" cy="463566"/>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775684"/>
            <a:ext cx="2971800" cy="463566"/>
          </a:xfrm>
          <a:prstGeom prst="rect">
            <a:avLst/>
          </a:prstGeom>
        </p:spPr>
        <p:txBody>
          <a:bodyPr vert="horz" lIns="91440" tIns="45720" rIns="91440" bIns="45720" rtlCol="0" anchor="b"/>
          <a:lstStyle>
            <a:lvl1pPr algn="r">
              <a:defRPr sz="1200"/>
            </a:lvl1pPr>
          </a:lstStyle>
          <a:p>
            <a:fld id="{8AC49E19-87E4-40E6-BD5D-0A13BA8F06F6}" type="slidenum">
              <a:rPr lang="en-US" smtClean="0"/>
              <a:pPr/>
              <a:t>‹#›</a:t>
            </a:fld>
            <a:endParaRPr lang="en-US"/>
          </a:p>
        </p:txBody>
      </p:sp>
    </p:spTree>
    <p:extLst>
      <p:ext uri="{BB962C8B-B14F-4D97-AF65-F5344CB8AC3E}">
        <p14:creationId xmlns:p14="http://schemas.microsoft.com/office/powerpoint/2010/main" val="11971552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71800" cy="463567"/>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1"/>
            <a:ext cx="2971800" cy="463567"/>
          </a:xfrm>
          <a:prstGeom prst="rect">
            <a:avLst/>
          </a:prstGeom>
        </p:spPr>
        <p:txBody>
          <a:bodyPr vert="horz" lIns="91440" tIns="45720" rIns="91440" bIns="45720" rtlCol="0"/>
          <a:lstStyle>
            <a:lvl1pPr algn="r">
              <a:defRPr sz="1200"/>
            </a:lvl1pPr>
          </a:lstStyle>
          <a:p>
            <a:fld id="{3728356F-19FE-48E0-A31A-DE6F800F28A4}" type="datetimeFigureOut">
              <a:rPr lang="en-US" smtClean="0"/>
              <a:pPr/>
              <a:t>3/25/2014</a:t>
            </a:fld>
            <a:endParaRPr lang="en-US"/>
          </a:p>
        </p:txBody>
      </p:sp>
      <p:sp>
        <p:nvSpPr>
          <p:cNvPr id="4" name="Slide Image Placeholder 3"/>
          <p:cNvSpPr>
            <a:spLocks noGrp="1" noRot="1" noChangeAspect="1"/>
          </p:cNvSpPr>
          <p:nvPr>
            <p:ph type="sldImg" idx="2"/>
          </p:nvPr>
        </p:nvSpPr>
        <p:spPr>
          <a:xfrm>
            <a:off x="655638" y="1154113"/>
            <a:ext cx="5546725" cy="311943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46390"/>
            <a:ext cx="5486400" cy="3637955"/>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75684"/>
            <a:ext cx="2971800" cy="463566"/>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775684"/>
            <a:ext cx="2971800" cy="463566"/>
          </a:xfrm>
          <a:prstGeom prst="rect">
            <a:avLst/>
          </a:prstGeom>
        </p:spPr>
        <p:txBody>
          <a:bodyPr vert="horz" lIns="91440" tIns="45720" rIns="91440" bIns="45720" rtlCol="0" anchor="b"/>
          <a:lstStyle>
            <a:lvl1pPr algn="r">
              <a:defRPr sz="1200"/>
            </a:lvl1pPr>
          </a:lstStyle>
          <a:p>
            <a:fld id="{389A49A2-0F94-4934-9385-6BBE49756F39}" type="slidenum">
              <a:rPr lang="en-US" smtClean="0"/>
              <a:pPr/>
              <a:t>‹#›</a:t>
            </a:fld>
            <a:endParaRPr lang="en-US"/>
          </a:p>
        </p:txBody>
      </p:sp>
    </p:spTree>
    <p:extLst>
      <p:ext uri="{BB962C8B-B14F-4D97-AF65-F5344CB8AC3E}">
        <p14:creationId xmlns:p14="http://schemas.microsoft.com/office/powerpoint/2010/main" val="31998047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3" Type="http://schemas.openxmlformats.org/officeDocument/2006/relationships/hyperlink" Target="http://en.wikipedia.org/wiki/Clean_Air_Act_(United_States)" TargetMode="External"/><Relationship Id="rId2" Type="http://schemas.openxmlformats.org/officeDocument/2006/relationships/slide" Target="../slides/slide40.xml"/><Relationship Id="rId1" Type="http://schemas.openxmlformats.org/officeDocument/2006/relationships/notesMaster" Target="../notesMasters/notesMaster1.xml"/><Relationship Id="rId6" Type="http://schemas.openxmlformats.org/officeDocument/2006/relationships/hyperlink" Target="http://en.wikipedia.org/wiki/Clean_Water_Act" TargetMode="External"/><Relationship Id="rId5" Type="http://schemas.openxmlformats.org/officeDocument/2006/relationships/hyperlink" Target="http://en.wikipedia.org/wiki/Concentrated_Animal_Feeding_Operation#cite_note-autogenerated8-78" TargetMode="External"/><Relationship Id="rId4" Type="http://schemas.openxmlformats.org/officeDocument/2006/relationships/hyperlink" Target="http://en.wikipedia.org/wiki/Concentrated_Animal_Feeding_Operation#cite_note-autogenerated24-108"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3" Type="http://schemas.openxmlformats.org/officeDocument/2006/relationships/hyperlink" Target="http://www.lwv.org/content/overview-animal-management#_edn85" TargetMode="External"/><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3" Type="http://schemas.openxmlformats.org/officeDocument/2006/relationships/hyperlink" Target="http://www.lwv.org/content/overview-animal-management#_edn85" TargetMode="External"/><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3" Type="http://schemas.openxmlformats.org/officeDocument/2006/relationships/hyperlink" Target="http://www.lwv.org/content/overview-animal-management#_edn85" TargetMode="External"/><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3" Type="http://schemas.openxmlformats.org/officeDocument/2006/relationships/hyperlink" Target="http://www.lwv.org/content/overview-animal-management#_edn85" TargetMode="External"/><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3" Type="http://schemas.openxmlformats.org/officeDocument/2006/relationships/hyperlink" Target="http://www.lwv.org/content/overview-animal-management#_edn85" TargetMode="External"/><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89A49A2-0F94-4934-9385-6BBE49756F39}" type="slidenum">
              <a:rPr lang="en-US" smtClean="0"/>
              <a:pPr/>
              <a:t>1</a:t>
            </a:fld>
            <a:endParaRPr lang="en-US"/>
          </a:p>
        </p:txBody>
      </p:sp>
    </p:spTree>
    <p:extLst>
      <p:ext uri="{BB962C8B-B14F-4D97-AF65-F5344CB8AC3E}">
        <p14:creationId xmlns:p14="http://schemas.microsoft.com/office/powerpoint/2010/main" val="18695829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2"/>
          <p:cNvSpPr>
            <a:spLocks noGrp="1" noRot="1" noChangeAspect="1" noTextEdit="1"/>
          </p:cNvSpPr>
          <p:nvPr>
            <p:ph type="sldImg"/>
          </p:nvPr>
        </p:nvSpPr>
        <p:spPr bwMode="auto">
          <a:noFill/>
          <a:ln>
            <a:solidFill>
              <a:srgbClr val="000000"/>
            </a:solidFill>
            <a:miter lim="800000"/>
            <a:headEnd/>
            <a:tailEnd/>
          </a:ln>
        </p:spPr>
      </p:sp>
      <p:sp>
        <p:nvSpPr>
          <p:cNvPr id="160771" name="Rectangle 3"/>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Tree>
    <p:extLst>
      <p:ext uri="{BB962C8B-B14F-4D97-AF65-F5344CB8AC3E}">
        <p14:creationId xmlns:p14="http://schemas.microsoft.com/office/powerpoint/2010/main" val="11377213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Grp="1" noRot="1" noChangeAspect="1" noTextEdit="1"/>
          </p:cNvSpPr>
          <p:nvPr>
            <p:ph type="sldImg"/>
          </p:nvPr>
        </p:nvSpPr>
        <p:spPr bwMode="auto">
          <a:noFill/>
          <a:ln>
            <a:solidFill>
              <a:srgbClr val="000000"/>
            </a:solidFill>
            <a:miter lim="800000"/>
            <a:headEnd/>
            <a:tailEnd/>
          </a:ln>
        </p:spPr>
      </p:sp>
      <p:sp>
        <p:nvSpPr>
          <p:cNvPr id="162819"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extLst>
      <p:ext uri="{BB962C8B-B14F-4D97-AF65-F5344CB8AC3E}">
        <p14:creationId xmlns:p14="http://schemas.microsoft.com/office/powerpoint/2010/main" val="35173646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Slide Image Placeholder 1"/>
          <p:cNvSpPr>
            <a:spLocks noGrp="1" noRot="1" noChangeAspect="1" noTextEdit="1"/>
          </p:cNvSpPr>
          <p:nvPr>
            <p:ph type="sldImg"/>
          </p:nvPr>
        </p:nvSpPr>
        <p:spPr bwMode="auto">
          <a:noFill/>
          <a:ln>
            <a:solidFill>
              <a:srgbClr val="000000"/>
            </a:solidFill>
            <a:miter lim="800000"/>
            <a:headEnd/>
            <a:tailEnd/>
          </a:ln>
        </p:spPr>
      </p:sp>
      <p:sp>
        <p:nvSpPr>
          <p:cNvPr id="16691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51203" name="Slide Number Placeholder 3"/>
          <p:cNvSpPr txBox="1">
            <a:spLocks noGrp="1"/>
          </p:cNvSpPr>
          <p:nvPr/>
        </p:nvSpPr>
        <p:spPr bwMode="auto">
          <a:xfrm>
            <a:off x="3884613" y="8775700"/>
            <a:ext cx="2971800" cy="463550"/>
          </a:xfrm>
          <a:prstGeom prst="rect">
            <a:avLst/>
          </a:prstGeom>
          <a:noFill/>
          <a:ln>
            <a:miter lim="800000"/>
            <a:headEnd/>
            <a:tailEnd/>
          </a:ln>
        </p:spPr>
        <p:txBody>
          <a:bodyPr anchor="b"/>
          <a:lstStyle/>
          <a:p>
            <a:pPr algn="r" fontAlgn="base">
              <a:spcBef>
                <a:spcPct val="0"/>
              </a:spcBef>
              <a:spcAft>
                <a:spcPct val="0"/>
              </a:spcAft>
              <a:defRPr/>
            </a:pPr>
            <a:fld id="{E4161EEA-DFBA-4478-A6A8-D1BE5AD6A253}" type="slidenum">
              <a:rPr lang="en-US" sz="1200">
                <a:solidFill>
                  <a:prstClr val="black"/>
                </a:solidFill>
                <a:cs typeface="Arial" charset="0"/>
              </a:rPr>
              <a:pPr algn="r" fontAlgn="base">
                <a:spcBef>
                  <a:spcPct val="0"/>
                </a:spcBef>
                <a:spcAft>
                  <a:spcPct val="0"/>
                </a:spcAft>
                <a:defRPr/>
              </a:pPr>
              <a:t>13</a:t>
            </a:fld>
            <a:endParaRPr lang="en-US" sz="1200">
              <a:solidFill>
                <a:prstClr val="black"/>
              </a:solidFill>
              <a:cs typeface="Arial" charset="0"/>
            </a:endParaRPr>
          </a:p>
        </p:txBody>
      </p:sp>
    </p:spTree>
    <p:extLst>
      <p:ext uri="{BB962C8B-B14F-4D97-AF65-F5344CB8AC3E}">
        <p14:creationId xmlns:p14="http://schemas.microsoft.com/office/powerpoint/2010/main" val="4731629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Slide Image Placeholder 1"/>
          <p:cNvSpPr>
            <a:spLocks noGrp="1" noRot="1" noChangeAspect="1" noTextEdit="1"/>
          </p:cNvSpPr>
          <p:nvPr>
            <p:ph type="sldImg"/>
          </p:nvPr>
        </p:nvSpPr>
        <p:spPr bwMode="auto">
          <a:noFill/>
          <a:ln>
            <a:solidFill>
              <a:srgbClr val="000000"/>
            </a:solidFill>
            <a:miter lim="800000"/>
            <a:headEnd/>
            <a:tailEnd/>
          </a:ln>
        </p:spPr>
      </p:sp>
      <p:sp>
        <p:nvSpPr>
          <p:cNvPr id="16896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47107" name="Slide Number Placeholder 3"/>
          <p:cNvSpPr txBox="1">
            <a:spLocks noGrp="1"/>
          </p:cNvSpPr>
          <p:nvPr/>
        </p:nvSpPr>
        <p:spPr bwMode="auto">
          <a:xfrm>
            <a:off x="3884613" y="8775700"/>
            <a:ext cx="2971800" cy="463550"/>
          </a:xfrm>
          <a:prstGeom prst="rect">
            <a:avLst/>
          </a:prstGeom>
          <a:noFill/>
          <a:ln>
            <a:miter lim="800000"/>
            <a:headEnd/>
            <a:tailEnd/>
          </a:ln>
        </p:spPr>
        <p:txBody>
          <a:bodyPr anchor="b"/>
          <a:lstStyle/>
          <a:p>
            <a:pPr algn="r" fontAlgn="base">
              <a:spcBef>
                <a:spcPct val="0"/>
              </a:spcBef>
              <a:spcAft>
                <a:spcPct val="0"/>
              </a:spcAft>
              <a:defRPr/>
            </a:pPr>
            <a:fld id="{D3A593C1-ED76-4757-9EF7-DDD225769AF2}" type="slidenum">
              <a:rPr lang="en-US" sz="1200">
                <a:solidFill>
                  <a:prstClr val="black"/>
                </a:solidFill>
                <a:cs typeface="Arial" charset="0"/>
              </a:rPr>
              <a:pPr algn="r" fontAlgn="base">
                <a:spcBef>
                  <a:spcPct val="0"/>
                </a:spcBef>
                <a:spcAft>
                  <a:spcPct val="0"/>
                </a:spcAft>
                <a:defRPr/>
              </a:pPr>
              <a:t>14</a:t>
            </a:fld>
            <a:endParaRPr lang="en-US" sz="1200">
              <a:solidFill>
                <a:prstClr val="black"/>
              </a:solidFill>
              <a:cs typeface="Arial" charset="0"/>
            </a:endParaRPr>
          </a:p>
        </p:txBody>
      </p:sp>
    </p:spTree>
    <p:extLst>
      <p:ext uri="{BB962C8B-B14F-4D97-AF65-F5344CB8AC3E}">
        <p14:creationId xmlns:p14="http://schemas.microsoft.com/office/powerpoint/2010/main" val="32441751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Slide Image Placeholder 1"/>
          <p:cNvSpPr>
            <a:spLocks noGrp="1" noRot="1" noChangeAspect="1" noTextEdit="1"/>
          </p:cNvSpPr>
          <p:nvPr>
            <p:ph type="sldImg"/>
          </p:nvPr>
        </p:nvSpPr>
        <p:spPr bwMode="auto">
          <a:noFill/>
          <a:ln>
            <a:solidFill>
              <a:srgbClr val="000000"/>
            </a:solidFill>
            <a:miter lim="800000"/>
            <a:headEnd/>
            <a:tailEnd/>
          </a:ln>
        </p:spPr>
      </p:sp>
      <p:sp>
        <p:nvSpPr>
          <p:cNvPr id="17101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58371" name="Slide Number Placeholder 3"/>
          <p:cNvSpPr txBox="1">
            <a:spLocks noGrp="1"/>
          </p:cNvSpPr>
          <p:nvPr/>
        </p:nvSpPr>
        <p:spPr bwMode="auto">
          <a:xfrm>
            <a:off x="3884613" y="8775700"/>
            <a:ext cx="2971800" cy="463550"/>
          </a:xfrm>
          <a:prstGeom prst="rect">
            <a:avLst/>
          </a:prstGeom>
          <a:noFill/>
          <a:ln>
            <a:miter lim="800000"/>
            <a:headEnd/>
            <a:tailEnd/>
          </a:ln>
        </p:spPr>
        <p:txBody>
          <a:bodyPr anchor="b"/>
          <a:lstStyle/>
          <a:p>
            <a:pPr algn="r" fontAlgn="base">
              <a:spcBef>
                <a:spcPct val="0"/>
              </a:spcBef>
              <a:spcAft>
                <a:spcPct val="0"/>
              </a:spcAft>
              <a:defRPr/>
            </a:pPr>
            <a:fld id="{9DF8E767-A8DA-4673-AF3D-A6F7D20CD232}" type="slidenum">
              <a:rPr lang="en-US" sz="1200">
                <a:solidFill>
                  <a:prstClr val="black"/>
                </a:solidFill>
                <a:cs typeface="Arial" charset="0"/>
              </a:rPr>
              <a:pPr algn="r" fontAlgn="base">
                <a:spcBef>
                  <a:spcPct val="0"/>
                </a:spcBef>
                <a:spcAft>
                  <a:spcPct val="0"/>
                </a:spcAft>
                <a:defRPr/>
              </a:pPr>
              <a:t>15</a:t>
            </a:fld>
            <a:endParaRPr lang="en-US" sz="1200">
              <a:solidFill>
                <a:prstClr val="black"/>
              </a:solidFill>
              <a:cs typeface="Arial" charset="0"/>
            </a:endParaRPr>
          </a:p>
        </p:txBody>
      </p:sp>
    </p:spTree>
    <p:extLst>
      <p:ext uri="{BB962C8B-B14F-4D97-AF65-F5344CB8AC3E}">
        <p14:creationId xmlns:p14="http://schemas.microsoft.com/office/powerpoint/2010/main" val="36108976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2"/>
          <p:cNvSpPr>
            <a:spLocks noGrp="1" noRot="1" noChangeAspect="1" noTextEdit="1"/>
          </p:cNvSpPr>
          <p:nvPr>
            <p:ph type="sldImg"/>
          </p:nvPr>
        </p:nvSpPr>
        <p:spPr bwMode="auto">
          <a:noFill/>
          <a:ln>
            <a:solidFill>
              <a:srgbClr val="000000"/>
            </a:solidFill>
            <a:miter lim="800000"/>
            <a:headEnd/>
            <a:tailEnd/>
          </a:ln>
        </p:spPr>
      </p:sp>
      <p:sp>
        <p:nvSpPr>
          <p:cNvPr id="173059"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extLst>
      <p:ext uri="{BB962C8B-B14F-4D97-AF65-F5344CB8AC3E}">
        <p14:creationId xmlns:p14="http://schemas.microsoft.com/office/powerpoint/2010/main" val="32536289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Slide Image Placeholder 1"/>
          <p:cNvSpPr>
            <a:spLocks noGrp="1" noRot="1" noChangeAspect="1" noTextEdit="1"/>
          </p:cNvSpPr>
          <p:nvPr>
            <p:ph type="sldImg"/>
          </p:nvPr>
        </p:nvSpPr>
        <p:spPr bwMode="auto">
          <a:noFill/>
          <a:ln>
            <a:solidFill>
              <a:srgbClr val="000000"/>
            </a:solidFill>
            <a:miter lim="800000"/>
            <a:headEnd/>
            <a:tailEnd/>
          </a:ln>
        </p:spPr>
      </p:sp>
      <p:sp>
        <p:nvSpPr>
          <p:cNvPr id="17510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60419" name="Slide Number Placeholder 3"/>
          <p:cNvSpPr txBox="1">
            <a:spLocks noGrp="1"/>
          </p:cNvSpPr>
          <p:nvPr/>
        </p:nvSpPr>
        <p:spPr bwMode="auto">
          <a:xfrm>
            <a:off x="3884613" y="8775700"/>
            <a:ext cx="2971800" cy="463550"/>
          </a:xfrm>
          <a:prstGeom prst="rect">
            <a:avLst/>
          </a:prstGeom>
          <a:noFill/>
          <a:ln>
            <a:miter lim="800000"/>
            <a:headEnd/>
            <a:tailEnd/>
          </a:ln>
        </p:spPr>
        <p:txBody>
          <a:bodyPr anchor="b"/>
          <a:lstStyle/>
          <a:p>
            <a:pPr algn="r" fontAlgn="base">
              <a:spcBef>
                <a:spcPct val="0"/>
              </a:spcBef>
              <a:spcAft>
                <a:spcPct val="0"/>
              </a:spcAft>
              <a:defRPr/>
            </a:pPr>
            <a:fld id="{91A5CB4A-0C58-4AEF-ACA1-05639FAF5EA2}" type="slidenum">
              <a:rPr lang="en-US" sz="1200">
                <a:solidFill>
                  <a:prstClr val="black"/>
                </a:solidFill>
                <a:cs typeface="Arial" charset="0"/>
              </a:rPr>
              <a:pPr algn="r" fontAlgn="base">
                <a:spcBef>
                  <a:spcPct val="0"/>
                </a:spcBef>
                <a:spcAft>
                  <a:spcPct val="0"/>
                </a:spcAft>
                <a:defRPr/>
              </a:pPr>
              <a:t>17</a:t>
            </a:fld>
            <a:endParaRPr lang="en-US" sz="1200">
              <a:solidFill>
                <a:prstClr val="black"/>
              </a:solidFill>
              <a:cs typeface="Arial" charset="0"/>
            </a:endParaRPr>
          </a:p>
        </p:txBody>
      </p:sp>
    </p:spTree>
    <p:extLst>
      <p:ext uri="{BB962C8B-B14F-4D97-AF65-F5344CB8AC3E}">
        <p14:creationId xmlns:p14="http://schemas.microsoft.com/office/powerpoint/2010/main" val="33044273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Rectangle 2"/>
          <p:cNvSpPr>
            <a:spLocks noGrp="1" noRot="1" noChangeAspect="1" noTextEdit="1"/>
          </p:cNvSpPr>
          <p:nvPr>
            <p:ph type="sldImg"/>
          </p:nvPr>
        </p:nvSpPr>
        <p:spPr bwMode="auto">
          <a:noFill/>
          <a:ln>
            <a:solidFill>
              <a:srgbClr val="000000"/>
            </a:solidFill>
            <a:miter lim="800000"/>
            <a:headEnd/>
            <a:tailEnd/>
          </a:ln>
        </p:spPr>
      </p:sp>
      <p:sp>
        <p:nvSpPr>
          <p:cNvPr id="191491"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extLst>
      <p:ext uri="{BB962C8B-B14F-4D97-AF65-F5344CB8AC3E}">
        <p14:creationId xmlns:p14="http://schemas.microsoft.com/office/powerpoint/2010/main" val="24316542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Slide Image Placeholder 1"/>
          <p:cNvSpPr>
            <a:spLocks noGrp="1" noRot="1" noChangeAspect="1" noTextEdit="1"/>
          </p:cNvSpPr>
          <p:nvPr>
            <p:ph type="sldImg"/>
          </p:nvPr>
        </p:nvSpPr>
        <p:spPr bwMode="auto">
          <a:noFill/>
          <a:ln>
            <a:solidFill>
              <a:srgbClr val="000000"/>
            </a:solidFill>
            <a:miter lim="800000"/>
            <a:headEnd/>
            <a:tailEnd/>
          </a:ln>
        </p:spPr>
      </p:sp>
      <p:sp>
        <p:nvSpPr>
          <p:cNvPr id="17715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66563" name="Slide Number Placeholder 3"/>
          <p:cNvSpPr txBox="1">
            <a:spLocks noGrp="1"/>
          </p:cNvSpPr>
          <p:nvPr/>
        </p:nvSpPr>
        <p:spPr bwMode="auto">
          <a:xfrm>
            <a:off x="3884613" y="8775700"/>
            <a:ext cx="2971800" cy="463550"/>
          </a:xfrm>
          <a:prstGeom prst="rect">
            <a:avLst/>
          </a:prstGeom>
          <a:noFill/>
          <a:ln>
            <a:miter lim="800000"/>
            <a:headEnd/>
            <a:tailEnd/>
          </a:ln>
        </p:spPr>
        <p:txBody>
          <a:bodyPr anchor="b"/>
          <a:lstStyle/>
          <a:p>
            <a:pPr algn="r" fontAlgn="base">
              <a:spcBef>
                <a:spcPct val="0"/>
              </a:spcBef>
              <a:spcAft>
                <a:spcPct val="0"/>
              </a:spcAft>
              <a:defRPr/>
            </a:pPr>
            <a:fld id="{D30D4B4C-F3DF-4393-8ECA-06D5419AFDCD}" type="slidenum">
              <a:rPr lang="en-US" sz="1200">
                <a:solidFill>
                  <a:prstClr val="black"/>
                </a:solidFill>
                <a:cs typeface="Arial" charset="0"/>
              </a:rPr>
              <a:pPr algn="r" fontAlgn="base">
                <a:spcBef>
                  <a:spcPct val="0"/>
                </a:spcBef>
                <a:spcAft>
                  <a:spcPct val="0"/>
                </a:spcAft>
                <a:defRPr/>
              </a:pPr>
              <a:t>19</a:t>
            </a:fld>
            <a:endParaRPr lang="en-US" sz="1200">
              <a:solidFill>
                <a:prstClr val="black"/>
              </a:solidFill>
              <a:cs typeface="Arial" charset="0"/>
            </a:endParaRPr>
          </a:p>
        </p:txBody>
      </p:sp>
    </p:spTree>
    <p:extLst>
      <p:ext uri="{BB962C8B-B14F-4D97-AF65-F5344CB8AC3E}">
        <p14:creationId xmlns:p14="http://schemas.microsoft.com/office/powerpoint/2010/main" val="294490270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2"/>
          <p:cNvSpPr>
            <a:spLocks noGrp="1" noRot="1" noChangeAspect="1" noTextEdit="1"/>
          </p:cNvSpPr>
          <p:nvPr>
            <p:ph type="sldImg"/>
          </p:nvPr>
        </p:nvSpPr>
        <p:spPr bwMode="auto">
          <a:noFill/>
          <a:ln>
            <a:solidFill>
              <a:srgbClr val="000000"/>
            </a:solidFill>
            <a:miter lim="800000"/>
            <a:headEnd/>
            <a:tailEnd/>
          </a:ln>
        </p:spPr>
      </p:sp>
      <p:sp>
        <p:nvSpPr>
          <p:cNvPr id="181251"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extLst>
      <p:ext uri="{BB962C8B-B14F-4D97-AF65-F5344CB8AC3E}">
        <p14:creationId xmlns:p14="http://schemas.microsoft.com/office/powerpoint/2010/main" val="34341408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More</a:t>
            </a:r>
            <a:r>
              <a:rPr lang="en-US" baseline="0" dirty="0" smtClean="0"/>
              <a:t> specifics of the positions are presented in each section where applicable.</a:t>
            </a:r>
            <a:endParaRPr lang="en-US" dirty="0"/>
          </a:p>
        </p:txBody>
      </p:sp>
      <p:sp>
        <p:nvSpPr>
          <p:cNvPr id="4" name="Slide Number Placeholder 3"/>
          <p:cNvSpPr>
            <a:spLocks noGrp="1"/>
          </p:cNvSpPr>
          <p:nvPr>
            <p:ph type="sldNum" sz="quarter" idx="10"/>
          </p:nvPr>
        </p:nvSpPr>
        <p:spPr/>
        <p:txBody>
          <a:bodyPr/>
          <a:lstStyle/>
          <a:p>
            <a:fld id="{389A49A2-0F94-4934-9385-6BBE49756F39}" type="slidenum">
              <a:rPr lang="en-US" smtClean="0"/>
              <a:pPr/>
              <a:t>3</a:t>
            </a:fld>
            <a:endParaRPr lang="en-US"/>
          </a:p>
        </p:txBody>
      </p:sp>
    </p:spTree>
    <p:extLst>
      <p:ext uri="{BB962C8B-B14F-4D97-AF65-F5344CB8AC3E}">
        <p14:creationId xmlns:p14="http://schemas.microsoft.com/office/powerpoint/2010/main" val="102945368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Slide Image Placeholder 1"/>
          <p:cNvSpPr>
            <a:spLocks noGrp="1" noRot="1" noChangeAspect="1" noTextEdit="1"/>
          </p:cNvSpPr>
          <p:nvPr>
            <p:ph type="sldImg"/>
          </p:nvPr>
        </p:nvSpPr>
        <p:spPr bwMode="auto">
          <a:noFill/>
          <a:ln>
            <a:solidFill>
              <a:srgbClr val="000000"/>
            </a:solidFill>
            <a:miter lim="800000"/>
            <a:headEnd/>
            <a:tailEnd/>
          </a:ln>
        </p:spPr>
      </p:sp>
      <p:sp>
        <p:nvSpPr>
          <p:cNvPr id="1832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63491" name="Slide Number Placeholder 3"/>
          <p:cNvSpPr txBox="1">
            <a:spLocks noGrp="1"/>
          </p:cNvSpPr>
          <p:nvPr/>
        </p:nvSpPr>
        <p:spPr bwMode="auto">
          <a:xfrm>
            <a:off x="3884613" y="8775700"/>
            <a:ext cx="2971800" cy="463550"/>
          </a:xfrm>
          <a:prstGeom prst="rect">
            <a:avLst/>
          </a:prstGeom>
          <a:noFill/>
          <a:ln>
            <a:miter lim="800000"/>
            <a:headEnd/>
            <a:tailEnd/>
          </a:ln>
        </p:spPr>
        <p:txBody>
          <a:bodyPr anchor="b"/>
          <a:lstStyle/>
          <a:p>
            <a:pPr algn="r" fontAlgn="base">
              <a:spcBef>
                <a:spcPct val="0"/>
              </a:spcBef>
              <a:spcAft>
                <a:spcPct val="0"/>
              </a:spcAft>
              <a:defRPr/>
            </a:pPr>
            <a:fld id="{7CDB47FC-B04D-4782-B38E-376BE518623A}" type="slidenum">
              <a:rPr lang="en-US" sz="1200">
                <a:solidFill>
                  <a:prstClr val="black"/>
                </a:solidFill>
                <a:cs typeface="Arial" charset="0"/>
              </a:rPr>
              <a:pPr algn="r" fontAlgn="base">
                <a:spcBef>
                  <a:spcPct val="0"/>
                </a:spcBef>
                <a:spcAft>
                  <a:spcPct val="0"/>
                </a:spcAft>
                <a:defRPr/>
              </a:pPr>
              <a:t>21</a:t>
            </a:fld>
            <a:endParaRPr lang="en-US" sz="1200">
              <a:solidFill>
                <a:prstClr val="black"/>
              </a:solidFill>
              <a:cs typeface="Arial" charset="0"/>
            </a:endParaRPr>
          </a:p>
        </p:txBody>
      </p:sp>
    </p:spTree>
    <p:extLst>
      <p:ext uri="{BB962C8B-B14F-4D97-AF65-F5344CB8AC3E}">
        <p14:creationId xmlns:p14="http://schemas.microsoft.com/office/powerpoint/2010/main" val="212076127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2"/>
          <p:cNvSpPr>
            <a:spLocks noGrp="1" noRot="1" noChangeAspect="1" noTextEdit="1"/>
          </p:cNvSpPr>
          <p:nvPr>
            <p:ph type="sldImg"/>
          </p:nvPr>
        </p:nvSpPr>
        <p:spPr bwMode="auto">
          <a:noFill/>
          <a:ln>
            <a:solidFill>
              <a:srgbClr val="000000"/>
            </a:solidFill>
            <a:miter lim="800000"/>
            <a:headEnd/>
            <a:tailEnd/>
          </a:ln>
        </p:spPr>
      </p:sp>
      <p:sp>
        <p:nvSpPr>
          <p:cNvPr id="185347"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extLst>
      <p:ext uri="{BB962C8B-B14F-4D97-AF65-F5344CB8AC3E}">
        <p14:creationId xmlns:p14="http://schemas.microsoft.com/office/powerpoint/2010/main" val="339280573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2"/>
          <p:cNvSpPr>
            <a:spLocks noGrp="1" noRot="1" noChangeAspect="1" noTextEdit="1"/>
          </p:cNvSpPr>
          <p:nvPr>
            <p:ph type="sldImg"/>
          </p:nvPr>
        </p:nvSpPr>
        <p:spPr bwMode="auto">
          <a:noFill/>
          <a:ln>
            <a:solidFill>
              <a:srgbClr val="000000"/>
            </a:solidFill>
            <a:miter lim="800000"/>
            <a:headEnd/>
            <a:tailEnd/>
          </a:ln>
        </p:spPr>
      </p:sp>
      <p:sp>
        <p:nvSpPr>
          <p:cNvPr id="187395"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extLst>
      <p:ext uri="{BB962C8B-B14F-4D97-AF65-F5344CB8AC3E}">
        <p14:creationId xmlns:p14="http://schemas.microsoft.com/office/powerpoint/2010/main" val="287789140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89A49A2-0F94-4934-9385-6BBE49756F39}" type="slidenum">
              <a:rPr lang="en-US" smtClean="0"/>
              <a:pPr/>
              <a:t>26</a:t>
            </a:fld>
            <a:endParaRPr lang="en-US"/>
          </a:p>
        </p:txBody>
      </p:sp>
    </p:spTree>
    <p:extLst>
      <p:ext uri="{BB962C8B-B14F-4D97-AF65-F5344CB8AC3E}">
        <p14:creationId xmlns:p14="http://schemas.microsoft.com/office/powerpoint/2010/main" val="3211477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89A49A2-0F94-4934-9385-6BBE49756F39}" type="slidenum">
              <a:rPr lang="en-US" smtClean="0"/>
              <a:pPr/>
              <a:t>27</a:t>
            </a:fld>
            <a:endParaRPr lang="en-US"/>
          </a:p>
        </p:txBody>
      </p:sp>
    </p:spTree>
    <p:extLst>
      <p:ext uri="{BB962C8B-B14F-4D97-AF65-F5344CB8AC3E}">
        <p14:creationId xmlns:p14="http://schemas.microsoft.com/office/powerpoint/2010/main" val="412709589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89A49A2-0F94-4934-9385-6BBE49756F39}" type="slidenum">
              <a:rPr lang="en-US" smtClean="0"/>
              <a:pPr/>
              <a:t>28</a:t>
            </a:fld>
            <a:endParaRPr lang="en-US"/>
          </a:p>
        </p:txBody>
      </p:sp>
    </p:spTree>
    <p:extLst>
      <p:ext uri="{BB962C8B-B14F-4D97-AF65-F5344CB8AC3E}">
        <p14:creationId xmlns:p14="http://schemas.microsoft.com/office/powerpoint/2010/main" val="37734145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89A49A2-0F94-4934-9385-6BBE49756F39}" type="slidenum">
              <a:rPr lang="en-US" smtClean="0"/>
              <a:pPr/>
              <a:t>34</a:t>
            </a:fld>
            <a:endParaRPr lang="en-US"/>
          </a:p>
        </p:txBody>
      </p:sp>
    </p:spTree>
    <p:extLst>
      <p:ext uri="{BB962C8B-B14F-4D97-AF65-F5344CB8AC3E}">
        <p14:creationId xmlns:p14="http://schemas.microsoft.com/office/powerpoint/2010/main" val="50009178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89A49A2-0F94-4934-9385-6BBE49756F39}" type="slidenum">
              <a:rPr lang="en-US" smtClean="0"/>
              <a:pPr/>
              <a:t>35</a:t>
            </a:fld>
            <a:endParaRPr lang="en-US"/>
          </a:p>
        </p:txBody>
      </p:sp>
    </p:spTree>
    <p:extLst>
      <p:ext uri="{BB962C8B-B14F-4D97-AF65-F5344CB8AC3E}">
        <p14:creationId xmlns:p14="http://schemas.microsoft.com/office/powerpoint/2010/main" val="278854595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800" dirty="0" smtClean="0">
                <a:latin typeface="Arial" panose="020B0604020202020204" pitchFamily="34" charset="0"/>
                <a:cs typeface="Arial" panose="020B0604020202020204" pitchFamily="34" charset="0"/>
              </a:rPr>
              <a:t>Example: In 1950, the average dairy cow produced about 5,300 pounds of milk. Today the average cow produces about 22,000 pounds of milk, thanks to improvements in milking tech., advances in nutrition &amp; health, breeding, and management practices.</a:t>
            </a:r>
          </a:p>
          <a:p>
            <a:endParaRPr lang="en-US" dirty="0"/>
          </a:p>
        </p:txBody>
      </p:sp>
      <p:sp>
        <p:nvSpPr>
          <p:cNvPr id="4" name="Slide Number Placeholder 3"/>
          <p:cNvSpPr>
            <a:spLocks noGrp="1"/>
          </p:cNvSpPr>
          <p:nvPr>
            <p:ph type="sldNum" sz="quarter" idx="10"/>
          </p:nvPr>
        </p:nvSpPr>
        <p:spPr/>
        <p:txBody>
          <a:bodyPr/>
          <a:lstStyle/>
          <a:p>
            <a:fld id="{389A49A2-0F94-4934-9385-6BBE49756F39}" type="slidenum">
              <a:rPr lang="en-US" smtClean="0"/>
              <a:pPr/>
              <a:t>38</a:t>
            </a:fld>
            <a:endParaRPr lang="en-US"/>
          </a:p>
        </p:txBody>
      </p:sp>
    </p:spTree>
    <p:extLst>
      <p:ext uri="{BB962C8B-B14F-4D97-AF65-F5344CB8AC3E}">
        <p14:creationId xmlns:p14="http://schemas.microsoft.com/office/powerpoint/2010/main" val="299541479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CAFOs are potentially subject to regulation under the </a:t>
            </a:r>
            <a:r>
              <a:rPr lang="en-US" sz="1200" dirty="0" smtClean="0">
                <a:hlinkClick r:id="rId3" tooltip="Clean Air Act (United States)"/>
              </a:rPr>
              <a:t>Clean Air Act</a:t>
            </a:r>
            <a:r>
              <a:rPr lang="en-US" sz="1200" dirty="0" smtClean="0"/>
              <a:t> (CAA), but the emissions from CAFOs generally do not exceed established statutory thresholds.</a:t>
            </a:r>
            <a:r>
              <a:rPr lang="en-US" sz="1200" baseline="30000" dirty="0" smtClean="0">
                <a:hlinkClick r:id="rId4"/>
              </a:rPr>
              <a:t>[108]</a:t>
            </a:r>
            <a:r>
              <a:rPr lang="en-US" sz="1200" dirty="0" smtClean="0"/>
              <a:t> In addition, the EPA's regulations do not provide a clear methodology for measuring emissions from CAFOs, which has "vexed both regulators and the industry.“</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The EPA's authority to regulate CAFO waste that results in agricultural </a:t>
            </a:r>
            <a:r>
              <a:rPr lang="en-US" sz="1200" b="0" i="0" kern="1200" dirty="0" err="1" smtClean="0">
                <a:solidFill>
                  <a:schemeClr val="tx1"/>
                </a:solidFill>
                <a:effectLst/>
                <a:latin typeface="+mn-lt"/>
                <a:ea typeface="+mn-ea"/>
                <a:cs typeface="+mn-cs"/>
              </a:rPr>
              <a:t>stormwater</a:t>
            </a:r>
            <a:r>
              <a:rPr lang="en-US" sz="1200" b="0" i="0" kern="1200" dirty="0" smtClean="0">
                <a:solidFill>
                  <a:schemeClr val="tx1"/>
                </a:solidFill>
                <a:effectLst/>
                <a:latin typeface="+mn-lt"/>
                <a:ea typeface="+mn-ea"/>
                <a:cs typeface="+mn-cs"/>
              </a:rPr>
              <a:t> discharge was one of the "most controversial" aspects of the 2003 rule.</a:t>
            </a:r>
            <a:r>
              <a:rPr lang="en-US" sz="1200" b="0" i="0" u="none" strike="noStrike" kern="1200" baseline="30000" dirty="0" smtClean="0">
                <a:solidFill>
                  <a:schemeClr val="tx1"/>
                </a:solidFill>
                <a:effectLst/>
                <a:latin typeface="+mn-lt"/>
                <a:ea typeface="+mn-ea"/>
                <a:cs typeface="+mn-cs"/>
                <a:hlinkClick r:id="rId5"/>
              </a:rPr>
              <a:t>[78]</a:t>
            </a:r>
            <a:r>
              <a:rPr lang="en-US" sz="1200" b="0" i="0" kern="1200" dirty="0" smtClean="0">
                <a:solidFill>
                  <a:schemeClr val="tx1"/>
                </a:solidFill>
                <a:effectLst/>
                <a:latin typeface="+mn-lt"/>
                <a:ea typeface="+mn-ea"/>
                <a:cs typeface="+mn-cs"/>
              </a:rPr>
              <a:t> The issue centered on the scope of the </a:t>
            </a:r>
            <a:r>
              <a:rPr lang="en-US" sz="1200" b="0" i="0" u="none" strike="noStrike" kern="1200" dirty="0" smtClean="0">
                <a:solidFill>
                  <a:schemeClr val="tx1"/>
                </a:solidFill>
                <a:effectLst/>
                <a:latin typeface="+mn-lt"/>
                <a:ea typeface="+mn-ea"/>
                <a:cs typeface="+mn-cs"/>
                <a:hlinkClick r:id="rId6" tooltip="Clean Water Act"/>
              </a:rPr>
              <a:t>Clean Water Act</a:t>
            </a:r>
            <a:r>
              <a:rPr lang="en-US" sz="1200" b="0" i="0" kern="1200" dirty="0" smtClean="0">
                <a:solidFill>
                  <a:schemeClr val="tx1"/>
                </a:solidFill>
                <a:effectLst/>
                <a:latin typeface="+mn-lt"/>
                <a:ea typeface="+mn-ea"/>
                <a:cs typeface="+mn-cs"/>
              </a:rPr>
              <a:t> (CWA), which provides for the regulation only of "point sources." The term was defined by the CWA to expressly </a:t>
            </a:r>
            <a:r>
              <a:rPr lang="en-US" sz="1200" b="0" i="1" kern="1200" dirty="0" err="1" smtClean="0">
                <a:solidFill>
                  <a:schemeClr val="tx1"/>
                </a:solidFill>
                <a:effectLst/>
                <a:latin typeface="+mn-lt"/>
                <a:ea typeface="+mn-ea"/>
                <a:cs typeface="+mn-cs"/>
              </a:rPr>
              <a:t>include</a:t>
            </a:r>
            <a:r>
              <a:rPr lang="en-US" sz="1200" b="0" i="0" kern="1200" dirty="0" err="1" smtClean="0">
                <a:solidFill>
                  <a:schemeClr val="tx1"/>
                </a:solidFill>
                <a:effectLst/>
                <a:latin typeface="+mn-lt"/>
                <a:ea typeface="+mn-ea"/>
                <a:cs typeface="+mn-cs"/>
              </a:rPr>
              <a:t>CAFOs</a:t>
            </a:r>
            <a:r>
              <a:rPr lang="en-US" sz="1200" b="0" i="0" kern="1200" dirty="0" smtClean="0">
                <a:solidFill>
                  <a:schemeClr val="tx1"/>
                </a:solidFill>
                <a:effectLst/>
                <a:latin typeface="+mn-lt"/>
                <a:ea typeface="+mn-ea"/>
                <a:cs typeface="+mn-cs"/>
              </a:rPr>
              <a:t> but </a:t>
            </a:r>
            <a:r>
              <a:rPr lang="en-US" sz="1200" b="0" i="1" kern="1200" dirty="0" smtClean="0">
                <a:solidFill>
                  <a:schemeClr val="tx1"/>
                </a:solidFill>
                <a:effectLst/>
                <a:latin typeface="+mn-lt"/>
                <a:ea typeface="+mn-ea"/>
                <a:cs typeface="+mn-cs"/>
              </a:rPr>
              <a:t>exclude</a:t>
            </a:r>
            <a:r>
              <a:rPr lang="en-US" sz="1200" b="0" i="0" kern="1200" dirty="0" smtClean="0">
                <a:solidFill>
                  <a:schemeClr val="tx1"/>
                </a:solidFill>
                <a:effectLst/>
                <a:latin typeface="+mn-lt"/>
                <a:ea typeface="+mn-ea"/>
                <a:cs typeface="+mn-cs"/>
              </a:rPr>
              <a:t> "agricultural </a:t>
            </a:r>
            <a:r>
              <a:rPr lang="en-US" sz="1200" b="0" i="0" kern="1200" dirty="0" err="1" smtClean="0">
                <a:solidFill>
                  <a:schemeClr val="tx1"/>
                </a:solidFill>
                <a:effectLst/>
                <a:latin typeface="+mn-lt"/>
                <a:ea typeface="+mn-ea"/>
                <a:cs typeface="+mn-cs"/>
              </a:rPr>
              <a:t>stormwater</a:t>
            </a:r>
            <a:r>
              <a:rPr lang="en-US" sz="1200" b="0" i="0" kern="1200" dirty="0" smtClean="0">
                <a:solidFill>
                  <a:schemeClr val="tx1"/>
                </a:solidFill>
                <a:effectLst/>
                <a:latin typeface="+mn-lt"/>
                <a:ea typeface="+mn-ea"/>
                <a:cs typeface="+mn-cs"/>
              </a:rPr>
              <a:t>.</a:t>
            </a:r>
            <a:endParaRPr lang="en-US" dirty="0"/>
          </a:p>
        </p:txBody>
      </p:sp>
      <p:sp>
        <p:nvSpPr>
          <p:cNvPr id="4" name="Slide Number Placeholder 3"/>
          <p:cNvSpPr>
            <a:spLocks noGrp="1"/>
          </p:cNvSpPr>
          <p:nvPr>
            <p:ph type="sldNum" sz="quarter" idx="10"/>
          </p:nvPr>
        </p:nvSpPr>
        <p:spPr/>
        <p:txBody>
          <a:bodyPr/>
          <a:lstStyle/>
          <a:p>
            <a:fld id="{389A49A2-0F94-4934-9385-6BBE49756F39}" type="slidenum">
              <a:rPr lang="en-US" smtClean="0"/>
              <a:pPr/>
              <a:t>40</a:t>
            </a:fld>
            <a:endParaRPr lang="en-US"/>
          </a:p>
        </p:txBody>
      </p:sp>
    </p:spTree>
    <p:extLst>
      <p:ext uri="{BB962C8B-B14F-4D97-AF65-F5344CB8AC3E}">
        <p14:creationId xmlns:p14="http://schemas.microsoft.com/office/powerpoint/2010/main" val="22516177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89A49A2-0F94-4934-9385-6BBE49756F39}" type="slidenum">
              <a:rPr lang="en-US" smtClean="0"/>
              <a:pPr/>
              <a:t>4</a:t>
            </a:fld>
            <a:endParaRPr lang="en-US"/>
          </a:p>
        </p:txBody>
      </p:sp>
    </p:spTree>
    <p:extLst>
      <p:ext uri="{BB962C8B-B14F-4D97-AF65-F5344CB8AC3E}">
        <p14:creationId xmlns:p14="http://schemas.microsoft.com/office/powerpoint/2010/main" val="288753786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p:cNvSpPr>
            <a:spLocks noGrp="1" noRot="1" noChangeAspect="1" noTextEdit="1"/>
          </p:cNvSpPr>
          <p:nvPr>
            <p:ph type="sldImg"/>
          </p:nvPr>
        </p:nvSpPr>
        <p:spPr bwMode="auto">
          <a:noFill/>
          <a:ln>
            <a:solidFill>
              <a:srgbClr val="000000"/>
            </a:solidFill>
            <a:miter lim="800000"/>
            <a:headEnd/>
            <a:tailEnd/>
          </a:ln>
        </p:spPr>
      </p:sp>
      <p:sp>
        <p:nvSpPr>
          <p:cNvPr id="152579"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extLst>
      <p:ext uri="{BB962C8B-B14F-4D97-AF65-F5344CB8AC3E}">
        <p14:creationId xmlns:p14="http://schemas.microsoft.com/office/powerpoint/2010/main" val="102288381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http://www.sustainabletable.org/906/waste-management</a:t>
            </a:r>
            <a:endParaRPr lang="en-US" dirty="0"/>
          </a:p>
        </p:txBody>
      </p:sp>
      <p:sp>
        <p:nvSpPr>
          <p:cNvPr id="4" name="Slide Number Placeholder 3"/>
          <p:cNvSpPr>
            <a:spLocks noGrp="1"/>
          </p:cNvSpPr>
          <p:nvPr>
            <p:ph type="sldNum" sz="quarter" idx="10"/>
          </p:nvPr>
        </p:nvSpPr>
        <p:spPr/>
        <p:txBody>
          <a:bodyPr/>
          <a:lstStyle/>
          <a:p>
            <a:fld id="{389A49A2-0F94-4934-9385-6BBE49756F39}" type="slidenum">
              <a:rPr lang="en-US" smtClean="0"/>
              <a:pPr/>
              <a:t>42</a:t>
            </a:fld>
            <a:endParaRPr lang="en-US"/>
          </a:p>
        </p:txBody>
      </p:sp>
    </p:spTree>
    <p:extLst>
      <p:ext uri="{BB962C8B-B14F-4D97-AF65-F5344CB8AC3E}">
        <p14:creationId xmlns:p14="http://schemas.microsoft.com/office/powerpoint/2010/main" val="384213544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http://www.sustainabletable.org/906/waste-management</a:t>
            </a:r>
            <a:endParaRPr lang="en-US" dirty="0"/>
          </a:p>
        </p:txBody>
      </p:sp>
      <p:sp>
        <p:nvSpPr>
          <p:cNvPr id="4" name="Slide Number Placeholder 3"/>
          <p:cNvSpPr>
            <a:spLocks noGrp="1"/>
          </p:cNvSpPr>
          <p:nvPr>
            <p:ph type="sldNum" sz="quarter" idx="10"/>
          </p:nvPr>
        </p:nvSpPr>
        <p:spPr/>
        <p:txBody>
          <a:bodyPr/>
          <a:lstStyle/>
          <a:p>
            <a:fld id="{389A49A2-0F94-4934-9385-6BBE49756F39}" type="slidenum">
              <a:rPr lang="en-US" smtClean="0"/>
              <a:pPr/>
              <a:t>43</a:t>
            </a:fld>
            <a:endParaRPr lang="en-US"/>
          </a:p>
        </p:txBody>
      </p:sp>
    </p:spTree>
    <p:extLst>
      <p:ext uri="{BB962C8B-B14F-4D97-AF65-F5344CB8AC3E}">
        <p14:creationId xmlns:p14="http://schemas.microsoft.com/office/powerpoint/2010/main" val="284873750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89A49A2-0F94-4934-9385-6BBE49756F39}" type="slidenum">
              <a:rPr lang="en-US" smtClean="0"/>
              <a:pPr/>
              <a:t>45</a:t>
            </a:fld>
            <a:endParaRPr lang="en-US"/>
          </a:p>
        </p:txBody>
      </p:sp>
    </p:spTree>
    <p:extLst>
      <p:ext uri="{BB962C8B-B14F-4D97-AF65-F5344CB8AC3E}">
        <p14:creationId xmlns:p14="http://schemas.microsoft.com/office/powerpoint/2010/main" val="389443139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D122AF-965C-4160-93FA-D18E8B67D10C}" type="slidenum">
              <a:rPr lang="en-US" smtClean="0"/>
              <a:pPr/>
              <a:t>46</a:t>
            </a:fld>
            <a:endParaRPr lang="en-US"/>
          </a:p>
        </p:txBody>
      </p:sp>
    </p:spTree>
    <p:extLst>
      <p:ext uri="{BB962C8B-B14F-4D97-AF65-F5344CB8AC3E}">
        <p14:creationId xmlns:p14="http://schemas.microsoft.com/office/powerpoint/2010/main" val="205779780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89A49A2-0F94-4934-9385-6BBE49756F39}" type="slidenum">
              <a:rPr lang="en-US" smtClean="0"/>
              <a:pPr/>
              <a:t>47</a:t>
            </a:fld>
            <a:endParaRPr lang="en-US"/>
          </a:p>
        </p:txBody>
      </p:sp>
    </p:spTree>
    <p:extLst>
      <p:ext uri="{BB962C8B-B14F-4D97-AF65-F5344CB8AC3E}">
        <p14:creationId xmlns:p14="http://schemas.microsoft.com/office/powerpoint/2010/main" val="213329530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89A49A2-0F94-4934-9385-6BBE49756F39}" type="slidenum">
              <a:rPr lang="en-US" smtClean="0"/>
              <a:pPr/>
              <a:t>48</a:t>
            </a:fld>
            <a:endParaRPr lang="en-US"/>
          </a:p>
        </p:txBody>
      </p:sp>
    </p:spTree>
    <p:extLst>
      <p:ext uri="{BB962C8B-B14F-4D97-AF65-F5344CB8AC3E}">
        <p14:creationId xmlns:p14="http://schemas.microsoft.com/office/powerpoint/2010/main" val="141733027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89A49A2-0F94-4934-9385-6BBE49756F39}" type="slidenum">
              <a:rPr lang="en-US" smtClean="0"/>
              <a:pPr/>
              <a:t>49</a:t>
            </a:fld>
            <a:endParaRPr lang="en-US"/>
          </a:p>
        </p:txBody>
      </p:sp>
    </p:spTree>
    <p:extLst>
      <p:ext uri="{BB962C8B-B14F-4D97-AF65-F5344CB8AC3E}">
        <p14:creationId xmlns:p14="http://schemas.microsoft.com/office/powerpoint/2010/main" val="358216682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Rot="1" noChangeAspect="1" noTextEdit="1"/>
          </p:cNvSpPr>
          <p:nvPr>
            <p:ph type="sldImg"/>
          </p:nvPr>
        </p:nvSpPr>
        <p:spPr bwMode="auto">
          <a:noFill/>
          <a:ln>
            <a:solidFill>
              <a:srgbClr val="000000"/>
            </a:solidFill>
            <a:miter lim="800000"/>
            <a:headEnd/>
            <a:tailEnd/>
          </a:ln>
        </p:spPr>
      </p:sp>
      <p:sp>
        <p:nvSpPr>
          <p:cNvPr id="125955"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extLst>
      <p:ext uri="{BB962C8B-B14F-4D97-AF65-F5344CB8AC3E}">
        <p14:creationId xmlns:p14="http://schemas.microsoft.com/office/powerpoint/2010/main" val="385732262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Rot="1" noChangeAspect="1" noTextEdit="1"/>
          </p:cNvSpPr>
          <p:nvPr>
            <p:ph type="sldImg"/>
          </p:nvPr>
        </p:nvSpPr>
        <p:spPr bwMode="auto">
          <a:noFill/>
          <a:ln>
            <a:solidFill>
              <a:srgbClr val="000000"/>
            </a:solidFill>
            <a:miter lim="800000"/>
            <a:headEnd/>
            <a:tailEnd/>
          </a:ln>
        </p:spPr>
      </p:sp>
      <p:sp>
        <p:nvSpPr>
          <p:cNvPr id="125955"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extLst>
      <p:ext uri="{BB962C8B-B14F-4D97-AF65-F5344CB8AC3E}">
        <p14:creationId xmlns:p14="http://schemas.microsoft.com/office/powerpoint/2010/main" val="7083016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89A49A2-0F94-4934-9385-6BBE49756F39}" type="slidenum">
              <a:rPr lang="en-US" smtClean="0"/>
              <a:pPr/>
              <a:t>5</a:t>
            </a:fld>
            <a:endParaRPr lang="en-US"/>
          </a:p>
        </p:txBody>
      </p:sp>
    </p:spTree>
    <p:extLst>
      <p:ext uri="{BB962C8B-B14F-4D97-AF65-F5344CB8AC3E}">
        <p14:creationId xmlns:p14="http://schemas.microsoft.com/office/powerpoint/2010/main" val="52839143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Rot="1" noChangeAspect="1" noTextEdit="1"/>
          </p:cNvSpPr>
          <p:nvPr>
            <p:ph type="sldImg"/>
          </p:nvPr>
        </p:nvSpPr>
        <p:spPr bwMode="auto">
          <a:noFill/>
          <a:ln>
            <a:solidFill>
              <a:srgbClr val="000000"/>
            </a:solidFill>
            <a:miter lim="800000"/>
            <a:headEnd/>
            <a:tailEnd/>
          </a:ln>
        </p:spPr>
      </p:sp>
      <p:sp>
        <p:nvSpPr>
          <p:cNvPr id="126979"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extLst>
      <p:ext uri="{BB962C8B-B14F-4D97-AF65-F5344CB8AC3E}">
        <p14:creationId xmlns:p14="http://schemas.microsoft.com/office/powerpoint/2010/main" val="165380193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Rot="1" noChangeAspect="1" noTextEdit="1"/>
          </p:cNvSpPr>
          <p:nvPr>
            <p:ph type="sldImg"/>
          </p:nvPr>
        </p:nvSpPr>
        <p:spPr bwMode="auto">
          <a:noFill/>
          <a:ln>
            <a:solidFill>
              <a:srgbClr val="000000"/>
            </a:solidFill>
            <a:miter lim="800000"/>
            <a:headEnd/>
            <a:tailEnd/>
          </a:ln>
        </p:spPr>
      </p:sp>
      <p:sp>
        <p:nvSpPr>
          <p:cNvPr id="126979"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extLst>
      <p:ext uri="{BB962C8B-B14F-4D97-AF65-F5344CB8AC3E}">
        <p14:creationId xmlns:p14="http://schemas.microsoft.com/office/powerpoint/2010/main" val="61035110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Rot="1" noChangeAspect="1" noTextEdit="1"/>
          </p:cNvSpPr>
          <p:nvPr>
            <p:ph type="sldImg"/>
          </p:nvPr>
        </p:nvSpPr>
        <p:spPr bwMode="auto">
          <a:noFill/>
          <a:ln>
            <a:solidFill>
              <a:srgbClr val="000000"/>
            </a:solidFill>
            <a:miter lim="800000"/>
            <a:headEnd/>
            <a:tailEnd/>
          </a:ln>
        </p:spPr>
      </p:sp>
      <p:sp>
        <p:nvSpPr>
          <p:cNvPr id="126979"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extLst>
      <p:ext uri="{BB962C8B-B14F-4D97-AF65-F5344CB8AC3E}">
        <p14:creationId xmlns:p14="http://schemas.microsoft.com/office/powerpoint/2010/main" val="401773936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Rot="1" noChangeAspect="1" noTextEdit="1"/>
          </p:cNvSpPr>
          <p:nvPr>
            <p:ph type="sldImg"/>
          </p:nvPr>
        </p:nvSpPr>
        <p:spPr bwMode="auto">
          <a:noFill/>
          <a:ln>
            <a:solidFill>
              <a:srgbClr val="000000"/>
            </a:solidFill>
            <a:miter lim="800000"/>
            <a:headEnd/>
            <a:tailEnd/>
          </a:ln>
        </p:spPr>
      </p:sp>
      <p:sp>
        <p:nvSpPr>
          <p:cNvPr id="126979"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extLst>
      <p:ext uri="{BB962C8B-B14F-4D97-AF65-F5344CB8AC3E}">
        <p14:creationId xmlns:p14="http://schemas.microsoft.com/office/powerpoint/2010/main" val="158694936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57225" y="1154113"/>
            <a:ext cx="5543550" cy="3119437"/>
          </a:xfrm>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The GAO also noted that the FDA does not have appropriate tools to assemble “crucial details necessary to examine trends and understand the relationship between use and resistance,” has no legal enforcement power regarding the use of pharmaceuticals, and does not have the resources to withdraw antibiotics already approved for market.</a:t>
            </a:r>
            <a:r>
              <a:rPr lang="en-US" sz="1200" b="0" i="0" u="none" strike="noStrike" kern="1200" baseline="30000" dirty="0" smtClean="0">
                <a:solidFill>
                  <a:schemeClr val="tx1"/>
                </a:solidFill>
                <a:effectLst/>
                <a:latin typeface="+mn-lt"/>
                <a:ea typeface="+mn-ea"/>
                <a:cs typeface="+mn-cs"/>
                <a:hlinkClick r:id="rId3"/>
              </a:rPr>
              <a:t>85</a:t>
            </a:r>
            <a:endParaRPr lang="en-US" dirty="0"/>
          </a:p>
        </p:txBody>
      </p:sp>
      <p:sp>
        <p:nvSpPr>
          <p:cNvPr id="4" name="Slide Number Placeholder 3"/>
          <p:cNvSpPr>
            <a:spLocks noGrp="1"/>
          </p:cNvSpPr>
          <p:nvPr>
            <p:ph type="sldNum" sz="quarter" idx="10"/>
          </p:nvPr>
        </p:nvSpPr>
        <p:spPr/>
        <p:txBody>
          <a:bodyPr/>
          <a:lstStyle/>
          <a:p>
            <a:fld id="{22D122AF-965C-4160-93FA-D18E8B67D10C}" type="slidenum">
              <a:rPr lang="en-US" smtClean="0"/>
              <a:pPr/>
              <a:t>56</a:t>
            </a:fld>
            <a:endParaRPr lang="en-US"/>
          </a:p>
        </p:txBody>
      </p:sp>
    </p:spTree>
    <p:extLst>
      <p:ext uri="{BB962C8B-B14F-4D97-AF65-F5344CB8AC3E}">
        <p14:creationId xmlns:p14="http://schemas.microsoft.com/office/powerpoint/2010/main" val="40050666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57225" y="1154113"/>
            <a:ext cx="5543550" cy="3119437"/>
          </a:xfrm>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The GAO also noted that the FDA does not have appropriate tools to assemble “crucial details necessary to examine trends and understand the relationship between use and resistance,” has no legal enforcement power regarding the use of pharmaceuticals, and does not have the resources to withdraw antibiotics already approved for market.</a:t>
            </a:r>
            <a:r>
              <a:rPr lang="en-US" sz="1200" b="0" i="0" u="none" strike="noStrike" kern="1200" baseline="30000" dirty="0" smtClean="0">
                <a:solidFill>
                  <a:schemeClr val="tx1"/>
                </a:solidFill>
                <a:effectLst/>
                <a:latin typeface="+mn-lt"/>
                <a:ea typeface="+mn-ea"/>
                <a:cs typeface="+mn-cs"/>
                <a:hlinkClick r:id="rId3"/>
              </a:rPr>
              <a:t>85</a:t>
            </a:r>
            <a:endParaRPr lang="en-US" dirty="0"/>
          </a:p>
        </p:txBody>
      </p:sp>
      <p:sp>
        <p:nvSpPr>
          <p:cNvPr id="4" name="Slide Number Placeholder 3"/>
          <p:cNvSpPr>
            <a:spLocks noGrp="1"/>
          </p:cNvSpPr>
          <p:nvPr>
            <p:ph type="sldNum" sz="quarter" idx="10"/>
          </p:nvPr>
        </p:nvSpPr>
        <p:spPr/>
        <p:txBody>
          <a:bodyPr/>
          <a:lstStyle/>
          <a:p>
            <a:fld id="{22D122AF-965C-4160-93FA-D18E8B67D10C}" type="slidenum">
              <a:rPr lang="en-US" smtClean="0"/>
              <a:pPr/>
              <a:t>57</a:t>
            </a:fld>
            <a:endParaRPr lang="en-US"/>
          </a:p>
        </p:txBody>
      </p:sp>
    </p:spTree>
    <p:extLst>
      <p:ext uri="{BB962C8B-B14F-4D97-AF65-F5344CB8AC3E}">
        <p14:creationId xmlns:p14="http://schemas.microsoft.com/office/powerpoint/2010/main" val="80807997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57225" y="1154113"/>
            <a:ext cx="5543550" cy="3119437"/>
          </a:xfrm>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The GAO also noted that the FDA does not have appropriate tools to assemble “crucial details necessary to examine trends and understand the relationship between use and resistance,” has no legal enforcement power regarding the use of pharmaceuticals, and does not have the resources to withdraw antibiotics already approved for market.</a:t>
            </a:r>
            <a:r>
              <a:rPr lang="en-US" sz="1200" b="0" i="0" u="none" strike="noStrike" kern="1200" baseline="30000" dirty="0" smtClean="0">
                <a:solidFill>
                  <a:schemeClr val="tx1"/>
                </a:solidFill>
                <a:effectLst/>
                <a:latin typeface="+mn-lt"/>
                <a:ea typeface="+mn-ea"/>
                <a:cs typeface="+mn-cs"/>
                <a:hlinkClick r:id="rId3"/>
              </a:rPr>
              <a:t>85</a:t>
            </a:r>
            <a:endParaRPr lang="en-US" dirty="0"/>
          </a:p>
        </p:txBody>
      </p:sp>
      <p:sp>
        <p:nvSpPr>
          <p:cNvPr id="4" name="Slide Number Placeholder 3"/>
          <p:cNvSpPr>
            <a:spLocks noGrp="1"/>
          </p:cNvSpPr>
          <p:nvPr>
            <p:ph type="sldNum" sz="quarter" idx="10"/>
          </p:nvPr>
        </p:nvSpPr>
        <p:spPr/>
        <p:txBody>
          <a:bodyPr/>
          <a:lstStyle/>
          <a:p>
            <a:fld id="{22D122AF-965C-4160-93FA-D18E8B67D10C}" type="slidenum">
              <a:rPr lang="en-US" smtClean="0"/>
              <a:pPr/>
              <a:t>58</a:t>
            </a:fld>
            <a:endParaRPr lang="en-US"/>
          </a:p>
        </p:txBody>
      </p:sp>
    </p:spTree>
    <p:extLst>
      <p:ext uri="{BB962C8B-B14F-4D97-AF65-F5344CB8AC3E}">
        <p14:creationId xmlns:p14="http://schemas.microsoft.com/office/powerpoint/2010/main" val="335428698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57225" y="1154113"/>
            <a:ext cx="5543550" cy="3119437"/>
          </a:xfrm>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The GAO also noted that the FDA does not have appropriate tools to assemble “crucial details necessary to examine trends and understand the relationship between use and resistance,” has no legal enforcement power regarding the use of pharmaceuticals, and does not have the resources to withdraw antibiotics already approved for market.</a:t>
            </a:r>
            <a:r>
              <a:rPr lang="en-US" sz="1200" b="0" i="0" u="none" strike="noStrike" kern="1200" baseline="30000" dirty="0" smtClean="0">
                <a:solidFill>
                  <a:schemeClr val="tx1"/>
                </a:solidFill>
                <a:effectLst/>
                <a:latin typeface="+mn-lt"/>
                <a:ea typeface="+mn-ea"/>
                <a:cs typeface="+mn-cs"/>
                <a:hlinkClick r:id="rId3"/>
              </a:rPr>
              <a:t>85</a:t>
            </a:r>
            <a:endParaRPr lang="en-US" dirty="0"/>
          </a:p>
        </p:txBody>
      </p:sp>
      <p:sp>
        <p:nvSpPr>
          <p:cNvPr id="4" name="Slide Number Placeholder 3"/>
          <p:cNvSpPr>
            <a:spLocks noGrp="1"/>
          </p:cNvSpPr>
          <p:nvPr>
            <p:ph type="sldNum" sz="quarter" idx="10"/>
          </p:nvPr>
        </p:nvSpPr>
        <p:spPr/>
        <p:txBody>
          <a:bodyPr/>
          <a:lstStyle/>
          <a:p>
            <a:fld id="{22D122AF-965C-4160-93FA-D18E8B67D10C}" type="slidenum">
              <a:rPr lang="en-US" smtClean="0"/>
              <a:pPr/>
              <a:t>59</a:t>
            </a:fld>
            <a:endParaRPr lang="en-US"/>
          </a:p>
        </p:txBody>
      </p:sp>
    </p:spTree>
    <p:extLst>
      <p:ext uri="{BB962C8B-B14F-4D97-AF65-F5344CB8AC3E}">
        <p14:creationId xmlns:p14="http://schemas.microsoft.com/office/powerpoint/2010/main" val="137912398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57225" y="1154113"/>
            <a:ext cx="5543550" cy="3119437"/>
          </a:xfrm>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The GAO also noted that the FDA does not have appropriate tools to assemble “crucial details necessary to examine trends and understand the relationship between use and resistance,” has no legal enforcement power regarding the use of pharmaceuticals, and does not have the resources to withdraw antibiotics already approved for market.</a:t>
            </a:r>
            <a:r>
              <a:rPr lang="en-US" sz="1200" b="0" i="0" u="none" strike="noStrike" kern="1200" baseline="30000" dirty="0" smtClean="0">
                <a:solidFill>
                  <a:schemeClr val="tx1"/>
                </a:solidFill>
                <a:effectLst/>
                <a:latin typeface="+mn-lt"/>
                <a:ea typeface="+mn-ea"/>
                <a:cs typeface="+mn-cs"/>
                <a:hlinkClick r:id="rId3"/>
              </a:rPr>
              <a:t>85</a:t>
            </a:r>
            <a:endParaRPr lang="en-US" dirty="0"/>
          </a:p>
        </p:txBody>
      </p:sp>
      <p:sp>
        <p:nvSpPr>
          <p:cNvPr id="4" name="Slide Number Placeholder 3"/>
          <p:cNvSpPr>
            <a:spLocks noGrp="1"/>
          </p:cNvSpPr>
          <p:nvPr>
            <p:ph type="sldNum" sz="quarter" idx="10"/>
          </p:nvPr>
        </p:nvSpPr>
        <p:spPr/>
        <p:txBody>
          <a:bodyPr/>
          <a:lstStyle/>
          <a:p>
            <a:fld id="{22D122AF-965C-4160-93FA-D18E8B67D10C}" type="slidenum">
              <a:rPr lang="en-US" smtClean="0"/>
              <a:pPr/>
              <a:t>60</a:t>
            </a:fld>
            <a:endParaRPr lang="en-US"/>
          </a:p>
        </p:txBody>
      </p:sp>
    </p:spTree>
    <p:extLst>
      <p:ext uri="{BB962C8B-B14F-4D97-AF65-F5344CB8AC3E}">
        <p14:creationId xmlns:p14="http://schemas.microsoft.com/office/powerpoint/2010/main" val="39055761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2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45059" name="Slide Number Placeholder 3"/>
          <p:cNvSpPr txBox="1">
            <a:spLocks noGrp="1"/>
          </p:cNvSpPr>
          <p:nvPr/>
        </p:nvSpPr>
        <p:spPr bwMode="auto">
          <a:xfrm>
            <a:off x="3884613" y="8775700"/>
            <a:ext cx="2971800" cy="463550"/>
          </a:xfrm>
          <a:prstGeom prst="rect">
            <a:avLst/>
          </a:prstGeom>
          <a:noFill/>
          <a:ln>
            <a:miter lim="800000"/>
            <a:headEnd/>
            <a:tailEnd/>
          </a:ln>
        </p:spPr>
        <p:txBody>
          <a:bodyPr anchor="b"/>
          <a:lstStyle/>
          <a:p>
            <a:pPr algn="r">
              <a:defRPr/>
            </a:pPr>
            <a:fld id="{E1B33CD0-A134-48D5-ADA6-227019406ACA}" type="slidenum">
              <a:rPr lang="en-US" sz="1200">
                <a:latin typeface="+mn-lt"/>
              </a:rPr>
              <a:pPr algn="r">
                <a:defRPr/>
              </a:pPr>
              <a:t>6</a:t>
            </a:fld>
            <a:endParaRPr lang="en-US" sz="1200">
              <a:latin typeface="+mn-lt"/>
            </a:endParaRPr>
          </a:p>
        </p:txBody>
      </p:sp>
    </p:spTree>
    <p:extLst>
      <p:ext uri="{BB962C8B-B14F-4D97-AF65-F5344CB8AC3E}">
        <p14:creationId xmlns:p14="http://schemas.microsoft.com/office/powerpoint/2010/main" val="41061259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p:cNvSpPr>
            <a:spLocks noGrp="1" noRot="1" noChangeAspect="1" noTextEdit="1"/>
          </p:cNvSpPr>
          <p:nvPr>
            <p:ph type="sldImg"/>
          </p:nvPr>
        </p:nvSpPr>
        <p:spPr bwMode="auto">
          <a:noFill/>
          <a:ln>
            <a:solidFill>
              <a:srgbClr val="000000"/>
            </a:solidFill>
            <a:miter lim="800000"/>
            <a:headEnd/>
            <a:tailEnd/>
          </a:ln>
        </p:spPr>
      </p:sp>
      <p:sp>
        <p:nvSpPr>
          <p:cNvPr id="144387"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extLst>
      <p:ext uri="{BB962C8B-B14F-4D97-AF65-F5344CB8AC3E}">
        <p14:creationId xmlns:p14="http://schemas.microsoft.com/office/powerpoint/2010/main" val="54680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p:cNvSpPr>
            <a:spLocks noGrp="1" noRot="1" noChangeAspect="1" noTextEdit="1"/>
          </p:cNvSpPr>
          <p:nvPr>
            <p:ph type="sldImg"/>
          </p:nvPr>
        </p:nvSpPr>
        <p:spPr bwMode="auto">
          <a:noFill/>
          <a:ln>
            <a:solidFill>
              <a:srgbClr val="000000"/>
            </a:solidFill>
            <a:miter lim="800000"/>
            <a:headEnd/>
            <a:tailEnd/>
          </a:ln>
        </p:spPr>
      </p:sp>
      <p:sp>
        <p:nvSpPr>
          <p:cNvPr id="146435"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extLst>
      <p:ext uri="{BB962C8B-B14F-4D97-AF65-F5344CB8AC3E}">
        <p14:creationId xmlns:p14="http://schemas.microsoft.com/office/powerpoint/2010/main" val="15654927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2"/>
          <p:cNvSpPr>
            <a:spLocks noGrp="1" noRot="1" noChangeAspect="1" noTextEdit="1"/>
          </p:cNvSpPr>
          <p:nvPr>
            <p:ph type="sldImg"/>
          </p:nvPr>
        </p:nvSpPr>
        <p:spPr bwMode="auto">
          <a:noFill/>
          <a:ln>
            <a:solidFill>
              <a:srgbClr val="000000"/>
            </a:solidFill>
            <a:miter lim="800000"/>
            <a:headEnd/>
            <a:tailEnd/>
          </a:ln>
        </p:spPr>
      </p:sp>
      <p:sp>
        <p:nvSpPr>
          <p:cNvPr id="156675"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extLst>
      <p:ext uri="{BB962C8B-B14F-4D97-AF65-F5344CB8AC3E}">
        <p14:creationId xmlns:p14="http://schemas.microsoft.com/office/powerpoint/2010/main" val="33268099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p:cNvSpPr>
            <a:spLocks noGrp="1" noRot="1" noChangeAspect="1" noTextEdit="1"/>
          </p:cNvSpPr>
          <p:nvPr>
            <p:ph type="sldImg"/>
          </p:nvPr>
        </p:nvSpPr>
        <p:spPr bwMode="auto">
          <a:noFill/>
          <a:ln>
            <a:solidFill>
              <a:srgbClr val="000000"/>
            </a:solidFill>
            <a:miter lim="800000"/>
            <a:headEnd/>
            <a:tailEnd/>
          </a:ln>
        </p:spPr>
      </p:sp>
      <p:sp>
        <p:nvSpPr>
          <p:cNvPr id="146435"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extLst>
      <p:ext uri="{BB962C8B-B14F-4D97-AF65-F5344CB8AC3E}">
        <p14:creationId xmlns:p14="http://schemas.microsoft.com/office/powerpoint/2010/main" val="40923019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69CC524A-272D-401A-A003-528AEFFB0716}" type="datetimeFigureOut">
              <a:rPr lang="en-US" smtClean="0"/>
              <a:pPr/>
              <a:t>3/25/2014</a:t>
            </a:fld>
            <a:endParaRPr lang="en-US"/>
          </a:p>
        </p:txBody>
      </p:sp>
      <p:sp>
        <p:nvSpPr>
          <p:cNvPr id="5" name="Footer Placeholder 4"/>
          <p:cNvSpPr>
            <a:spLocks noGrp="1"/>
          </p:cNvSpPr>
          <p:nvPr>
            <p:ph type="ftr" sz="quarter" idx="11"/>
          </p:nvPr>
        </p:nvSpPr>
        <p:spPr/>
        <p:txBody>
          <a:bodyPr/>
          <a:lstStyle/>
          <a:p>
            <a:endParaRPr lang="en-US"/>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CA04BEA4-26A2-4099-9FF3-D7FD4328A33E}" type="slidenum">
              <a:rPr lang="en-US" smtClean="0"/>
              <a:pPr/>
              <a:t>‹#›</a:t>
            </a:fld>
            <a:endParaRPr lang="en-US"/>
          </a:p>
        </p:txBody>
      </p:sp>
    </p:spTree>
    <p:extLst>
      <p:ext uri="{BB962C8B-B14F-4D97-AF65-F5344CB8AC3E}">
        <p14:creationId xmlns:p14="http://schemas.microsoft.com/office/powerpoint/2010/main" val="69786149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mv="urn:schemas-microsoft-com:mac:vml" xmlns="">
      <p:transition spd="slow">
        <p:random/>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9CC524A-272D-401A-A003-528AEFFB0716}" type="datetimeFigureOut">
              <a:rPr lang="en-US" smtClean="0"/>
              <a:pPr/>
              <a:t>3/25/2014</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CA04BEA4-26A2-4099-9FF3-D7FD4328A33E}" type="slidenum">
              <a:rPr lang="en-US" smtClean="0"/>
              <a:pPr/>
              <a:t>‹#›</a:t>
            </a:fld>
            <a:endParaRPr lang="en-US"/>
          </a:p>
        </p:txBody>
      </p:sp>
    </p:spTree>
    <p:extLst>
      <p:ext uri="{BB962C8B-B14F-4D97-AF65-F5344CB8AC3E}">
        <p14:creationId xmlns:p14="http://schemas.microsoft.com/office/powerpoint/2010/main" val="143725879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mv="urn:schemas-microsoft-com:mac:vml" xmlns="">
      <p:transition spd="slow">
        <p:random/>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9CC524A-272D-401A-A003-528AEFFB0716}" type="datetimeFigureOut">
              <a:rPr lang="en-US" smtClean="0"/>
              <a:pPr/>
              <a:t>3/25/2014</a:t>
            </a:fld>
            <a:endParaRPr lang="en-US"/>
          </a:p>
        </p:txBody>
      </p:sp>
      <p:sp>
        <p:nvSpPr>
          <p:cNvPr id="5" name="Footer Placeholder 4"/>
          <p:cNvSpPr>
            <a:spLocks noGrp="1"/>
          </p:cNvSpPr>
          <p:nvPr>
            <p:ph type="ftr" sz="quarter" idx="11"/>
          </p:nvPr>
        </p:nvSpPr>
        <p:spPr/>
        <p:txBody>
          <a:bodyPr/>
          <a:lstStyle/>
          <a:p>
            <a:endParaRPr lang="en-US"/>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CA04BEA4-26A2-4099-9FF3-D7FD4328A33E}" type="slidenum">
              <a:rPr lang="en-US" smtClean="0"/>
              <a:pPr/>
              <a:t>‹#›</a:t>
            </a:fld>
            <a:endParaRPr lang="en-US"/>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373226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69CC524A-272D-401A-A003-528AEFFB0716}" type="datetimeFigureOut">
              <a:rPr lang="en-US" smtClean="0"/>
              <a:pPr/>
              <a:t>3/25/2014</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CA04BEA4-26A2-4099-9FF3-D7FD4328A33E}" type="slidenum">
              <a:rPr lang="en-US" smtClean="0"/>
              <a:pPr/>
              <a:t>‹#›</a:t>
            </a:fld>
            <a:endParaRPr lang="en-US"/>
          </a:p>
        </p:txBody>
      </p:sp>
    </p:spTree>
    <p:extLst>
      <p:ext uri="{BB962C8B-B14F-4D97-AF65-F5344CB8AC3E}">
        <p14:creationId xmlns:p14="http://schemas.microsoft.com/office/powerpoint/2010/main" val="25427683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69CC524A-272D-401A-A003-528AEFFB0716}" type="datetimeFigureOut">
              <a:rPr lang="en-US" smtClean="0"/>
              <a:pPr/>
              <a:t>3/25/2014</a:t>
            </a:fld>
            <a:endParaRPr lang="en-US"/>
          </a:p>
        </p:txBody>
      </p:sp>
      <p:sp>
        <p:nvSpPr>
          <p:cNvPr id="6" name="Footer Placeholder 5"/>
          <p:cNvSpPr>
            <a:spLocks noGrp="1"/>
          </p:cNvSpPr>
          <p:nvPr>
            <p:ph type="ftr" sz="quarter" idx="11"/>
          </p:nvPr>
        </p:nvSpPr>
        <p:spPr/>
        <p:txBody>
          <a:bodyPr/>
          <a:lstStyle/>
          <a:p>
            <a:endParaRPr lang="en-US"/>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CA04BEA4-26A2-4099-9FF3-D7FD4328A33E}" type="slidenum">
              <a:rPr lang="en-US" smtClean="0"/>
              <a:pPr/>
              <a:t>‹#›</a:t>
            </a:fld>
            <a:endParaRPr lang="en-US"/>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2157392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69CC524A-272D-401A-A003-528AEFFB0716}" type="datetimeFigureOut">
              <a:rPr lang="en-US" smtClean="0"/>
              <a:pPr/>
              <a:t>3/25/2014</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CA04BEA4-26A2-4099-9FF3-D7FD4328A33E}" type="slidenum">
              <a:rPr lang="en-US" smtClean="0"/>
              <a:pPr/>
              <a:t>‹#›</a:t>
            </a:fld>
            <a:endParaRPr lang="en-US"/>
          </a:p>
        </p:txBody>
      </p:sp>
    </p:spTree>
    <p:extLst>
      <p:ext uri="{BB962C8B-B14F-4D97-AF65-F5344CB8AC3E}">
        <p14:creationId xmlns:p14="http://schemas.microsoft.com/office/powerpoint/2010/main" val="17977947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9CC524A-272D-401A-A003-528AEFFB0716}" type="datetimeFigureOut">
              <a:rPr lang="en-US" smtClean="0"/>
              <a:pPr/>
              <a:t>3/25/2014</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CA04BEA4-26A2-4099-9FF3-D7FD4328A33E}" type="slidenum">
              <a:rPr lang="en-US" smtClean="0"/>
              <a:pPr/>
              <a:t>‹#›</a:t>
            </a:fld>
            <a:endParaRPr lang="en-US"/>
          </a:p>
        </p:txBody>
      </p:sp>
    </p:spTree>
    <p:extLst>
      <p:ext uri="{BB962C8B-B14F-4D97-AF65-F5344CB8AC3E}">
        <p14:creationId xmlns:p14="http://schemas.microsoft.com/office/powerpoint/2010/main" val="380289102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mv="urn:schemas-microsoft-com:mac:vml" xmlns="">
      <p:transition spd="slow">
        <p:random/>
      </p:transition>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9CC524A-272D-401A-A003-528AEFFB0716}" type="datetimeFigureOut">
              <a:rPr lang="en-US" smtClean="0"/>
              <a:pPr/>
              <a:t>3/25/2014</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CA04BEA4-26A2-4099-9FF3-D7FD4328A33E}" type="slidenum">
              <a:rPr lang="en-US" smtClean="0"/>
              <a:pPr/>
              <a:t>‹#›</a:t>
            </a:fld>
            <a:endParaRPr lang="en-US"/>
          </a:p>
        </p:txBody>
      </p:sp>
    </p:spTree>
    <p:extLst>
      <p:ext uri="{BB962C8B-B14F-4D97-AF65-F5344CB8AC3E}">
        <p14:creationId xmlns:p14="http://schemas.microsoft.com/office/powerpoint/2010/main" val="212983234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mv="urn:schemas-microsoft-com:mac:vml" xmlns="">
      <p:transition spd="slow">
        <p:random/>
      </p:transition>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pPr>
              <a:defRPr/>
            </a:pPr>
            <a:fld id="{D0FFF49F-53C4-4F90-8DF2-1D864DE5E6BE}" type="datetimeFigureOut">
              <a:rPr lang="en-US" smtClean="0">
                <a:solidFill>
                  <a:prstClr val="black">
                    <a:tint val="75000"/>
                  </a:prstClr>
                </a:solidFill>
              </a:rPr>
              <a:pPr>
                <a:defRPr/>
              </a:pPr>
              <a:t>3/25/2014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pPr>
              <a:defRPr/>
            </a:pPr>
            <a:fld id="{EEC5C0E8-E7B8-4A5B-AE6D-5451EC2095AA}"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99111125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mv="urn:schemas-microsoft-com:mac:vml" xmlns="">
      <p:transition spd="slow">
        <p:random/>
      </p:transition>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fld id="{6724F45F-AF42-4C2C-AF66-F4623D1F912F}" type="datetimeFigureOut">
              <a:rPr lang="en-US" smtClean="0">
                <a:solidFill>
                  <a:prstClr val="black">
                    <a:tint val="75000"/>
                  </a:prstClr>
                </a:solidFill>
              </a:rPr>
              <a:pPr>
                <a:defRPr/>
              </a:pPr>
              <a:t>3/25/2014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pPr>
              <a:defRPr/>
            </a:pPr>
            <a:fld id="{0F310C5B-207C-4F17-9A12-8E69F4CE1487}"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06235012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mv="urn:schemas-microsoft-com:mac:vml" xmlns="">
      <p:transition spd="slow">
        <p:random/>
      </p:transition>
    </mc:Fallback>
  </mc:AlternateContent>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fld id="{F262A01F-285A-4F44-902E-4E446B97A064}" type="datetimeFigureOut">
              <a:rPr lang="en-US" smtClean="0">
                <a:solidFill>
                  <a:prstClr val="black">
                    <a:tint val="75000"/>
                  </a:prstClr>
                </a:solidFill>
              </a:rPr>
              <a:pPr>
                <a:defRPr/>
              </a:pPr>
              <a:t>3/25/2014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pPr>
              <a:defRPr/>
            </a:pPr>
            <a:fld id="{25C329C7-8E05-4133-9C96-E694B02C2A83}"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3291258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mv="urn:schemas-microsoft-com:mac:vml" xmlns="">
      <p:transition spd="slow">
        <p:random/>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9CC524A-272D-401A-A003-528AEFFB0716}" type="datetimeFigureOut">
              <a:rPr lang="en-US" smtClean="0"/>
              <a:pPr/>
              <a:t>3/25/2014</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CA04BEA4-26A2-4099-9FF3-D7FD4328A33E}" type="slidenum">
              <a:rPr lang="en-US" smtClean="0"/>
              <a:pPr/>
              <a:t>‹#›</a:t>
            </a:fld>
            <a:endParaRPr lang="en-US"/>
          </a:p>
        </p:txBody>
      </p:sp>
    </p:spTree>
    <p:extLst>
      <p:ext uri="{BB962C8B-B14F-4D97-AF65-F5344CB8AC3E}">
        <p14:creationId xmlns:p14="http://schemas.microsoft.com/office/powerpoint/2010/main" val="230290839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mv="urn:schemas-microsoft-com:mac:vml" xmlns="">
      <p:transition spd="slow">
        <p:random/>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a:defRPr/>
            </a:pPr>
            <a:fld id="{0666ACE2-C3DC-4786-B7BD-9860D70C71C2}" type="datetimeFigureOut">
              <a:rPr lang="en-US" smtClean="0">
                <a:solidFill>
                  <a:prstClr val="black">
                    <a:tint val="75000"/>
                  </a:prstClr>
                </a:solidFill>
              </a:rPr>
              <a:pPr>
                <a:defRPr/>
              </a:pPr>
              <a:t>3/25/2014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a:solidFill>
                <a:prstClr val="black">
                  <a:tint val="75000"/>
                </a:prstClr>
              </a:solidFill>
            </a:endParaRPr>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pPr>
              <a:defRPr/>
            </a:pPr>
            <a:fld id="{93EF46B9-F319-4469-8284-50DA04F64AFE}"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89919994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mv="urn:schemas-microsoft-com:mac:vml" xmlns="">
      <p:transition spd="slow">
        <p:random/>
      </p:transition>
    </mc:Fallback>
  </mc:AlternateContent>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pPr>
              <a:defRPr/>
            </a:pPr>
            <a:fld id="{2383A6B4-4242-41BD-B90F-CBBDEC324E0C}" type="datetimeFigureOut">
              <a:rPr lang="en-US" smtClean="0">
                <a:solidFill>
                  <a:prstClr val="black">
                    <a:tint val="75000"/>
                  </a:prstClr>
                </a:solidFill>
              </a:rPr>
              <a:pPr>
                <a:defRPr/>
              </a:pPr>
              <a:t>3/25/2014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n-US">
              <a:solidFill>
                <a:prstClr val="black">
                  <a:tint val="75000"/>
                </a:prstClr>
              </a:solidFill>
            </a:endParaRPr>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pPr>
              <a:defRPr/>
            </a:pPr>
            <a:fld id="{BAC61F94-E851-40B2-8724-AC5FC87CE012}"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68797240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mv="urn:schemas-microsoft-com:mac:vml" xmlns="">
      <p:transition spd="slow">
        <p:random/>
      </p:transition>
    </mc:Fallback>
  </mc:AlternateContent>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pPr>
              <a:defRPr/>
            </a:pPr>
            <a:fld id="{F1285070-4695-4E62-A477-42D4DE7220AE}" type="datetimeFigureOut">
              <a:rPr lang="en-US" smtClean="0">
                <a:solidFill>
                  <a:prstClr val="black">
                    <a:tint val="75000"/>
                  </a:prstClr>
                </a:solidFill>
              </a:rPr>
              <a:pPr>
                <a:defRPr/>
              </a:pPr>
              <a:t>3/25/2014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n-US">
              <a:solidFill>
                <a:prstClr val="black">
                  <a:tint val="75000"/>
                </a:prstClr>
              </a:solidFill>
            </a:endParaRPr>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pPr>
              <a:defRPr/>
            </a:pPr>
            <a:fld id="{CAEC42D9-E35A-48DD-9D52-8A10A6E88880}"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51061056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mv="urn:schemas-microsoft-com:mac:vml" xmlns="">
      <p:transition spd="slow">
        <p:random/>
      </p:transition>
    </mc:Fallback>
  </mc:AlternateContent>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45E8B3F7-BE31-45C6-A3BD-470BEEA61A64}" type="datetimeFigureOut">
              <a:rPr lang="en-US" smtClean="0">
                <a:solidFill>
                  <a:prstClr val="black">
                    <a:tint val="75000"/>
                  </a:prstClr>
                </a:solidFill>
              </a:rPr>
              <a:pPr>
                <a:defRPr/>
              </a:pPr>
              <a:t>3/25/2014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pPr>
              <a:defRPr/>
            </a:pPr>
            <a:endParaRPr lang="en-US">
              <a:solidFill>
                <a:prstClr val="black">
                  <a:tint val="75000"/>
                </a:prstClr>
              </a:solidFill>
            </a:endParaRPr>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pPr>
              <a:defRPr/>
            </a:pPr>
            <a:fld id="{EE5C034C-09D3-4CE9-A816-B4C3C47E207A}"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94117068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mv="urn:schemas-microsoft-com:mac:vml" xmlns="">
      <p:transition spd="slow">
        <p:random/>
      </p:transition>
    </mc:Fallback>
  </mc:AlternateContent>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F709FEFC-CE3E-408D-A50F-BFFF83A9322B}" type="datetimeFigureOut">
              <a:rPr lang="en-US" smtClean="0">
                <a:solidFill>
                  <a:prstClr val="black">
                    <a:tint val="75000"/>
                  </a:prstClr>
                </a:solidFill>
              </a:rPr>
              <a:pPr>
                <a:defRPr/>
              </a:pPr>
              <a:t>3/25/2014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a:solidFill>
                <a:prstClr val="black">
                  <a:tint val="75000"/>
                </a:prstClr>
              </a:solidFill>
            </a:endParaRPr>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pPr>
              <a:defRPr/>
            </a:pPr>
            <a:fld id="{0B5A4044-ACCB-4035-A5F2-1821A370A7BC}"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60940899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mv="urn:schemas-microsoft-com:mac:vml" xmlns="">
      <p:transition spd="slow">
        <p:random/>
      </p:transition>
    </mc:Fallback>
  </mc:AlternateContent>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0D67765B-125D-457D-8B8F-6373DF14B1C7}" type="datetimeFigureOut">
              <a:rPr lang="en-US" smtClean="0">
                <a:solidFill>
                  <a:prstClr val="black">
                    <a:tint val="75000"/>
                  </a:prstClr>
                </a:solidFill>
              </a:rPr>
              <a:pPr>
                <a:defRPr/>
              </a:pPr>
              <a:t>3/25/2014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a:solidFill>
                <a:prstClr val="black">
                  <a:tint val="75000"/>
                </a:prstClr>
              </a:solidFill>
            </a:endParaRP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pPr>
              <a:defRPr/>
            </a:pPr>
            <a:fld id="{3CB1F097-4F8A-4580-8B42-A04E21EA48EB}"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7236713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mv="urn:schemas-microsoft-com:mac:vml" xmlns="">
      <p:transition spd="slow">
        <p:random/>
      </p:transition>
    </mc:Fallback>
  </mc:AlternateContent>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fld id="{30599B27-42DC-4131-8B46-D784B70367F0}" type="datetimeFigureOut">
              <a:rPr lang="en-US" smtClean="0">
                <a:solidFill>
                  <a:prstClr val="black">
                    <a:tint val="75000"/>
                  </a:prstClr>
                </a:solidFill>
              </a:rPr>
              <a:pPr>
                <a:defRPr/>
              </a:pPr>
              <a:t>3/25/2014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pPr>
              <a:defRPr/>
            </a:pPr>
            <a:fld id="{03CAD853-BEC3-42B2-A8C7-ED4D72553BDB}"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5578794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mv="urn:schemas-microsoft-com:mac:vml" xmlns="">
      <p:transition spd="slow">
        <p:random/>
      </p:transition>
    </mc:Fallback>
  </mc:AlternateContent>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fld id="{1067CC26-28B0-417A-A20C-FD3D8103DC54}" type="datetimeFigureOut">
              <a:rPr lang="en-US" smtClean="0">
                <a:solidFill>
                  <a:prstClr val="black">
                    <a:tint val="75000"/>
                  </a:prstClr>
                </a:solidFill>
              </a:rPr>
              <a:pPr>
                <a:defRPr/>
              </a:pPr>
              <a:t>3/25/2014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pPr>
              <a:defRPr/>
            </a:pPr>
            <a:fld id="{F2828988-6360-423C-83FD-DB6BD38F57FD}" type="slidenum">
              <a:rPr lang="en-US" smtClean="0">
                <a:solidFill>
                  <a:prstClr val="black">
                    <a:tint val="75000"/>
                  </a:prstClr>
                </a:solidFill>
              </a:rPr>
              <a:pPr>
                <a:defRPr/>
              </a:pPr>
              <a:t>‹#›</a:t>
            </a:fld>
            <a:endParaRPr lang="en-US">
              <a:solidFill>
                <a:prstClr val="black">
                  <a:tint val="75000"/>
                </a:prstClr>
              </a:solidFill>
            </a:endParaRPr>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52653342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pPr>
              <a:defRPr/>
            </a:pPr>
            <a:fld id="{1067CC26-28B0-417A-A20C-FD3D8103DC54}" type="datetimeFigureOut">
              <a:rPr lang="en-US" smtClean="0">
                <a:solidFill>
                  <a:prstClr val="black">
                    <a:tint val="75000"/>
                  </a:prstClr>
                </a:solidFill>
              </a:rPr>
              <a:pPr>
                <a:defRPr/>
              </a:pPr>
              <a:t>3/25/2014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a:solidFill>
                <a:prstClr val="black">
                  <a:tint val="75000"/>
                </a:prstClr>
              </a:solidFill>
            </a:endParaRP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pPr>
              <a:defRPr/>
            </a:pPr>
            <a:fld id="{F2828988-6360-423C-83FD-DB6BD38F57FD}"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78513744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pPr>
              <a:defRPr/>
            </a:pPr>
            <a:fld id="{1067CC26-28B0-417A-A20C-FD3D8103DC54}" type="datetimeFigureOut">
              <a:rPr lang="en-US" smtClean="0">
                <a:solidFill>
                  <a:prstClr val="black">
                    <a:tint val="75000"/>
                  </a:prstClr>
                </a:solidFill>
              </a:rPr>
              <a:pPr>
                <a:defRPr/>
              </a:pPr>
              <a:t>3/25/2014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a:solidFill>
                <a:prstClr val="black">
                  <a:tint val="75000"/>
                </a:prstClr>
              </a:solidFill>
            </a:endParaRPr>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pPr>
              <a:defRPr/>
            </a:pPr>
            <a:fld id="{F2828988-6360-423C-83FD-DB6BD38F57FD}" type="slidenum">
              <a:rPr lang="en-US" smtClean="0">
                <a:solidFill>
                  <a:prstClr val="black">
                    <a:tint val="75000"/>
                  </a:prstClr>
                </a:solidFill>
              </a:rPr>
              <a:pPr>
                <a:defRPr/>
              </a:pPr>
              <a:t>‹#›</a:t>
            </a:fld>
            <a:endParaRPr lang="en-US">
              <a:solidFill>
                <a:prstClr val="black">
                  <a:tint val="75000"/>
                </a:prstClr>
              </a:solidFill>
            </a:endParaRPr>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7495351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9CC524A-272D-401A-A003-528AEFFB0716}" type="datetimeFigureOut">
              <a:rPr lang="en-US" smtClean="0"/>
              <a:pPr/>
              <a:t>3/25/2014</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CA04BEA4-26A2-4099-9FF3-D7FD4328A33E}" type="slidenum">
              <a:rPr lang="en-US" smtClean="0"/>
              <a:pPr/>
              <a:t>‹#›</a:t>
            </a:fld>
            <a:endParaRPr lang="en-US"/>
          </a:p>
        </p:txBody>
      </p:sp>
    </p:spTree>
    <p:extLst>
      <p:ext uri="{BB962C8B-B14F-4D97-AF65-F5344CB8AC3E}">
        <p14:creationId xmlns:p14="http://schemas.microsoft.com/office/powerpoint/2010/main" val="406924463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mv="urn:schemas-microsoft-com:mac:vml" xmlns="">
      <p:transition spd="slow">
        <p:random/>
      </p:transition>
    </mc:Fallback>
  </mc:AlternateContent>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pPr>
              <a:defRPr/>
            </a:pPr>
            <a:fld id="{1067CC26-28B0-417A-A20C-FD3D8103DC54}" type="datetimeFigureOut">
              <a:rPr lang="en-US" smtClean="0">
                <a:solidFill>
                  <a:prstClr val="black">
                    <a:tint val="75000"/>
                  </a:prstClr>
                </a:solidFill>
              </a:rPr>
              <a:pPr>
                <a:defRPr/>
              </a:pPr>
              <a:t>3/25/2014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a:solidFill>
                <a:prstClr val="black">
                  <a:tint val="75000"/>
                </a:prstClr>
              </a:solidFill>
            </a:endParaRP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pPr>
              <a:defRPr/>
            </a:pPr>
            <a:fld id="{F2828988-6360-423C-83FD-DB6BD38F57FD}"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98096374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fld id="{E3FDDF35-139A-4D70-8A50-7FE55577E4AA}" type="datetimeFigureOut">
              <a:rPr lang="en-US" smtClean="0">
                <a:solidFill>
                  <a:prstClr val="black">
                    <a:tint val="75000"/>
                  </a:prstClr>
                </a:solidFill>
              </a:rPr>
              <a:pPr>
                <a:defRPr/>
              </a:pPr>
              <a:t>3/25/2014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pPr>
              <a:defRPr/>
            </a:pPr>
            <a:fld id="{A445BB63-65DF-4B75-A6D4-359AAE81784B}"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89229448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mv="urn:schemas-microsoft-com:mac:vml" xmlns="">
      <p:transition spd="slow">
        <p:random/>
      </p:transition>
    </mc:Fallback>
  </mc:AlternateContent>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fld id="{68519A91-95E3-468C-9AF2-6306FD4FF6C8}" type="datetimeFigureOut">
              <a:rPr lang="en-US" smtClean="0">
                <a:solidFill>
                  <a:prstClr val="black">
                    <a:tint val="75000"/>
                  </a:prstClr>
                </a:solidFill>
              </a:rPr>
              <a:pPr>
                <a:defRPr/>
              </a:pPr>
              <a:t>3/25/2014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pPr>
              <a:defRPr/>
            </a:pPr>
            <a:fld id="{D64D6C2B-692A-463F-B682-AAB9ABF4166E}"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28119826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mv="urn:schemas-microsoft-com:mac:vml" xmlns="">
      <p:transition spd="slow">
        <p:random/>
      </p:transition>
    </mc:Fallback>
  </mc:AlternateContent>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9CC524A-272D-401A-A003-528AEFFB0716}" type="datetimeFigureOut">
              <a:rPr lang="en-US" smtClean="0"/>
              <a:pPr/>
              <a:t>3/25/2014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04BEA4-26A2-4099-9FF3-D7FD4328A33E}" type="slidenum">
              <a:rPr lang="en-US" smtClean="0"/>
              <a:pPr/>
              <a:t>‹#›</a:t>
            </a:fld>
            <a:endParaRPr lang="en-US"/>
          </a:p>
        </p:txBody>
      </p:sp>
    </p:spTree>
    <p:extLst>
      <p:ext uri="{BB962C8B-B14F-4D97-AF65-F5344CB8AC3E}">
        <p14:creationId xmlns:p14="http://schemas.microsoft.com/office/powerpoint/2010/main" val="27160666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mv="urn:schemas-microsoft-com:mac:vml" xmlns="">
      <p:transition spd="slow">
        <p:random/>
      </p:transition>
    </mc:Fallback>
  </mc:AlternateContent>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9CC524A-272D-401A-A003-528AEFFB0716}" type="datetimeFigureOut">
              <a:rPr lang="en-US" smtClean="0"/>
              <a:pPr/>
              <a:t>3/25/2014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04BEA4-26A2-4099-9FF3-D7FD4328A33E}" type="slidenum">
              <a:rPr lang="en-US" smtClean="0"/>
              <a:pPr/>
              <a:t>‹#›</a:t>
            </a:fld>
            <a:endParaRPr lang="en-US"/>
          </a:p>
        </p:txBody>
      </p:sp>
    </p:spTree>
    <p:extLst>
      <p:ext uri="{BB962C8B-B14F-4D97-AF65-F5344CB8AC3E}">
        <p14:creationId xmlns:p14="http://schemas.microsoft.com/office/powerpoint/2010/main" val="326950714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mv="urn:schemas-microsoft-com:mac:vml" xmlns="">
      <p:transition spd="slow">
        <p:random/>
      </p:transition>
    </mc:Fallback>
  </mc:AlternateContent>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9CC524A-272D-401A-A003-528AEFFB0716}" type="datetimeFigureOut">
              <a:rPr lang="en-US" smtClean="0"/>
              <a:pPr/>
              <a:t>3/25/2014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04BEA4-26A2-4099-9FF3-D7FD4328A33E}" type="slidenum">
              <a:rPr lang="en-US" smtClean="0"/>
              <a:pPr/>
              <a:t>‹#›</a:t>
            </a:fld>
            <a:endParaRPr lang="en-US"/>
          </a:p>
        </p:txBody>
      </p:sp>
    </p:spTree>
    <p:extLst>
      <p:ext uri="{BB962C8B-B14F-4D97-AF65-F5344CB8AC3E}">
        <p14:creationId xmlns:p14="http://schemas.microsoft.com/office/powerpoint/2010/main" val="283751615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mv="urn:schemas-microsoft-com:mac:vml" xmlns="">
      <p:transition spd="slow">
        <p:random/>
      </p:transition>
    </mc:Fallback>
  </mc:AlternateContent>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9CC524A-272D-401A-A003-528AEFFB0716}" type="datetimeFigureOut">
              <a:rPr lang="en-US" smtClean="0"/>
              <a:pPr/>
              <a:t>3/25/2014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A04BEA4-26A2-4099-9FF3-D7FD4328A33E}" type="slidenum">
              <a:rPr lang="en-US" smtClean="0"/>
              <a:pPr/>
              <a:t>‹#›</a:t>
            </a:fld>
            <a:endParaRPr lang="en-US"/>
          </a:p>
        </p:txBody>
      </p:sp>
    </p:spTree>
    <p:extLst>
      <p:ext uri="{BB962C8B-B14F-4D97-AF65-F5344CB8AC3E}">
        <p14:creationId xmlns:p14="http://schemas.microsoft.com/office/powerpoint/2010/main" val="366163134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mv="urn:schemas-microsoft-com:mac:vml" xmlns="">
      <p:transition spd="slow">
        <p:random/>
      </p:transition>
    </mc:Fallback>
  </mc:AlternateContent>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9CC524A-272D-401A-A003-528AEFFB0716}" type="datetimeFigureOut">
              <a:rPr lang="en-US" smtClean="0"/>
              <a:pPr/>
              <a:t>3/25/2014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A04BEA4-26A2-4099-9FF3-D7FD4328A33E}" type="slidenum">
              <a:rPr lang="en-US" smtClean="0"/>
              <a:pPr/>
              <a:t>‹#›</a:t>
            </a:fld>
            <a:endParaRPr lang="en-US"/>
          </a:p>
        </p:txBody>
      </p:sp>
    </p:spTree>
    <p:extLst>
      <p:ext uri="{BB962C8B-B14F-4D97-AF65-F5344CB8AC3E}">
        <p14:creationId xmlns:p14="http://schemas.microsoft.com/office/powerpoint/2010/main" val="16964868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mv="urn:schemas-microsoft-com:mac:vml" xmlns="">
      <p:transition spd="slow">
        <p:random/>
      </p:transition>
    </mc:Fallback>
  </mc:AlternateContent>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9CC524A-272D-401A-A003-528AEFFB0716}" type="datetimeFigureOut">
              <a:rPr lang="en-US" smtClean="0"/>
              <a:pPr/>
              <a:t>3/25/2014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A04BEA4-26A2-4099-9FF3-D7FD4328A33E}" type="slidenum">
              <a:rPr lang="en-US" smtClean="0"/>
              <a:pPr/>
              <a:t>‹#›</a:t>
            </a:fld>
            <a:endParaRPr lang="en-US"/>
          </a:p>
        </p:txBody>
      </p:sp>
    </p:spTree>
    <p:extLst>
      <p:ext uri="{BB962C8B-B14F-4D97-AF65-F5344CB8AC3E}">
        <p14:creationId xmlns:p14="http://schemas.microsoft.com/office/powerpoint/2010/main" val="4086455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mv="urn:schemas-microsoft-com:mac:vml" xmlns="">
      <p:transition spd="slow">
        <p:random/>
      </p:transition>
    </mc:Fallback>
  </mc:AlternateContent>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9CC524A-272D-401A-A003-528AEFFB0716}" type="datetimeFigureOut">
              <a:rPr lang="en-US" smtClean="0"/>
              <a:pPr/>
              <a:t>3/25/2014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A04BEA4-26A2-4099-9FF3-D7FD4328A33E}" type="slidenum">
              <a:rPr lang="en-US" smtClean="0"/>
              <a:pPr/>
              <a:t>‹#›</a:t>
            </a:fld>
            <a:endParaRPr lang="en-US"/>
          </a:p>
        </p:txBody>
      </p:sp>
    </p:spTree>
    <p:extLst>
      <p:ext uri="{BB962C8B-B14F-4D97-AF65-F5344CB8AC3E}">
        <p14:creationId xmlns:p14="http://schemas.microsoft.com/office/powerpoint/2010/main" val="373756266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mv="urn:schemas-microsoft-com:mac:vml" xmlns="">
      <p:transition spd="slow">
        <p:random/>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9CC524A-272D-401A-A003-528AEFFB0716}" type="datetimeFigureOut">
              <a:rPr lang="en-US" smtClean="0"/>
              <a:pPr/>
              <a:t>3/25/2014</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CA04BEA4-26A2-4099-9FF3-D7FD4328A33E}" type="slidenum">
              <a:rPr lang="en-US" smtClean="0"/>
              <a:pPr/>
              <a:t>‹#›</a:t>
            </a:fld>
            <a:endParaRPr lang="en-US"/>
          </a:p>
        </p:txBody>
      </p:sp>
    </p:spTree>
    <p:extLst>
      <p:ext uri="{BB962C8B-B14F-4D97-AF65-F5344CB8AC3E}">
        <p14:creationId xmlns:p14="http://schemas.microsoft.com/office/powerpoint/2010/main" val="23508690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mv="urn:schemas-microsoft-com:mac:vml" xmlns="">
      <p:transition spd="slow">
        <p:random/>
      </p:transition>
    </mc:Fallback>
  </mc:AlternateContent>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9CC524A-272D-401A-A003-528AEFFB0716}" type="datetimeFigureOut">
              <a:rPr lang="en-US" smtClean="0"/>
              <a:pPr/>
              <a:t>3/25/2014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A04BEA4-26A2-4099-9FF3-D7FD4328A33E}" type="slidenum">
              <a:rPr lang="en-US" smtClean="0"/>
              <a:pPr/>
              <a:t>‹#›</a:t>
            </a:fld>
            <a:endParaRPr lang="en-US"/>
          </a:p>
        </p:txBody>
      </p:sp>
    </p:spTree>
    <p:extLst>
      <p:ext uri="{BB962C8B-B14F-4D97-AF65-F5344CB8AC3E}">
        <p14:creationId xmlns:p14="http://schemas.microsoft.com/office/powerpoint/2010/main" val="328337724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mv="urn:schemas-microsoft-com:mac:vml" xmlns="">
      <p:transition spd="slow">
        <p:random/>
      </p:transition>
    </mc:Fallback>
  </mc:AlternateContent>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9CC524A-272D-401A-A003-528AEFFB0716}" type="datetimeFigureOut">
              <a:rPr lang="en-US" smtClean="0"/>
              <a:pPr/>
              <a:t>3/25/2014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A04BEA4-26A2-4099-9FF3-D7FD4328A33E}" type="slidenum">
              <a:rPr lang="en-US" smtClean="0"/>
              <a:pPr/>
              <a:t>‹#›</a:t>
            </a:fld>
            <a:endParaRPr lang="en-US"/>
          </a:p>
        </p:txBody>
      </p:sp>
    </p:spTree>
    <p:extLst>
      <p:ext uri="{BB962C8B-B14F-4D97-AF65-F5344CB8AC3E}">
        <p14:creationId xmlns:p14="http://schemas.microsoft.com/office/powerpoint/2010/main" val="61821312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mv="urn:schemas-microsoft-com:mac:vml" xmlns="">
      <p:transition spd="slow">
        <p:random/>
      </p:transition>
    </mc:Fallback>
  </mc:AlternateContent>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9CC524A-272D-401A-A003-528AEFFB0716}" type="datetimeFigureOut">
              <a:rPr lang="en-US" smtClean="0"/>
              <a:pPr/>
              <a:t>3/25/2014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04BEA4-26A2-4099-9FF3-D7FD4328A33E}" type="slidenum">
              <a:rPr lang="en-US" smtClean="0"/>
              <a:pPr/>
              <a:t>‹#›</a:t>
            </a:fld>
            <a:endParaRPr lang="en-US"/>
          </a:p>
        </p:txBody>
      </p:sp>
    </p:spTree>
    <p:extLst>
      <p:ext uri="{BB962C8B-B14F-4D97-AF65-F5344CB8AC3E}">
        <p14:creationId xmlns:p14="http://schemas.microsoft.com/office/powerpoint/2010/main" val="44370912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mv="urn:schemas-microsoft-com:mac:vml" xmlns="">
      <p:transition spd="slow">
        <p:random/>
      </p:transition>
    </mc:Fallback>
  </mc:AlternateContent>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9CC524A-272D-401A-A003-528AEFFB0716}" type="datetimeFigureOut">
              <a:rPr lang="en-US" smtClean="0"/>
              <a:pPr/>
              <a:t>3/25/2014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04BEA4-26A2-4099-9FF3-D7FD4328A33E}" type="slidenum">
              <a:rPr lang="en-US" smtClean="0"/>
              <a:pPr/>
              <a:t>‹#›</a:t>
            </a:fld>
            <a:endParaRPr lang="en-US"/>
          </a:p>
        </p:txBody>
      </p:sp>
    </p:spTree>
    <p:extLst>
      <p:ext uri="{BB962C8B-B14F-4D97-AF65-F5344CB8AC3E}">
        <p14:creationId xmlns:p14="http://schemas.microsoft.com/office/powerpoint/2010/main" val="213727946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mv="urn:schemas-microsoft-com:mac:vml" xmlns="">
      <p:transition spd="slow">
        <p:random/>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9CC524A-272D-401A-A003-528AEFFB0716}" type="datetimeFigureOut">
              <a:rPr lang="en-US" smtClean="0"/>
              <a:pPr/>
              <a:t>3/25/2014</a:t>
            </a:fld>
            <a:endParaRPr lang="en-US"/>
          </a:p>
        </p:txBody>
      </p:sp>
      <p:sp>
        <p:nvSpPr>
          <p:cNvPr id="8" name="Footer Placeholder 7"/>
          <p:cNvSpPr>
            <a:spLocks noGrp="1"/>
          </p:cNvSpPr>
          <p:nvPr>
            <p:ph type="ftr" sz="quarter" idx="11"/>
          </p:nvPr>
        </p:nvSpPr>
        <p:spPr/>
        <p:txBody>
          <a:bodyPr/>
          <a:lstStyle/>
          <a:p>
            <a:endParaRPr lang="en-US"/>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CA04BEA4-26A2-4099-9FF3-D7FD4328A33E}" type="slidenum">
              <a:rPr lang="en-US" smtClean="0"/>
              <a:pPr/>
              <a:t>‹#›</a:t>
            </a:fld>
            <a:endParaRPr lang="en-US"/>
          </a:p>
        </p:txBody>
      </p:sp>
    </p:spTree>
    <p:extLst>
      <p:ext uri="{BB962C8B-B14F-4D97-AF65-F5344CB8AC3E}">
        <p14:creationId xmlns:p14="http://schemas.microsoft.com/office/powerpoint/2010/main" val="193492117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mv="urn:schemas-microsoft-com:mac:vml" xmlns="">
      <p:transition spd="slow">
        <p:random/>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9CC524A-272D-401A-A003-528AEFFB0716}" type="datetimeFigureOut">
              <a:rPr lang="en-US" smtClean="0"/>
              <a:pPr/>
              <a:t>3/25/2014</a:t>
            </a:fld>
            <a:endParaRPr lang="en-US"/>
          </a:p>
        </p:txBody>
      </p:sp>
      <p:sp>
        <p:nvSpPr>
          <p:cNvPr id="4" name="Footer Placeholder 3"/>
          <p:cNvSpPr>
            <a:spLocks noGrp="1"/>
          </p:cNvSpPr>
          <p:nvPr>
            <p:ph type="ftr" sz="quarter" idx="11"/>
          </p:nvPr>
        </p:nvSpPr>
        <p:spPr/>
        <p:txBody>
          <a:bodyPr/>
          <a:lstStyle/>
          <a:p>
            <a:endParaRPr lang="en-US"/>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CA04BEA4-26A2-4099-9FF3-D7FD4328A33E}" type="slidenum">
              <a:rPr lang="en-US" smtClean="0"/>
              <a:pPr/>
              <a:t>‹#›</a:t>
            </a:fld>
            <a:endParaRPr lang="en-US"/>
          </a:p>
        </p:txBody>
      </p:sp>
    </p:spTree>
    <p:extLst>
      <p:ext uri="{BB962C8B-B14F-4D97-AF65-F5344CB8AC3E}">
        <p14:creationId xmlns:p14="http://schemas.microsoft.com/office/powerpoint/2010/main" val="417567591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mv="urn:schemas-microsoft-com:mac:vml" xmlns="">
      <p:transition spd="slow">
        <p:random/>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9CC524A-272D-401A-A003-528AEFFB0716}" type="datetimeFigureOut">
              <a:rPr lang="en-US" smtClean="0"/>
              <a:pPr/>
              <a:t>3/25/2014</a:t>
            </a:fld>
            <a:endParaRPr lang="en-US"/>
          </a:p>
        </p:txBody>
      </p:sp>
      <p:sp>
        <p:nvSpPr>
          <p:cNvPr id="3" name="Footer Placeholder 2"/>
          <p:cNvSpPr>
            <a:spLocks noGrp="1"/>
          </p:cNvSpPr>
          <p:nvPr>
            <p:ph type="ftr" sz="quarter" idx="11"/>
          </p:nvPr>
        </p:nvSpPr>
        <p:spPr/>
        <p:txBody>
          <a:bodyPr/>
          <a:lstStyle/>
          <a:p>
            <a:endParaRPr lang="en-US"/>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CA04BEA4-26A2-4099-9FF3-D7FD4328A33E}" type="slidenum">
              <a:rPr lang="en-US" smtClean="0"/>
              <a:pPr/>
              <a:t>‹#›</a:t>
            </a:fld>
            <a:endParaRPr lang="en-US"/>
          </a:p>
        </p:txBody>
      </p:sp>
    </p:spTree>
    <p:extLst>
      <p:ext uri="{BB962C8B-B14F-4D97-AF65-F5344CB8AC3E}">
        <p14:creationId xmlns:p14="http://schemas.microsoft.com/office/powerpoint/2010/main" val="207765479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mv="urn:schemas-microsoft-com:mac:vml" xmlns="">
      <p:transition spd="slow">
        <p:random/>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9CC524A-272D-401A-A003-528AEFFB0716}" type="datetimeFigureOut">
              <a:rPr lang="en-US" smtClean="0"/>
              <a:pPr/>
              <a:t>3/25/2014</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CA04BEA4-26A2-4099-9FF3-D7FD4328A33E}" type="slidenum">
              <a:rPr lang="en-US" smtClean="0"/>
              <a:pPr/>
              <a:t>‹#›</a:t>
            </a:fld>
            <a:endParaRPr lang="en-US"/>
          </a:p>
        </p:txBody>
      </p:sp>
    </p:spTree>
    <p:extLst>
      <p:ext uri="{BB962C8B-B14F-4D97-AF65-F5344CB8AC3E}">
        <p14:creationId xmlns:p14="http://schemas.microsoft.com/office/powerpoint/2010/main" val="352762754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mv="urn:schemas-microsoft-com:mac:vml" xmlns="">
      <p:transition spd="slow">
        <p:random/>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9CC524A-272D-401A-A003-528AEFFB0716}" type="datetimeFigureOut">
              <a:rPr lang="en-US" smtClean="0"/>
              <a:pPr/>
              <a:t>3/25/2014</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CA04BEA4-26A2-4099-9FF3-D7FD4328A33E}" type="slidenum">
              <a:rPr lang="en-US" smtClean="0"/>
              <a:pPr/>
              <a:t>‹#›</a:t>
            </a:fld>
            <a:endParaRPr lang="en-US"/>
          </a:p>
        </p:txBody>
      </p:sp>
    </p:spTree>
    <p:extLst>
      <p:ext uri="{BB962C8B-B14F-4D97-AF65-F5344CB8AC3E}">
        <p14:creationId xmlns:p14="http://schemas.microsoft.com/office/powerpoint/2010/main" val="207636287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mv="urn:schemas-microsoft-com:mac:vml" xmlns="">
      <p:transition spd="slow">
        <p:random/>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theme" Target="../theme/theme2.xml"/><Relationship Id="rId2" Type="http://schemas.openxmlformats.org/officeDocument/2006/relationships/slideLayout" Target="../slideLayouts/slideLayout18.xml"/><Relationship Id="rId16" Type="http://schemas.openxmlformats.org/officeDocument/2006/relationships/slideLayout" Target="../slideLayouts/slideLayout32.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0.xml"/><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theme" Target="../theme/theme3.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69CC524A-272D-401A-A003-528AEFFB0716}" type="datetimeFigureOut">
              <a:rPr lang="en-US" smtClean="0"/>
              <a:pPr/>
              <a:t>3/25/2014</a:t>
            </a:fld>
            <a:endParaRPr lang="en-US"/>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CA04BEA4-26A2-4099-9FF3-D7FD4328A33E}" type="slidenum">
              <a:rPr lang="en-US" smtClean="0"/>
              <a:pPr/>
              <a:t>‹#›</a:t>
            </a:fld>
            <a:endParaRPr lang="en-US"/>
          </a:p>
        </p:txBody>
      </p:sp>
    </p:spTree>
    <p:extLst>
      <p:ext uri="{BB962C8B-B14F-4D97-AF65-F5344CB8AC3E}">
        <p14:creationId xmlns:p14="http://schemas.microsoft.com/office/powerpoint/2010/main" val="576038271"/>
      </p:ext>
    </p:extLst>
  </p:cSld>
  <p:clrMap bg1="lt1" tx1="dk1" bg2="lt2" tx2="dk2" accent1="accent1" accent2="accent2" accent3="accent3" accent4="accent4" accent5="accent5" accent6="accent6" hlink="hlink" folHlink="folHlink"/>
  <p:sldLayoutIdLst>
    <p:sldLayoutId id="2147484210" r:id="rId1"/>
    <p:sldLayoutId id="2147484211" r:id="rId2"/>
    <p:sldLayoutId id="2147484212" r:id="rId3"/>
    <p:sldLayoutId id="2147484213" r:id="rId4"/>
    <p:sldLayoutId id="2147484214" r:id="rId5"/>
    <p:sldLayoutId id="2147484215" r:id="rId6"/>
    <p:sldLayoutId id="2147484216" r:id="rId7"/>
    <p:sldLayoutId id="2147484217" r:id="rId8"/>
    <p:sldLayoutId id="2147484218" r:id="rId9"/>
    <p:sldLayoutId id="2147484219" r:id="rId10"/>
    <p:sldLayoutId id="2147484220" r:id="rId11"/>
    <p:sldLayoutId id="2147484221" r:id="rId12"/>
    <p:sldLayoutId id="2147484222" r:id="rId13"/>
    <p:sldLayoutId id="2147484223" r:id="rId14"/>
    <p:sldLayoutId id="2147484224" r:id="rId15"/>
    <p:sldLayoutId id="2147484225" r:id="rId16"/>
  </p:sldLayoutIdLst>
  <mc:AlternateContent xmlns:mc="http://schemas.openxmlformats.org/markup-compatibility/2006" xmlns:p14="http://schemas.microsoft.com/office/powerpoint/2010/main">
    <mc:Choice Requires="p14">
      <p:transition spd="slow" p14:dur="1500">
        <p:random/>
      </p:transition>
    </mc:Choice>
    <mc:Fallback xmlns:mv="urn:schemas-microsoft-com:mac:vml" xmlns="">
      <p:transition spd="slow">
        <p:random/>
      </p:transition>
    </mc:Fallback>
  </mc:AlternateContent>
  <p:timing>
    <p:tnLst>
      <p:par>
        <p:cTn id="1" dur="indefinite" restart="never" nodeType="tmRoot"/>
      </p:par>
    </p:tnLst>
  </p:timing>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fld id="{1067CC26-28B0-417A-A20C-FD3D8103DC54}" type="datetimeFigureOut">
              <a:rPr lang="en-US" smtClean="0">
                <a:solidFill>
                  <a:prstClr val="black">
                    <a:tint val="75000"/>
                  </a:prstClr>
                </a:solidFill>
              </a:rPr>
              <a:pPr>
                <a:defRPr/>
              </a:pPr>
              <a:t>3/25/2014</a:t>
            </a:fld>
            <a:endParaRPr lang="en-US">
              <a:solidFill>
                <a:prstClr val="black">
                  <a:tint val="75000"/>
                </a:prstClr>
              </a:solidFill>
            </a:endParaRPr>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pPr>
              <a:defRPr/>
            </a:pPr>
            <a:fld id="{F2828988-6360-423C-83FD-DB6BD38F57FD}"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170061197"/>
      </p:ext>
    </p:extLst>
  </p:cSld>
  <p:clrMap bg1="lt1" tx1="dk1" bg2="lt2" tx2="dk2" accent1="accent1" accent2="accent2" accent3="accent3" accent4="accent4" accent5="accent5" accent6="accent6" hlink="hlink" folHlink="folHlink"/>
  <p:sldLayoutIdLst>
    <p:sldLayoutId id="2147484227" r:id="rId1"/>
    <p:sldLayoutId id="2147484228" r:id="rId2"/>
    <p:sldLayoutId id="2147484229" r:id="rId3"/>
    <p:sldLayoutId id="2147484230" r:id="rId4"/>
    <p:sldLayoutId id="2147484231" r:id="rId5"/>
    <p:sldLayoutId id="2147484232" r:id="rId6"/>
    <p:sldLayoutId id="2147484233" r:id="rId7"/>
    <p:sldLayoutId id="2147484234" r:id="rId8"/>
    <p:sldLayoutId id="2147484235" r:id="rId9"/>
    <p:sldLayoutId id="2147484236" r:id="rId10"/>
    <p:sldLayoutId id="2147484237" r:id="rId11"/>
    <p:sldLayoutId id="2147484238" r:id="rId12"/>
    <p:sldLayoutId id="2147484239" r:id="rId13"/>
    <p:sldLayoutId id="2147484240" r:id="rId14"/>
    <p:sldLayoutId id="2147484241" r:id="rId15"/>
    <p:sldLayoutId id="2147484242" r:id="rId16"/>
  </p:sldLayoutIdLst>
  <mc:AlternateContent xmlns:mc="http://schemas.openxmlformats.org/markup-compatibility/2006" xmlns:p14="http://schemas.microsoft.com/office/powerpoint/2010/main">
    <mc:Choice Requires="p14">
      <p:transition spd="slow" p14:dur="1500">
        <p:random/>
      </p:transition>
    </mc:Choice>
    <mc:Fallback xmlns:mv="urn:schemas-microsoft-com:mac:vml" xmlns="">
      <p:transition spd="slow">
        <p:random/>
      </p:transition>
    </mc:Fallback>
  </mc:AlternateContent>
  <p:timing>
    <p:tnLst>
      <p:par>
        <p:cTn id="1" dur="indefinite" restart="never" nodeType="tmRoot"/>
      </p:par>
    </p:tnLst>
  </p:timing>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9CC524A-272D-401A-A003-528AEFFB0716}" type="datetimeFigureOut">
              <a:rPr lang="en-US" smtClean="0"/>
              <a:pPr/>
              <a:t>3/25/2014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A04BEA4-26A2-4099-9FF3-D7FD4328A33E}" type="slidenum">
              <a:rPr lang="en-US" smtClean="0"/>
              <a:pPr/>
              <a:t>‹#›</a:t>
            </a:fld>
            <a:endParaRPr lang="en-US"/>
          </a:p>
        </p:txBody>
      </p:sp>
    </p:spTree>
    <p:extLst>
      <p:ext uri="{BB962C8B-B14F-4D97-AF65-F5344CB8AC3E}">
        <p14:creationId xmlns:p14="http://schemas.microsoft.com/office/powerpoint/2010/main" val="1100043580"/>
      </p:ext>
    </p:extLst>
  </p:cSld>
  <p:clrMap bg1="lt1" tx1="dk1" bg2="lt2" tx2="dk2" accent1="accent1" accent2="accent2" accent3="accent3" accent4="accent4" accent5="accent5" accent6="accent6" hlink="hlink" folHlink="folHlink"/>
  <p:sldLayoutIdLst>
    <p:sldLayoutId id="2147484244" r:id="rId1"/>
    <p:sldLayoutId id="2147484245" r:id="rId2"/>
    <p:sldLayoutId id="2147484246" r:id="rId3"/>
    <p:sldLayoutId id="2147484247" r:id="rId4"/>
    <p:sldLayoutId id="2147484248" r:id="rId5"/>
    <p:sldLayoutId id="2147484249" r:id="rId6"/>
    <p:sldLayoutId id="2147484250" r:id="rId7"/>
    <p:sldLayoutId id="2147484251" r:id="rId8"/>
    <p:sldLayoutId id="2147484252" r:id="rId9"/>
    <p:sldLayoutId id="2147484253" r:id="rId10"/>
    <p:sldLayoutId id="2147484254" r:id="rId11"/>
  </p:sldLayoutIdLst>
  <mc:AlternateContent xmlns:mc="http://schemas.openxmlformats.org/markup-compatibility/2006" xmlns:p14="http://schemas.microsoft.com/office/powerpoint/2010/main">
    <mc:Choice Requires="p14">
      <p:transition spd="slow" p14:dur="1500">
        <p:random/>
      </p:transition>
    </mc:Choice>
    <mc:Fallback xmlns:mv="urn:schemas-microsoft-com:mac:vml" xmlns="">
      <p:transition spd="slow">
        <p:random/>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26.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7.xml"/><Relationship Id="rId1" Type="http://schemas.openxmlformats.org/officeDocument/2006/relationships/slideLayout" Target="../slideLayouts/slideLayout10.xml"/><Relationship Id="rId4" Type="http://schemas.openxmlformats.org/officeDocument/2006/relationships/image" Target="../media/image14.png"/></Relationships>
</file>

<file path=ppt/slides/_rels/slide1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8.xml"/><Relationship Id="rId1" Type="http://schemas.openxmlformats.org/officeDocument/2006/relationships/slideLayout" Target="../slideLayouts/slideLayout4.xml"/><Relationship Id="rId4" Type="http://schemas.openxmlformats.org/officeDocument/2006/relationships/image" Target="../media/image16.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4.xml"/><Relationship Id="rId1" Type="http://schemas.openxmlformats.org/officeDocument/2006/relationships/slideLayout" Target="../slideLayouts/slideLayout12.xml"/><Relationship Id="rId5" Type="http://schemas.openxmlformats.org/officeDocument/2006/relationships/image" Target="../media/image23.jpeg"/><Relationship Id="rId4" Type="http://schemas.openxmlformats.org/officeDocument/2006/relationships/image" Target="../media/image22.jpeg"/></Relationships>
</file>

<file path=ppt/slides/_rels/slide2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7.xml"/><Relationship Id="rId1" Type="http://schemas.openxmlformats.org/officeDocument/2006/relationships/slideLayout" Target="../slideLayouts/slideLayout1.xml"/><Relationship Id="rId6" Type="http://schemas.openxmlformats.org/officeDocument/2006/relationships/image" Target="../media/image33.png"/><Relationship Id="rId5" Type="http://schemas.openxmlformats.org/officeDocument/2006/relationships/image" Target="../media/image32.jpeg"/><Relationship Id="rId4" Type="http://schemas.openxmlformats.org/officeDocument/2006/relationships/image" Target="../media/image31.jpeg"/></Relationships>
</file>

<file path=ppt/slides/_rels/slide3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 Id="rId5" Type="http://schemas.openxmlformats.org/officeDocument/2006/relationships/image" Target="../media/image37.png"/><Relationship Id="rId4" Type="http://schemas.openxmlformats.org/officeDocument/2006/relationships/image" Target="../media/image36.png"/></Relationships>
</file>

<file path=ppt/slides/_rels/slide3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 Id="rId5" Type="http://schemas.openxmlformats.org/officeDocument/2006/relationships/image" Target="../media/image41.png"/><Relationship Id="rId4" Type="http://schemas.openxmlformats.org/officeDocument/2006/relationships/image" Target="../media/image40.png"/></Relationships>
</file>

<file path=ppt/slides/_rels/slide38.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44.jpeg"/><Relationship Id="rId4" Type="http://schemas.openxmlformats.org/officeDocument/2006/relationships/image" Target="../media/image43.jpeg"/></Relationships>
</file>

<file path=ppt/slides/_rels/slide39.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2.xml"/><Relationship Id="rId4" Type="http://schemas.openxmlformats.org/officeDocument/2006/relationships/image" Target="../media/image47.jpeg"/></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50.jpeg"/><Relationship Id="rId4" Type="http://schemas.openxmlformats.org/officeDocument/2006/relationships/image" Target="../media/image49.jpeg"/></Relationships>
</file>

<file path=ppt/slides/_rels/slide4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0.xml"/><Relationship Id="rId1" Type="http://schemas.openxmlformats.org/officeDocument/2006/relationships/slideLayout" Target="../slideLayouts/slideLayout10.xml"/><Relationship Id="rId4" Type="http://schemas.openxmlformats.org/officeDocument/2006/relationships/image" Target="../media/image51.jpeg"/></Relationships>
</file>

<file path=ppt/slides/_rels/slide42.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54.jpeg"/></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4.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4.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4.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4.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4.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4.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4.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4.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34.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34.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34.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3.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26.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752600" y="654788"/>
            <a:ext cx="4329301" cy="899832"/>
          </a:xfrm>
        </p:spPr>
        <p:txBody>
          <a:bodyPr/>
          <a:lstStyle/>
          <a:p>
            <a:r>
              <a:rPr lang="en-US" b="1" dirty="0" smtClean="0"/>
              <a:t>Agricultural Study</a:t>
            </a:r>
            <a:endParaRPr lang="en-US" b="1"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60686" y="1402797"/>
            <a:ext cx="5188972" cy="4044947"/>
          </a:xfrm>
          <a:prstGeom prst="rect">
            <a:avLst/>
          </a:prstGeom>
        </p:spPr>
      </p:pic>
      <p:sp>
        <p:nvSpPr>
          <p:cNvPr id="11" name="TextBox 10"/>
          <p:cNvSpPr txBox="1"/>
          <p:nvPr/>
        </p:nvSpPr>
        <p:spPr>
          <a:xfrm>
            <a:off x="8946320" y="840773"/>
            <a:ext cx="2353514" cy="369332"/>
          </a:xfrm>
          <a:prstGeom prst="rect">
            <a:avLst/>
          </a:prstGeom>
          <a:noFill/>
        </p:spPr>
        <p:txBody>
          <a:bodyPr wrap="square" rtlCol="0">
            <a:spAutoFit/>
          </a:bodyPr>
          <a:lstStyle/>
          <a:p>
            <a:r>
              <a:rPr lang="en-US" dirty="0" smtClean="0"/>
              <a:t>March 13, 2014</a:t>
            </a:r>
            <a:endParaRPr lang="en-US" dirty="0"/>
          </a:p>
        </p:txBody>
      </p:sp>
      <p:sp>
        <p:nvSpPr>
          <p:cNvPr id="12" name="TextBox 11"/>
          <p:cNvSpPr txBox="1"/>
          <p:nvPr/>
        </p:nvSpPr>
        <p:spPr>
          <a:xfrm>
            <a:off x="8718140" y="4238625"/>
            <a:ext cx="2809875" cy="2031325"/>
          </a:xfrm>
          <a:prstGeom prst="rect">
            <a:avLst/>
          </a:prstGeom>
          <a:noFill/>
        </p:spPr>
        <p:txBody>
          <a:bodyPr wrap="square" rtlCol="0">
            <a:spAutoFit/>
          </a:bodyPr>
          <a:lstStyle/>
          <a:p>
            <a:pPr algn="r"/>
            <a:r>
              <a:rPr lang="en-US" b="1" u="sng" dirty="0" smtClean="0"/>
              <a:t>Ag Study Committee</a:t>
            </a:r>
            <a:endParaRPr lang="en-US" b="1" dirty="0" smtClean="0"/>
          </a:p>
          <a:p>
            <a:pPr algn="r"/>
            <a:endParaRPr lang="en-US" dirty="0" smtClean="0"/>
          </a:p>
          <a:p>
            <a:pPr algn="r"/>
            <a:r>
              <a:rPr lang="en-US" dirty="0" smtClean="0"/>
              <a:t>Mary Theresa Downing</a:t>
            </a:r>
          </a:p>
          <a:p>
            <a:pPr algn="r"/>
            <a:r>
              <a:rPr lang="en-US" dirty="0" smtClean="0"/>
              <a:t>Sue </a:t>
            </a:r>
            <a:r>
              <a:rPr lang="en-US" dirty="0" err="1" smtClean="0"/>
              <a:t>Hnastchenko</a:t>
            </a:r>
            <a:endParaRPr lang="en-US" dirty="0" smtClean="0"/>
          </a:p>
          <a:p>
            <a:pPr algn="r"/>
            <a:r>
              <a:rPr lang="en-US" dirty="0" smtClean="0"/>
              <a:t>Cathy Rude</a:t>
            </a:r>
          </a:p>
          <a:p>
            <a:pPr algn="r"/>
            <a:r>
              <a:rPr lang="en-US" dirty="0" smtClean="0"/>
              <a:t>Mary </a:t>
            </a:r>
            <a:r>
              <a:rPr lang="en-US" dirty="0" err="1" smtClean="0"/>
              <a:t>Trippler</a:t>
            </a:r>
            <a:endParaRPr lang="en-US" dirty="0" smtClean="0"/>
          </a:p>
          <a:p>
            <a:pPr algn="r"/>
            <a:r>
              <a:rPr lang="en-US" dirty="0" smtClean="0"/>
              <a:t>Amy Wenner</a:t>
            </a:r>
            <a:endParaRPr lang="en-US" dirty="0"/>
          </a:p>
        </p:txBody>
      </p:sp>
      <p:pic>
        <p:nvPicPr>
          <p:cNvPr id="15" name="Pictur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52600" y="5654652"/>
            <a:ext cx="1028700" cy="685800"/>
          </a:xfrm>
          <a:prstGeom prst="rect">
            <a:avLst/>
          </a:prstGeom>
        </p:spPr>
      </p:pic>
      <p:sp>
        <p:nvSpPr>
          <p:cNvPr id="17" name="Text Box 2"/>
          <p:cNvSpPr txBox="1">
            <a:spLocks noChangeArrowheads="1"/>
          </p:cNvSpPr>
          <p:nvPr/>
        </p:nvSpPr>
        <p:spPr bwMode="auto">
          <a:xfrm>
            <a:off x="2960686" y="5600705"/>
            <a:ext cx="3349625" cy="1119188"/>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050" b="0" i="0" u="none" strike="noStrike" cap="none" normalizeH="0" baseline="0" dirty="0" smtClean="0">
                <a:ln>
                  <a:noFill/>
                </a:ln>
                <a:effectLst/>
                <a:latin typeface="Baskerville Old Face" panose="02020602080505020303" pitchFamily="18" charset="0"/>
              </a:rPr>
              <a:t>LEAGUE OF WOMEN VOTERS</a:t>
            </a:r>
            <a:r>
              <a:rPr kumimoji="0" lang="en-US" sz="1050" b="0" i="0" u="none" strike="noStrike" cap="none" normalizeH="0" baseline="0" noProof="1" smtClean="0">
                <a:ln>
                  <a:noFill/>
                </a:ln>
                <a:effectLst/>
                <a:latin typeface="Baskerville Old Face" panose="02020602080505020303" pitchFamily="18" charset="0"/>
              </a:rPr>
              <a:t>®</a:t>
            </a:r>
            <a:r>
              <a:rPr kumimoji="0" lang="en-US" sz="1050" b="0" i="0" u="none" strike="noStrike" cap="none" normalizeH="0" baseline="0" dirty="0" smtClean="0">
                <a:ln>
                  <a:noFill/>
                </a:ln>
                <a:effectLst/>
                <a:latin typeface="Baskerville Old Face" panose="02020602080505020303" pitchFamily="18" charset="0"/>
              </a:rPr>
              <a:t> of SOUTH TONKA</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1" i="0" u="none" strike="noStrike" cap="none" normalizeH="0" baseline="0" dirty="0" smtClean="0">
                <a:ln>
                  <a:noFill/>
                </a:ln>
                <a:effectLst/>
                <a:latin typeface="Arial" panose="020B0604020202020204" pitchFamily="34" charset="0"/>
              </a:rPr>
              <a:t>Serving </a:t>
            </a:r>
            <a:r>
              <a:rPr kumimoji="0" lang="en-US" sz="1000" b="1" i="0" u="none" strike="noStrike" cap="none" normalizeH="0" baseline="0" dirty="0" err="1" smtClean="0">
                <a:ln>
                  <a:noFill/>
                </a:ln>
                <a:effectLst/>
                <a:latin typeface="Arial" panose="020B0604020202020204" pitchFamily="34" charset="0"/>
              </a:rPr>
              <a:t>Deephaven</a:t>
            </a:r>
            <a:r>
              <a:rPr kumimoji="0" lang="en-US" sz="1000" b="1" i="0" u="none" strike="noStrike" cap="none" normalizeH="0" baseline="0" dirty="0" smtClean="0">
                <a:ln>
                  <a:noFill/>
                </a:ln>
                <a:effectLst/>
                <a:latin typeface="Arial" panose="020B0604020202020204" pitchFamily="34" charset="0"/>
              </a:rPr>
              <a:t>, Excelsior, Greenwood, Shorewood, Tonka Bay, Woodland</a:t>
            </a:r>
            <a:endParaRPr kumimoji="0" lang="en-US" sz="1000" b="0" i="0" u="none" strike="noStrike" cap="none" normalizeH="0" baseline="0" dirty="0" smtClean="0">
              <a:ln>
                <a:noFill/>
              </a:ln>
              <a:effectLst/>
              <a:latin typeface="Arial" panose="020B0604020202020204" pitchFamily="34" charset="0"/>
            </a:endParaRPr>
          </a:p>
        </p:txBody>
      </p:sp>
    </p:spTree>
    <p:extLst>
      <p:ext uri="{BB962C8B-B14F-4D97-AF65-F5344CB8AC3E}">
        <p14:creationId xmlns:p14="http://schemas.microsoft.com/office/powerpoint/2010/main" val="371769399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mv="urn:schemas-microsoft-com:mac:vml" xmlns="">
      <p:transition spd="slow">
        <p:random/>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p:cNvSpPr>
          <p:nvPr/>
        </p:nvSpPr>
        <p:spPr bwMode="auto">
          <a:xfrm>
            <a:off x="1456690" y="2855632"/>
            <a:ext cx="9954259" cy="992188"/>
          </a:xfrm>
          <a:prstGeom prst="rect">
            <a:avLst/>
          </a:prstGeom>
          <a:noFill/>
          <a:ln w="9525">
            <a:noFill/>
            <a:miter lim="800000"/>
            <a:headEnd/>
            <a:tailEnd/>
          </a:ln>
        </p:spPr>
        <p:txBody>
          <a:bodyPr anchor="ctr"/>
          <a:lstStyle/>
          <a:p>
            <a:pPr algn="ctr" fontAlgn="base">
              <a:lnSpc>
                <a:spcPct val="90000"/>
              </a:lnSpc>
              <a:spcBef>
                <a:spcPct val="0"/>
              </a:spcBef>
              <a:spcAft>
                <a:spcPct val="0"/>
              </a:spcAft>
            </a:pPr>
            <a:r>
              <a:rPr lang="en-US" sz="4400" b="1" dirty="0">
                <a:solidFill>
                  <a:prstClr val="black"/>
                </a:solidFill>
                <a:latin typeface="Calibri Light"/>
                <a:cs typeface="Arial" charset="0"/>
              </a:rPr>
              <a:t>Noteworthy Laws Affecting the FDA </a:t>
            </a:r>
          </a:p>
        </p:txBody>
      </p:sp>
      <p:sp>
        <p:nvSpPr>
          <p:cNvPr id="6" name="Title 5"/>
          <p:cNvSpPr>
            <a:spLocks noGrp="1"/>
          </p:cNvSpPr>
          <p:nvPr>
            <p:ph type="title"/>
          </p:nvPr>
        </p:nvSpPr>
        <p:spPr>
          <a:xfrm>
            <a:off x="2052917" y="3668527"/>
            <a:ext cx="9529483" cy="3117040"/>
          </a:xfrm>
        </p:spPr>
        <p:txBody>
          <a:bodyPr>
            <a:normAutofit fontScale="90000"/>
          </a:bodyPr>
          <a:lstStyle/>
          <a:p>
            <a:pPr marL="457200" lvl="1" algn="l" defTabSz="457200" rtl="0">
              <a:lnSpc>
                <a:spcPct val="150000"/>
              </a:lnSpc>
              <a:spcBef>
                <a:spcPts val="1000"/>
              </a:spcBef>
              <a:buClr>
                <a:srgbClr val="A53010"/>
              </a:buClr>
            </a:pPr>
            <a:r>
              <a:rPr lang="en-US" sz="2000" b="1" kern="1200" dirty="0">
                <a:solidFill>
                  <a:prstClr val="black">
                    <a:lumMod val="75000"/>
                    <a:lumOff val="25000"/>
                  </a:prstClr>
                </a:solidFill>
                <a:latin typeface="Century Gothic" panose="020B0502020202020204"/>
              </a:rPr>
              <a:t>1954</a:t>
            </a:r>
            <a:r>
              <a:rPr lang="en-US" sz="2000" kern="1200" dirty="0">
                <a:solidFill>
                  <a:prstClr val="black">
                    <a:lumMod val="75000"/>
                    <a:lumOff val="25000"/>
                  </a:prstClr>
                </a:solidFill>
                <a:latin typeface="Century Gothic" panose="020B0502020202020204"/>
              </a:rPr>
              <a:t> - FDA role in monitoring pesticide </a:t>
            </a:r>
            <a:r>
              <a:rPr lang="en-US" sz="2000" kern="1200" dirty="0" smtClean="0">
                <a:solidFill>
                  <a:prstClr val="black">
                    <a:lumMod val="75000"/>
                    <a:lumOff val="25000"/>
                  </a:prstClr>
                </a:solidFill>
                <a:latin typeface="Century Gothic" panose="020B0502020202020204"/>
              </a:rPr>
              <a:t>residues</a:t>
            </a:r>
            <a:br>
              <a:rPr lang="en-US" sz="2000" kern="1200" dirty="0" smtClean="0">
                <a:solidFill>
                  <a:prstClr val="black">
                    <a:lumMod val="75000"/>
                    <a:lumOff val="25000"/>
                  </a:prstClr>
                </a:solidFill>
                <a:latin typeface="Century Gothic" panose="020B0502020202020204"/>
              </a:rPr>
            </a:br>
            <a:r>
              <a:rPr lang="en-US" sz="2000" b="1" kern="1200" dirty="0" smtClean="0">
                <a:solidFill>
                  <a:prstClr val="black">
                    <a:lumMod val="75000"/>
                    <a:lumOff val="25000"/>
                  </a:prstClr>
                </a:solidFill>
                <a:latin typeface="Century Gothic" panose="020B0502020202020204"/>
              </a:rPr>
              <a:t>1958 </a:t>
            </a:r>
            <a:r>
              <a:rPr lang="en-US" sz="2000" b="1" kern="1200" dirty="0">
                <a:solidFill>
                  <a:prstClr val="black">
                    <a:lumMod val="75000"/>
                    <a:lumOff val="25000"/>
                  </a:prstClr>
                </a:solidFill>
                <a:latin typeface="Century Gothic" panose="020B0502020202020204"/>
              </a:rPr>
              <a:t>- 60 </a:t>
            </a:r>
            <a:r>
              <a:rPr lang="en-US" sz="2000" kern="1200" dirty="0">
                <a:solidFill>
                  <a:prstClr val="black">
                    <a:lumMod val="75000"/>
                    <a:lumOff val="25000"/>
                  </a:prstClr>
                </a:solidFill>
                <a:latin typeface="Century Gothic" panose="020B0502020202020204"/>
              </a:rPr>
              <a:t>- Definitions &amp; rules concerning food and color </a:t>
            </a:r>
            <a:r>
              <a:rPr lang="en-US" sz="2000" kern="1200" dirty="0" smtClean="0">
                <a:solidFill>
                  <a:prstClr val="black">
                    <a:lumMod val="75000"/>
                    <a:lumOff val="25000"/>
                  </a:prstClr>
                </a:solidFill>
                <a:latin typeface="Century Gothic" panose="020B0502020202020204"/>
              </a:rPr>
              <a:t>additives</a:t>
            </a:r>
            <a:br>
              <a:rPr lang="en-US" sz="2000" kern="1200" dirty="0" smtClean="0">
                <a:solidFill>
                  <a:prstClr val="black">
                    <a:lumMod val="75000"/>
                    <a:lumOff val="25000"/>
                  </a:prstClr>
                </a:solidFill>
                <a:latin typeface="Century Gothic" panose="020B0502020202020204"/>
              </a:rPr>
            </a:br>
            <a:r>
              <a:rPr lang="en-US" sz="2000" b="1" kern="1200" dirty="0" smtClean="0">
                <a:solidFill>
                  <a:prstClr val="black">
                    <a:lumMod val="75000"/>
                    <a:lumOff val="25000"/>
                  </a:prstClr>
                </a:solidFill>
                <a:latin typeface="Century Gothic" panose="020B0502020202020204"/>
              </a:rPr>
              <a:t>1980</a:t>
            </a:r>
            <a:r>
              <a:rPr lang="en-US" sz="2000" kern="1200" dirty="0" smtClean="0">
                <a:solidFill>
                  <a:prstClr val="black">
                    <a:lumMod val="75000"/>
                    <a:lumOff val="25000"/>
                  </a:prstClr>
                </a:solidFill>
                <a:latin typeface="Century Gothic" panose="020B0502020202020204"/>
              </a:rPr>
              <a:t> </a:t>
            </a:r>
            <a:r>
              <a:rPr lang="en-US" sz="2000" kern="1200" dirty="0">
                <a:solidFill>
                  <a:prstClr val="black">
                    <a:lumMod val="75000"/>
                    <a:lumOff val="25000"/>
                  </a:prstClr>
                </a:solidFill>
                <a:latin typeface="Century Gothic" panose="020B0502020202020204"/>
              </a:rPr>
              <a:t>- Labeling &amp; post-market monitoring of infant formula</a:t>
            </a:r>
            <a:br>
              <a:rPr lang="en-US" sz="2000" kern="1200" dirty="0">
                <a:solidFill>
                  <a:prstClr val="black">
                    <a:lumMod val="75000"/>
                    <a:lumOff val="25000"/>
                  </a:prstClr>
                </a:solidFill>
                <a:latin typeface="Century Gothic" panose="020B0502020202020204"/>
              </a:rPr>
            </a:br>
            <a:r>
              <a:rPr lang="en-US" sz="2000" b="1" kern="1200" dirty="0">
                <a:solidFill>
                  <a:prstClr val="black">
                    <a:lumMod val="75000"/>
                    <a:lumOff val="25000"/>
                  </a:prstClr>
                </a:solidFill>
                <a:latin typeface="Century Gothic" panose="020B0502020202020204"/>
              </a:rPr>
              <a:t>1990</a:t>
            </a:r>
            <a:r>
              <a:rPr lang="en-US" sz="2000" kern="1200" dirty="0">
                <a:solidFill>
                  <a:prstClr val="black">
                    <a:lumMod val="75000"/>
                    <a:lumOff val="25000"/>
                  </a:prstClr>
                </a:solidFill>
                <a:latin typeface="Century Gothic" panose="020B0502020202020204"/>
              </a:rPr>
              <a:t> - Nutrition labeling &amp; </a:t>
            </a:r>
            <a:r>
              <a:rPr lang="en-US" sz="2000" kern="1200" dirty="0" smtClean="0">
                <a:solidFill>
                  <a:prstClr val="black">
                    <a:lumMod val="75000"/>
                    <a:lumOff val="25000"/>
                  </a:prstClr>
                </a:solidFill>
                <a:latin typeface="Century Gothic" panose="020B0502020202020204"/>
              </a:rPr>
              <a:t>education</a:t>
            </a:r>
            <a:r>
              <a:rPr lang="en-US" sz="2000" kern="1200" dirty="0">
                <a:solidFill>
                  <a:prstClr val="black">
                    <a:lumMod val="75000"/>
                    <a:lumOff val="25000"/>
                  </a:prstClr>
                </a:solidFill>
                <a:latin typeface="Century Gothic" panose="020B0502020202020204"/>
              </a:rPr>
              <a:t/>
            </a:r>
            <a:br>
              <a:rPr lang="en-US" sz="2000" kern="1200" dirty="0">
                <a:solidFill>
                  <a:prstClr val="black">
                    <a:lumMod val="75000"/>
                    <a:lumOff val="25000"/>
                  </a:prstClr>
                </a:solidFill>
                <a:latin typeface="Century Gothic" panose="020B0502020202020204"/>
              </a:rPr>
            </a:br>
            <a:r>
              <a:rPr lang="en-US" sz="2000" b="1" kern="1200" dirty="0">
                <a:solidFill>
                  <a:prstClr val="black">
                    <a:lumMod val="75000"/>
                    <a:lumOff val="25000"/>
                  </a:prstClr>
                </a:solidFill>
                <a:latin typeface="Century Gothic" panose="020B0502020202020204"/>
              </a:rPr>
              <a:t>2004</a:t>
            </a:r>
            <a:r>
              <a:rPr lang="en-US" sz="2000" kern="1200" dirty="0">
                <a:solidFill>
                  <a:prstClr val="black">
                    <a:lumMod val="75000"/>
                    <a:lumOff val="25000"/>
                  </a:prstClr>
                </a:solidFill>
                <a:latin typeface="Century Gothic" panose="020B0502020202020204"/>
              </a:rPr>
              <a:t> - Food allergen labeling &amp; consumer </a:t>
            </a:r>
            <a:r>
              <a:rPr lang="en-US" sz="2000" kern="1200" dirty="0" smtClean="0">
                <a:solidFill>
                  <a:prstClr val="black">
                    <a:lumMod val="75000"/>
                    <a:lumOff val="25000"/>
                  </a:prstClr>
                </a:solidFill>
                <a:latin typeface="Century Gothic" panose="020B0502020202020204"/>
              </a:rPr>
              <a:t>protection</a:t>
            </a:r>
            <a:br>
              <a:rPr lang="en-US" sz="2000" kern="1200" dirty="0" smtClean="0">
                <a:solidFill>
                  <a:prstClr val="black">
                    <a:lumMod val="75000"/>
                    <a:lumOff val="25000"/>
                  </a:prstClr>
                </a:solidFill>
                <a:latin typeface="Century Gothic" panose="020B0502020202020204"/>
              </a:rPr>
            </a:br>
            <a:r>
              <a:rPr lang="en-US" sz="2000" b="1" kern="1200" dirty="0" smtClean="0">
                <a:solidFill>
                  <a:prstClr val="black">
                    <a:lumMod val="75000"/>
                    <a:lumOff val="25000"/>
                  </a:prstClr>
                </a:solidFill>
                <a:latin typeface="Century Gothic" panose="020B0502020202020204"/>
              </a:rPr>
              <a:t>2011</a:t>
            </a:r>
            <a:r>
              <a:rPr lang="en-US" sz="2000" kern="1200" dirty="0" smtClean="0">
                <a:solidFill>
                  <a:prstClr val="black">
                    <a:lumMod val="75000"/>
                    <a:lumOff val="25000"/>
                  </a:prstClr>
                </a:solidFill>
                <a:latin typeface="Century Gothic" panose="020B0502020202020204"/>
              </a:rPr>
              <a:t> </a:t>
            </a:r>
            <a:r>
              <a:rPr lang="en-US" sz="2000" kern="1200" dirty="0">
                <a:solidFill>
                  <a:prstClr val="black">
                    <a:lumMod val="75000"/>
                    <a:lumOff val="25000"/>
                  </a:prstClr>
                </a:solidFill>
                <a:latin typeface="Century Gothic" panose="020B0502020202020204"/>
              </a:rPr>
              <a:t>- Food Safety Modernization </a:t>
            </a:r>
            <a:r>
              <a:rPr lang="en-US" sz="2000" kern="1200" dirty="0" smtClean="0">
                <a:solidFill>
                  <a:prstClr val="black">
                    <a:lumMod val="75000"/>
                    <a:lumOff val="25000"/>
                  </a:prstClr>
                </a:solidFill>
                <a:latin typeface="Century Gothic" panose="020B0502020202020204"/>
              </a:rPr>
              <a:t>Act</a:t>
            </a:r>
            <a:r>
              <a:rPr lang="en-US" dirty="0" smtClean="0"/>
              <a:t/>
            </a:r>
            <a:br>
              <a:rPr lang="en-US" dirty="0" smtClean="0"/>
            </a:br>
            <a:endParaRPr lang="en-US" dirty="0"/>
          </a:p>
        </p:txBody>
      </p:sp>
      <p:pic>
        <p:nvPicPr>
          <p:cNvPr id="145412" name="Picture 2" descr="https://encrypted-tbn3.gstatic.com/images?q=tbn:ANd9GcRjLSxcWDXdJTcfJBHvPTVjNxdZEftm7RCjRDw8FJYJbSXmJif7qw"/>
          <p:cNvPicPr>
            <a:picLocks noChangeAspect="1" noChangeArrowheads="1"/>
          </p:cNvPicPr>
          <p:nvPr/>
        </p:nvPicPr>
        <p:blipFill>
          <a:blip r:embed="rId3"/>
          <a:srcRect/>
          <a:stretch>
            <a:fillRect/>
          </a:stretch>
        </p:blipFill>
        <p:spPr bwMode="auto">
          <a:xfrm>
            <a:off x="4443787" y="510055"/>
            <a:ext cx="3421758" cy="2179357"/>
          </a:xfrm>
          <a:prstGeom prst="rect">
            <a:avLst/>
          </a:prstGeom>
          <a:noFill/>
          <a:ln w="9525">
            <a:noFill/>
            <a:miter lim="800000"/>
            <a:headEnd/>
            <a:tailEnd/>
          </a:ln>
        </p:spPr>
      </p:pic>
    </p:spTree>
    <p:extLst>
      <p:ext uri="{BB962C8B-B14F-4D97-AF65-F5344CB8AC3E}">
        <p14:creationId xmlns:p14="http://schemas.microsoft.com/office/powerpoint/2010/main" val="32153843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mv="urn:schemas-microsoft-com:mac:vml" xmlns="">
      <p:transition spd="slow">
        <p:random/>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2"/>
          <p:cNvSpPr>
            <a:spLocks noGrp="1"/>
          </p:cNvSpPr>
          <p:nvPr>
            <p:ph type="title" idx="4294967295"/>
          </p:nvPr>
        </p:nvSpPr>
        <p:spPr>
          <a:xfrm>
            <a:off x="665163" y="596027"/>
            <a:ext cx="7957752" cy="863040"/>
          </a:xfrm>
        </p:spPr>
        <p:txBody>
          <a:bodyPr/>
          <a:lstStyle/>
          <a:p>
            <a:pPr algn="ctr"/>
            <a:r>
              <a:rPr lang="en-US" b="1" dirty="0" smtClean="0"/>
              <a:t>FDA Role in Food Labeling</a:t>
            </a:r>
          </a:p>
        </p:txBody>
      </p:sp>
      <p:sp>
        <p:nvSpPr>
          <p:cNvPr id="159747" name="Rectangle 3"/>
          <p:cNvSpPr>
            <a:spLocks noGrp="1"/>
          </p:cNvSpPr>
          <p:nvPr>
            <p:ph type="body" idx="4294967295"/>
          </p:nvPr>
        </p:nvSpPr>
        <p:spPr>
          <a:xfrm>
            <a:off x="4050351" y="1421027"/>
            <a:ext cx="7906871" cy="5109321"/>
          </a:xfrm>
        </p:spPr>
        <p:txBody>
          <a:bodyPr>
            <a:normAutofit/>
          </a:bodyPr>
          <a:lstStyle/>
          <a:p>
            <a:pPr lvl="1">
              <a:lnSpc>
                <a:spcPct val="150000"/>
              </a:lnSpc>
              <a:spcBef>
                <a:spcPts val="800"/>
              </a:spcBef>
            </a:pPr>
            <a:r>
              <a:rPr lang="en-US" sz="1800" dirty="0" smtClean="0"/>
              <a:t>Safety of domestically consumed foods produced both domestically &amp; internationally</a:t>
            </a:r>
          </a:p>
          <a:p>
            <a:pPr lvl="1">
              <a:lnSpc>
                <a:spcPct val="150000"/>
              </a:lnSpc>
              <a:spcBef>
                <a:spcPts val="800"/>
              </a:spcBef>
            </a:pPr>
            <a:r>
              <a:rPr lang="en-US" sz="1800" dirty="0" smtClean="0"/>
              <a:t>Standard nutrition labeling system (excludes meat and poultry)</a:t>
            </a:r>
          </a:p>
          <a:p>
            <a:pPr lvl="1">
              <a:lnSpc>
                <a:spcPct val="150000"/>
              </a:lnSpc>
              <a:spcBef>
                <a:spcPts val="800"/>
              </a:spcBef>
            </a:pPr>
            <a:r>
              <a:rPr lang="en-US" sz="1800" dirty="0" smtClean="0"/>
              <a:t>Requirements &amp; guidance for mandated food label attributes</a:t>
            </a:r>
            <a:endParaRPr lang="en-US" dirty="0" smtClean="0"/>
          </a:p>
          <a:p>
            <a:pPr lvl="1">
              <a:lnSpc>
                <a:spcPct val="150000"/>
              </a:lnSpc>
              <a:spcBef>
                <a:spcPts val="800"/>
              </a:spcBef>
              <a:buFont typeface="Arial" charset="0"/>
              <a:buNone/>
            </a:pPr>
            <a:r>
              <a:rPr lang="en-US" sz="2400" b="1" dirty="0" smtClean="0"/>
              <a:t>Nature of Guidelines:</a:t>
            </a:r>
          </a:p>
          <a:p>
            <a:pPr lvl="1">
              <a:lnSpc>
                <a:spcPct val="150000"/>
              </a:lnSpc>
              <a:spcBef>
                <a:spcPts val="800"/>
              </a:spcBef>
            </a:pPr>
            <a:r>
              <a:rPr lang="en-US" sz="1800" i="1" dirty="0" smtClean="0"/>
              <a:t>Provide instructions</a:t>
            </a:r>
            <a:r>
              <a:rPr lang="en-US" sz="1800" dirty="0" smtClean="0"/>
              <a:t> to FDA personnel and community on law compliance</a:t>
            </a:r>
          </a:p>
          <a:p>
            <a:pPr lvl="1">
              <a:lnSpc>
                <a:spcPct val="150000"/>
              </a:lnSpc>
              <a:spcBef>
                <a:spcPts val="800"/>
              </a:spcBef>
            </a:pPr>
            <a:r>
              <a:rPr lang="en-US" sz="1800" i="1" dirty="0" smtClean="0"/>
              <a:t>Voluntary</a:t>
            </a:r>
            <a:r>
              <a:rPr lang="en-US" sz="1800" dirty="0" smtClean="0"/>
              <a:t>, not legally binding</a:t>
            </a:r>
          </a:p>
          <a:p>
            <a:pPr lvl="1">
              <a:lnSpc>
                <a:spcPct val="150000"/>
              </a:lnSpc>
              <a:spcBef>
                <a:spcPts val="800"/>
              </a:spcBef>
            </a:pPr>
            <a:r>
              <a:rPr lang="en-US" sz="1800" dirty="0" smtClean="0"/>
              <a:t>Regulatory </a:t>
            </a:r>
            <a:r>
              <a:rPr lang="en-US" sz="1800" i="1" dirty="0" smtClean="0"/>
              <a:t>flexibility</a:t>
            </a:r>
            <a:r>
              <a:rPr lang="en-US" sz="1800" dirty="0" smtClean="0"/>
              <a:t> allows alternative approaches</a:t>
            </a:r>
          </a:p>
        </p:txBody>
      </p:sp>
      <p:pic>
        <p:nvPicPr>
          <p:cNvPr id="159748" name="Picture 4" descr="FDATransfatsbad_0"/>
          <p:cNvPicPr>
            <a:picLocks noChangeAspect="1" noChangeArrowheads="1"/>
          </p:cNvPicPr>
          <p:nvPr/>
        </p:nvPicPr>
        <p:blipFill>
          <a:blip r:embed="rId3"/>
          <a:srcRect/>
          <a:stretch>
            <a:fillRect/>
          </a:stretch>
        </p:blipFill>
        <p:spPr bwMode="auto">
          <a:xfrm>
            <a:off x="764017" y="1433384"/>
            <a:ext cx="3169039" cy="2114892"/>
          </a:xfrm>
          <a:prstGeom prst="rect">
            <a:avLst/>
          </a:prstGeom>
          <a:noFill/>
        </p:spPr>
      </p:pic>
    </p:spTree>
    <p:extLst>
      <p:ext uri="{BB962C8B-B14F-4D97-AF65-F5344CB8AC3E}">
        <p14:creationId xmlns:p14="http://schemas.microsoft.com/office/powerpoint/2010/main" val="272499628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mv="urn:schemas-microsoft-com:mac:vml" xmlns="">
      <p:transition spd="slow">
        <p:random/>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2"/>
          <p:cNvSpPr>
            <a:spLocks noGrp="1"/>
          </p:cNvSpPr>
          <p:nvPr>
            <p:ph type="title" idx="4294967295"/>
          </p:nvPr>
        </p:nvSpPr>
        <p:spPr>
          <a:xfrm>
            <a:off x="1918447" y="571314"/>
            <a:ext cx="10515600" cy="809252"/>
          </a:xfrm>
        </p:spPr>
        <p:txBody>
          <a:bodyPr/>
          <a:lstStyle/>
          <a:p>
            <a:r>
              <a:rPr lang="en-US" b="1" dirty="0" smtClean="0"/>
              <a:t>FDA Current Issues &amp; Challenges</a:t>
            </a:r>
          </a:p>
        </p:txBody>
      </p:sp>
      <p:sp>
        <p:nvSpPr>
          <p:cNvPr id="161795" name="Rectangle 3"/>
          <p:cNvSpPr>
            <a:spLocks noGrp="1"/>
          </p:cNvSpPr>
          <p:nvPr>
            <p:ph type="body" idx="4294967295"/>
          </p:nvPr>
        </p:nvSpPr>
        <p:spPr>
          <a:xfrm>
            <a:off x="1824693" y="1380566"/>
            <a:ext cx="10085293" cy="4733420"/>
          </a:xfrm>
        </p:spPr>
        <p:txBody>
          <a:bodyPr>
            <a:normAutofit/>
          </a:bodyPr>
          <a:lstStyle/>
          <a:p>
            <a:pPr lvl="1">
              <a:lnSpc>
                <a:spcPct val="80000"/>
              </a:lnSpc>
              <a:spcBef>
                <a:spcPts val="1500"/>
              </a:spcBef>
              <a:buNone/>
            </a:pPr>
            <a:r>
              <a:rPr lang="en-US" sz="2000" b="1" dirty="0" smtClean="0"/>
              <a:t>Issues</a:t>
            </a:r>
          </a:p>
          <a:p>
            <a:pPr lvl="1">
              <a:lnSpc>
                <a:spcPct val="80000"/>
              </a:lnSpc>
              <a:spcBef>
                <a:spcPts val="1500"/>
              </a:spcBef>
            </a:pPr>
            <a:r>
              <a:rPr lang="en-US" sz="2000" dirty="0" smtClean="0"/>
              <a:t>GRAS ("generally recognized as safe") substances</a:t>
            </a:r>
          </a:p>
          <a:p>
            <a:pPr lvl="1">
              <a:lnSpc>
                <a:spcPct val="80000"/>
              </a:lnSpc>
              <a:spcBef>
                <a:spcPts val="1500"/>
              </a:spcBef>
            </a:pPr>
            <a:r>
              <a:rPr lang="en-US" sz="2000" dirty="0" smtClean="0"/>
              <a:t>Genetically engineered foods &amp; animal feed</a:t>
            </a:r>
          </a:p>
          <a:p>
            <a:pPr lvl="1">
              <a:lnSpc>
                <a:spcPct val="80000"/>
              </a:lnSpc>
              <a:spcBef>
                <a:spcPts val="1500"/>
              </a:spcBef>
            </a:pPr>
            <a:r>
              <a:rPr lang="en-US" sz="2000" dirty="0" smtClean="0"/>
              <a:t>New additives require premarket testing &amp; approval</a:t>
            </a:r>
          </a:p>
          <a:p>
            <a:pPr lvl="1">
              <a:lnSpc>
                <a:spcPct val="80000"/>
              </a:lnSpc>
              <a:spcBef>
                <a:spcPts val="1500"/>
              </a:spcBef>
              <a:buNone/>
            </a:pPr>
            <a:r>
              <a:rPr lang="en-US" sz="2000" b="1" dirty="0" smtClean="0"/>
              <a:t>Challenges</a:t>
            </a:r>
          </a:p>
          <a:p>
            <a:pPr lvl="1">
              <a:lnSpc>
                <a:spcPct val="80000"/>
              </a:lnSpc>
              <a:spcBef>
                <a:spcPts val="1500"/>
              </a:spcBef>
            </a:pPr>
            <a:r>
              <a:rPr lang="en-US" sz="2000" dirty="0" smtClean="0"/>
              <a:t>Human resource &amp; budgetary constraints</a:t>
            </a:r>
          </a:p>
          <a:p>
            <a:pPr lvl="1">
              <a:lnSpc>
                <a:spcPct val="80000"/>
              </a:lnSpc>
              <a:spcBef>
                <a:spcPts val="1500"/>
              </a:spcBef>
            </a:pPr>
            <a:r>
              <a:rPr lang="en-US" sz="2000" dirty="0" smtClean="0"/>
              <a:t>FDA's oversight/enforcement efforts</a:t>
            </a:r>
            <a:br>
              <a:rPr lang="en-US" sz="2000" dirty="0" smtClean="0"/>
            </a:br>
            <a:r>
              <a:rPr lang="en-US" sz="2000" dirty="0" smtClean="0"/>
              <a:t>not kept pace with number of food firms</a:t>
            </a:r>
          </a:p>
          <a:p>
            <a:pPr lvl="1">
              <a:lnSpc>
                <a:spcPct val="80000"/>
              </a:lnSpc>
              <a:spcBef>
                <a:spcPts val="1500"/>
              </a:spcBef>
            </a:pPr>
            <a:r>
              <a:rPr lang="en-US" sz="2000" dirty="0" smtClean="0"/>
              <a:t>Growth in food imports</a:t>
            </a:r>
          </a:p>
          <a:p>
            <a:pPr lvl="1">
              <a:lnSpc>
                <a:spcPct val="80000"/>
              </a:lnSpc>
              <a:spcBef>
                <a:spcPts val="1500"/>
              </a:spcBef>
            </a:pPr>
            <a:r>
              <a:rPr lang="en-US" sz="2000" dirty="0" smtClean="0"/>
              <a:t>Lack of well-trained scientists and inability</a:t>
            </a:r>
            <a:br>
              <a:rPr lang="en-US" sz="2000" dirty="0" smtClean="0"/>
            </a:br>
            <a:r>
              <a:rPr lang="en-US" sz="2000" dirty="0" smtClean="0"/>
              <a:t>to keep up with scientific advances</a:t>
            </a:r>
          </a:p>
          <a:p>
            <a:pPr lvl="1">
              <a:lnSpc>
                <a:spcPct val="80000"/>
              </a:lnSpc>
              <a:spcBef>
                <a:spcPts val="1500"/>
              </a:spcBef>
            </a:pPr>
            <a:r>
              <a:rPr lang="en-US" sz="2000" dirty="0" smtClean="0"/>
              <a:t>Information technology systems obsolete &amp; unreliable</a:t>
            </a:r>
          </a:p>
        </p:txBody>
      </p:sp>
      <p:pic>
        <p:nvPicPr>
          <p:cNvPr id="161797" name="Picture 5" descr="fda-budget"/>
          <p:cNvPicPr>
            <a:picLocks noChangeAspect="1" noChangeArrowheads="1"/>
          </p:cNvPicPr>
          <p:nvPr/>
        </p:nvPicPr>
        <p:blipFill>
          <a:blip r:embed="rId3"/>
          <a:srcRect l="7201" t="11803" b="35410"/>
          <a:stretch>
            <a:fillRect/>
          </a:stretch>
        </p:blipFill>
        <p:spPr bwMode="auto">
          <a:xfrm>
            <a:off x="7819227" y="3363284"/>
            <a:ext cx="4023099" cy="1395436"/>
          </a:xfrm>
          <a:prstGeom prst="rect">
            <a:avLst/>
          </a:prstGeom>
          <a:noFill/>
        </p:spPr>
      </p:pic>
    </p:spTree>
    <p:extLst>
      <p:ext uri="{BB962C8B-B14F-4D97-AF65-F5344CB8AC3E}">
        <p14:creationId xmlns:p14="http://schemas.microsoft.com/office/powerpoint/2010/main" val="270811999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mv="urn:schemas-microsoft-com:mac:vml" xmlns="">
      <p:transition spd="slow">
        <p:random/>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Title 1"/>
          <p:cNvSpPr>
            <a:spLocks noGrp="1"/>
          </p:cNvSpPr>
          <p:nvPr>
            <p:ph type="title" idx="4294967295"/>
          </p:nvPr>
        </p:nvSpPr>
        <p:spPr>
          <a:xfrm>
            <a:off x="1918447" y="544419"/>
            <a:ext cx="10515600" cy="854075"/>
          </a:xfrm>
        </p:spPr>
        <p:txBody>
          <a:bodyPr/>
          <a:lstStyle/>
          <a:p>
            <a:r>
              <a:rPr lang="en-US" b="1" dirty="0" smtClean="0"/>
              <a:t>FDA/Consumer/Industry Label Conflict</a:t>
            </a:r>
          </a:p>
        </p:txBody>
      </p:sp>
      <p:sp>
        <p:nvSpPr>
          <p:cNvPr id="165891" name="Content Placeholder 2"/>
          <p:cNvSpPr>
            <a:spLocks noGrp="1"/>
          </p:cNvSpPr>
          <p:nvPr>
            <p:ph idx="4294967295"/>
          </p:nvPr>
        </p:nvSpPr>
        <p:spPr>
          <a:xfrm>
            <a:off x="1998663" y="1509713"/>
            <a:ext cx="9418303" cy="4667250"/>
          </a:xfrm>
        </p:spPr>
        <p:txBody>
          <a:bodyPr>
            <a:normAutofit/>
          </a:bodyPr>
          <a:lstStyle/>
          <a:p>
            <a:pPr>
              <a:lnSpc>
                <a:spcPct val="80000"/>
              </a:lnSpc>
            </a:pPr>
            <a:r>
              <a:rPr lang="en-US" sz="2200" b="1" dirty="0" smtClean="0"/>
              <a:t>Consumer Groups:</a:t>
            </a:r>
          </a:p>
          <a:p>
            <a:pPr lvl="1">
              <a:lnSpc>
                <a:spcPct val="80000"/>
              </a:lnSpc>
            </a:pPr>
            <a:r>
              <a:rPr lang="en-US" sz="2000" dirty="0" smtClean="0"/>
              <a:t>Cleaner, less confusing labeling system</a:t>
            </a:r>
          </a:p>
          <a:p>
            <a:pPr lvl="1">
              <a:lnSpc>
                <a:spcPct val="80000"/>
              </a:lnSpc>
            </a:pPr>
            <a:r>
              <a:rPr lang="en-US" sz="2000" dirty="0" smtClean="0"/>
              <a:t>Consumers' right to know</a:t>
            </a:r>
          </a:p>
          <a:p>
            <a:pPr lvl="1">
              <a:lnSpc>
                <a:spcPct val="80000"/>
              </a:lnSpc>
            </a:pPr>
            <a:r>
              <a:rPr lang="en-US" sz="2000" dirty="0" smtClean="0"/>
              <a:t>Center for Science in the Public Interest seeking better rulemaking and enforcement by FDA on misleading food labels</a:t>
            </a:r>
          </a:p>
          <a:p>
            <a:pPr lvl="1">
              <a:lnSpc>
                <a:spcPct val="80000"/>
              </a:lnSpc>
            </a:pPr>
            <a:r>
              <a:rPr lang="en-US" sz="2000" dirty="0" smtClean="0"/>
              <a:t>Pictures on label often misrepresent, despite fact the ingredient label is accurate</a:t>
            </a:r>
          </a:p>
          <a:p>
            <a:pPr lvl="1">
              <a:lnSpc>
                <a:spcPct val="80000"/>
              </a:lnSpc>
            </a:pPr>
            <a:r>
              <a:rPr lang="en-US" sz="2000" dirty="0" smtClean="0"/>
              <a:t>30 states with movements to put mandatory labeling of GE food to vote of the people</a:t>
            </a:r>
          </a:p>
          <a:p>
            <a:pPr>
              <a:lnSpc>
                <a:spcPct val="80000"/>
              </a:lnSpc>
            </a:pPr>
            <a:r>
              <a:rPr lang="en-US" sz="2200" b="1" dirty="0" smtClean="0"/>
              <a:t>Industry Groups:</a:t>
            </a:r>
          </a:p>
          <a:p>
            <a:pPr lvl="1">
              <a:lnSpc>
                <a:spcPct val="80000"/>
              </a:lnSpc>
            </a:pPr>
            <a:r>
              <a:rPr lang="en-US" sz="2000" dirty="0" smtClean="0"/>
              <a:t>Labeling can unfairly stigmatize a food</a:t>
            </a:r>
          </a:p>
          <a:p>
            <a:pPr lvl="1">
              <a:lnSpc>
                <a:spcPct val="80000"/>
              </a:lnSpc>
            </a:pPr>
            <a:r>
              <a:rPr lang="en-US" sz="2000" dirty="0" smtClean="0"/>
              <a:t>Farmers, producers, retailers unfairly incur additional costs</a:t>
            </a:r>
          </a:p>
          <a:p>
            <a:pPr lvl="1">
              <a:lnSpc>
                <a:spcPct val="80000"/>
              </a:lnSpc>
            </a:pPr>
            <a:r>
              <a:rPr lang="en-US" sz="2000" dirty="0" smtClean="0"/>
              <a:t>Additional costs passed on to consumers</a:t>
            </a:r>
          </a:p>
        </p:txBody>
      </p:sp>
    </p:spTree>
    <p:extLst>
      <p:ext uri="{BB962C8B-B14F-4D97-AF65-F5344CB8AC3E}">
        <p14:creationId xmlns:p14="http://schemas.microsoft.com/office/powerpoint/2010/main" val="247339547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mv="urn:schemas-microsoft-com:mac:vml" xmlns="">
      <p:transition spd="slow">
        <p:random/>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Title 1"/>
          <p:cNvSpPr>
            <a:spLocks noGrp="1"/>
          </p:cNvSpPr>
          <p:nvPr>
            <p:ph type="title" idx="4294967295"/>
          </p:nvPr>
        </p:nvSpPr>
        <p:spPr>
          <a:xfrm>
            <a:off x="1741021" y="671513"/>
            <a:ext cx="11042650" cy="1028700"/>
          </a:xfrm>
        </p:spPr>
        <p:txBody>
          <a:bodyPr/>
          <a:lstStyle/>
          <a:p>
            <a:r>
              <a:rPr lang="en-US" b="1" dirty="0" smtClean="0"/>
              <a:t>Food Labels Must Include:</a:t>
            </a:r>
          </a:p>
        </p:txBody>
      </p:sp>
      <p:sp>
        <p:nvSpPr>
          <p:cNvPr id="167939" name="Content Placeholder 2"/>
          <p:cNvSpPr>
            <a:spLocks noGrp="1"/>
          </p:cNvSpPr>
          <p:nvPr>
            <p:ph sz="half" idx="4294967295"/>
          </p:nvPr>
        </p:nvSpPr>
        <p:spPr>
          <a:xfrm>
            <a:off x="4527177" y="1700213"/>
            <a:ext cx="7135905" cy="4835058"/>
          </a:xfrm>
        </p:spPr>
        <p:txBody>
          <a:bodyPr>
            <a:normAutofit/>
          </a:bodyPr>
          <a:lstStyle/>
          <a:p>
            <a:pPr marL="0" indent="0">
              <a:lnSpc>
                <a:spcPct val="150000"/>
              </a:lnSpc>
            </a:pPr>
            <a:r>
              <a:rPr lang="en-US" sz="2400" dirty="0" smtClean="0"/>
              <a:t>Name of product</a:t>
            </a:r>
          </a:p>
          <a:p>
            <a:pPr marL="0" indent="0">
              <a:lnSpc>
                <a:spcPct val="150000"/>
              </a:lnSpc>
            </a:pPr>
            <a:r>
              <a:rPr lang="en-US" sz="2400" dirty="0" smtClean="0"/>
              <a:t>Ingredient list</a:t>
            </a:r>
          </a:p>
          <a:p>
            <a:pPr marL="0" indent="0">
              <a:lnSpc>
                <a:spcPct val="150000"/>
              </a:lnSpc>
            </a:pPr>
            <a:r>
              <a:rPr lang="en-US" sz="2400" dirty="0" smtClean="0"/>
              <a:t>Nutritional information</a:t>
            </a:r>
          </a:p>
          <a:p>
            <a:pPr marL="0" indent="0">
              <a:lnSpc>
                <a:spcPct val="150000"/>
              </a:lnSpc>
            </a:pPr>
            <a:r>
              <a:rPr lang="en-US" sz="2400" dirty="0" smtClean="0"/>
              <a:t>Net quantity</a:t>
            </a:r>
          </a:p>
          <a:p>
            <a:pPr marL="0" indent="0">
              <a:lnSpc>
                <a:spcPct val="150000"/>
              </a:lnSpc>
            </a:pPr>
            <a:r>
              <a:rPr lang="en-US" sz="2400" dirty="0" smtClean="0"/>
              <a:t>Allergy information</a:t>
            </a:r>
          </a:p>
          <a:p>
            <a:pPr marL="0" indent="0">
              <a:lnSpc>
                <a:spcPct val="150000"/>
              </a:lnSpc>
            </a:pPr>
            <a:r>
              <a:rPr lang="en-US" sz="2400" dirty="0" smtClean="0"/>
              <a:t>Contact information (manufacturer, packer, and/or distributor)</a:t>
            </a:r>
          </a:p>
        </p:txBody>
      </p:sp>
      <p:pic>
        <p:nvPicPr>
          <p:cNvPr id="167940" name="Picture 8"/>
          <p:cNvPicPr>
            <a:picLocks noChangeAspect="1"/>
          </p:cNvPicPr>
          <p:nvPr/>
        </p:nvPicPr>
        <p:blipFill>
          <a:blip r:embed="rId3"/>
          <a:srcRect/>
          <a:stretch>
            <a:fillRect/>
          </a:stretch>
        </p:blipFill>
        <p:spPr bwMode="auto">
          <a:xfrm>
            <a:off x="1007969" y="1583671"/>
            <a:ext cx="3017838" cy="4535487"/>
          </a:xfrm>
          <a:prstGeom prst="rect">
            <a:avLst/>
          </a:prstGeom>
          <a:noFill/>
          <a:ln w="9525">
            <a:noFill/>
            <a:miter lim="800000"/>
            <a:headEnd/>
            <a:tailEnd/>
          </a:ln>
        </p:spPr>
      </p:pic>
    </p:spTree>
    <p:extLst>
      <p:ext uri="{BB962C8B-B14F-4D97-AF65-F5344CB8AC3E}">
        <p14:creationId xmlns:p14="http://schemas.microsoft.com/office/powerpoint/2010/main" val="421418934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mv="urn:schemas-microsoft-com:mac:vml" xmlns="">
      <p:transition spd="slow">
        <p:random/>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Title 1"/>
          <p:cNvSpPr>
            <a:spLocks noGrp="1"/>
          </p:cNvSpPr>
          <p:nvPr>
            <p:ph type="title" idx="4294967295"/>
          </p:nvPr>
        </p:nvSpPr>
        <p:spPr>
          <a:xfrm>
            <a:off x="1685364" y="631732"/>
            <a:ext cx="9404350" cy="966787"/>
          </a:xfrm>
        </p:spPr>
        <p:txBody>
          <a:bodyPr/>
          <a:lstStyle/>
          <a:p>
            <a:r>
              <a:rPr lang="en-US" b="1" dirty="0" smtClean="0"/>
              <a:t>Mandatory Nutrition and Health Labeling</a:t>
            </a:r>
          </a:p>
        </p:txBody>
      </p:sp>
      <p:sp>
        <p:nvSpPr>
          <p:cNvPr id="169987" name="Content Placeholder 2"/>
          <p:cNvSpPr>
            <a:spLocks noGrp="1"/>
          </p:cNvSpPr>
          <p:nvPr>
            <p:ph idx="4294967295"/>
          </p:nvPr>
        </p:nvSpPr>
        <p:spPr>
          <a:xfrm>
            <a:off x="2134161" y="1732990"/>
            <a:ext cx="9905439" cy="4781550"/>
          </a:xfrm>
        </p:spPr>
        <p:txBody>
          <a:bodyPr>
            <a:normAutofit/>
          </a:bodyPr>
          <a:lstStyle/>
          <a:p>
            <a:pPr>
              <a:lnSpc>
                <a:spcPct val="70000"/>
              </a:lnSpc>
            </a:pPr>
            <a:r>
              <a:rPr lang="en-US" sz="2000" b="1" dirty="0" smtClean="0"/>
              <a:t>Nutrition Facts</a:t>
            </a:r>
            <a:r>
              <a:rPr lang="en-US" sz="2000" dirty="0" smtClean="0"/>
              <a:t> – Mandatory</a:t>
            </a:r>
          </a:p>
          <a:p>
            <a:pPr>
              <a:lnSpc>
                <a:spcPct val="70000"/>
              </a:lnSpc>
            </a:pPr>
            <a:endParaRPr lang="en-US" sz="2000" dirty="0" smtClean="0"/>
          </a:p>
          <a:p>
            <a:pPr>
              <a:lnSpc>
                <a:spcPct val="70000"/>
              </a:lnSpc>
            </a:pPr>
            <a:r>
              <a:rPr lang="en-US" sz="2000" b="1" dirty="0" smtClean="0"/>
              <a:t>Allergy and Gluten Labeling</a:t>
            </a:r>
            <a:r>
              <a:rPr lang="en-US" sz="2000" dirty="0" smtClean="0"/>
              <a:t> – Mandatory</a:t>
            </a:r>
          </a:p>
          <a:p>
            <a:pPr lvl="1">
              <a:lnSpc>
                <a:spcPct val="100000"/>
              </a:lnSpc>
            </a:pPr>
            <a:r>
              <a:rPr lang="en-US" sz="2000" dirty="0" smtClean="0"/>
              <a:t>8 known food allergens responsible for 90% of food allergies </a:t>
            </a:r>
          </a:p>
          <a:p>
            <a:pPr lvl="1">
              <a:lnSpc>
                <a:spcPct val="100000"/>
              </a:lnSpc>
            </a:pPr>
            <a:r>
              <a:rPr lang="en-US" sz="2000" dirty="0" smtClean="0"/>
              <a:t>Gluten allergies/sensitivities affect 1 in 133 individuals</a:t>
            </a:r>
          </a:p>
          <a:p>
            <a:pPr>
              <a:lnSpc>
                <a:spcPct val="70000"/>
              </a:lnSpc>
            </a:pPr>
            <a:endParaRPr lang="en-US" sz="2000" dirty="0" smtClean="0"/>
          </a:p>
          <a:p>
            <a:pPr>
              <a:lnSpc>
                <a:spcPct val="100000"/>
              </a:lnSpc>
            </a:pPr>
            <a:r>
              <a:rPr lang="en-US" sz="2000" b="1" dirty="0" smtClean="0"/>
              <a:t>Qualified Health Claims</a:t>
            </a:r>
            <a:r>
              <a:rPr lang="en-US" sz="2000" dirty="0" smtClean="0"/>
              <a:t> - </a:t>
            </a:r>
            <a:r>
              <a:rPr lang="en-US" dirty="0" smtClean="0"/>
              <a:t>FDA Investigated &amp; added </a:t>
            </a:r>
            <a:r>
              <a:rPr lang="en-US" i="1" dirty="0" smtClean="0"/>
              <a:t>qualifying language </a:t>
            </a:r>
            <a:r>
              <a:rPr lang="en-US" dirty="0" smtClean="0"/>
              <a:t>to characterize strength/limitations of scientific evidence</a:t>
            </a:r>
          </a:p>
          <a:p>
            <a:pPr lvl="1">
              <a:lnSpc>
                <a:spcPct val="100000"/>
              </a:lnSpc>
            </a:pPr>
            <a:r>
              <a:rPr lang="en-US" dirty="0" smtClean="0"/>
              <a:t>Producers identify relationship between </a:t>
            </a:r>
            <a:r>
              <a:rPr lang="en-US" i="1" dirty="0" smtClean="0"/>
              <a:t>substance and the disease </a:t>
            </a:r>
            <a:r>
              <a:rPr lang="en-US" dirty="0" smtClean="0"/>
              <a:t>to justify claim; and</a:t>
            </a:r>
          </a:p>
          <a:p>
            <a:pPr lvl="1">
              <a:lnSpc>
                <a:spcPct val="100000"/>
              </a:lnSpc>
            </a:pPr>
            <a:r>
              <a:rPr lang="en-US" dirty="0" smtClean="0"/>
              <a:t>The health claim (benefit); and</a:t>
            </a:r>
          </a:p>
          <a:p>
            <a:pPr lvl="1">
              <a:lnSpc>
                <a:spcPct val="100000"/>
              </a:lnSpc>
            </a:pPr>
            <a:r>
              <a:rPr lang="en-US" dirty="0" smtClean="0"/>
              <a:t>Scientific evidence that supports the claim</a:t>
            </a:r>
          </a:p>
          <a:p>
            <a:pPr lvl="2">
              <a:lnSpc>
                <a:spcPct val="100000"/>
              </a:lnSpc>
            </a:pPr>
            <a:r>
              <a:rPr lang="en-US" dirty="0" smtClean="0"/>
              <a:t>2002-2010, 16 petitions for 60 claims, only 12 claims approved</a:t>
            </a:r>
          </a:p>
        </p:txBody>
      </p:sp>
    </p:spTree>
    <p:extLst>
      <p:ext uri="{BB962C8B-B14F-4D97-AF65-F5344CB8AC3E}">
        <p14:creationId xmlns:p14="http://schemas.microsoft.com/office/powerpoint/2010/main" val="95412509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mv="urn:schemas-microsoft-com:mac:vml" xmlns="">
      <p:transition spd="slow">
        <p:random/>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2"/>
          <p:cNvSpPr>
            <a:spLocks noGrp="1"/>
          </p:cNvSpPr>
          <p:nvPr>
            <p:ph type="title"/>
          </p:nvPr>
        </p:nvSpPr>
        <p:spPr>
          <a:xfrm>
            <a:off x="1825758" y="2814675"/>
            <a:ext cx="8915399" cy="873998"/>
          </a:xfrm>
        </p:spPr>
        <p:txBody>
          <a:bodyPr/>
          <a:lstStyle/>
          <a:p>
            <a:pPr algn="ctr"/>
            <a:r>
              <a:rPr lang="en-US" b="1" dirty="0" smtClean="0"/>
              <a:t>Nutrition and Health Label CLAIMS</a:t>
            </a:r>
          </a:p>
        </p:txBody>
      </p:sp>
      <p:sp>
        <p:nvSpPr>
          <p:cNvPr id="172035" name="Rectangle 3"/>
          <p:cNvSpPr>
            <a:spLocks noGrp="1"/>
          </p:cNvSpPr>
          <p:nvPr>
            <p:ph type="body" idx="1"/>
          </p:nvPr>
        </p:nvSpPr>
        <p:spPr>
          <a:xfrm>
            <a:off x="2429302" y="3674137"/>
            <a:ext cx="9124266" cy="2986156"/>
          </a:xfrm>
        </p:spPr>
        <p:txBody>
          <a:bodyPr>
            <a:normAutofit/>
          </a:bodyPr>
          <a:lstStyle/>
          <a:p>
            <a:pPr>
              <a:lnSpc>
                <a:spcPct val="70000"/>
              </a:lnSpc>
            </a:pPr>
            <a:r>
              <a:rPr lang="en-US" sz="2200" b="1" dirty="0" smtClean="0">
                <a:solidFill>
                  <a:schemeClr val="tx1"/>
                </a:solidFill>
              </a:rPr>
              <a:t>Structure/Function Claims</a:t>
            </a:r>
          </a:p>
          <a:p>
            <a:pPr marL="342900" indent="-342900">
              <a:buFont typeface="Wingdings" panose="05000000000000000000" pitchFamily="2" charset="2"/>
              <a:buChar char="§"/>
            </a:pPr>
            <a:r>
              <a:rPr lang="en-US" sz="1800" dirty="0" smtClean="0">
                <a:solidFill>
                  <a:schemeClr val="tx1"/>
                </a:solidFill>
              </a:rPr>
              <a:t>Relationship between </a:t>
            </a:r>
            <a:r>
              <a:rPr lang="en-US" sz="1800" i="1" dirty="0" smtClean="0">
                <a:solidFill>
                  <a:schemeClr val="tx1"/>
                </a:solidFill>
              </a:rPr>
              <a:t>substance and bodily structure/function</a:t>
            </a:r>
          </a:p>
          <a:p>
            <a:pPr marL="342900" indent="-342900">
              <a:buFont typeface="Wingdings" panose="05000000000000000000" pitchFamily="2" charset="2"/>
              <a:buChar char="§"/>
            </a:pPr>
            <a:r>
              <a:rPr lang="en-US" sz="1800" dirty="0" smtClean="0">
                <a:solidFill>
                  <a:schemeClr val="tx1"/>
                </a:solidFill>
              </a:rPr>
              <a:t>Not pre-reviewed or authorized by FDA</a:t>
            </a:r>
          </a:p>
          <a:p>
            <a:pPr marL="342900" indent="-342900">
              <a:buFont typeface="Wingdings" panose="05000000000000000000" pitchFamily="2" charset="2"/>
              <a:buChar char="§"/>
            </a:pPr>
            <a:r>
              <a:rPr lang="en-US" sz="1800" dirty="0" smtClean="0">
                <a:solidFill>
                  <a:schemeClr val="tx1"/>
                </a:solidFill>
              </a:rPr>
              <a:t>Burden of proof that product doesn't meet claim rests on FDA</a:t>
            </a:r>
          </a:p>
          <a:p>
            <a:pPr>
              <a:lnSpc>
                <a:spcPct val="70000"/>
              </a:lnSpc>
            </a:pPr>
            <a:r>
              <a:rPr lang="en-US" sz="2200" b="1" dirty="0" smtClean="0">
                <a:solidFill>
                  <a:schemeClr val="tx1"/>
                </a:solidFill>
              </a:rPr>
              <a:t>Nutrient Content Claims</a:t>
            </a:r>
            <a:r>
              <a:rPr lang="en-US" sz="2200" dirty="0" smtClean="0">
                <a:solidFill>
                  <a:schemeClr val="tx1"/>
                </a:solidFill>
              </a:rPr>
              <a:t> </a:t>
            </a:r>
          </a:p>
          <a:p>
            <a:pPr marL="342900" lvl="1" indent="-342900">
              <a:lnSpc>
                <a:spcPct val="70000"/>
              </a:lnSpc>
              <a:buFont typeface="Wingdings" panose="05000000000000000000" pitchFamily="2" charset="2"/>
              <a:buChar char="§"/>
            </a:pPr>
            <a:r>
              <a:rPr lang="en-US" dirty="0" smtClean="0">
                <a:solidFill>
                  <a:schemeClr val="tx1"/>
                </a:solidFill>
              </a:rPr>
              <a:t>May be based on authoritative statement from scientific body of government or National Academy of Sciences</a:t>
            </a:r>
          </a:p>
          <a:p>
            <a:pPr marL="342900" lvl="1" indent="-342900">
              <a:lnSpc>
                <a:spcPct val="70000"/>
              </a:lnSpc>
              <a:buFont typeface="Wingdings" panose="05000000000000000000" pitchFamily="2" charset="2"/>
              <a:buChar char="§"/>
            </a:pPr>
            <a:r>
              <a:rPr lang="en-US" dirty="0" smtClean="0">
                <a:solidFill>
                  <a:schemeClr val="tx1"/>
                </a:solidFill>
              </a:rPr>
              <a:t>A generalized level of a nutrient in a food : "free," "high," and "low”</a:t>
            </a:r>
          </a:p>
          <a:p>
            <a:pPr marL="342900" indent="-342900"/>
            <a:endParaRPr lang="en-US" dirty="0" smtClean="0">
              <a:solidFill>
                <a:schemeClr val="tx1"/>
              </a:solidFill>
            </a:endParaRPr>
          </a:p>
          <a:p>
            <a:endParaRPr lang="en-US" sz="2400" dirty="0" smtClean="0"/>
          </a:p>
        </p:txBody>
      </p:sp>
      <p:pic>
        <p:nvPicPr>
          <p:cNvPr id="172036" name="Picture 4" descr="food-label-claims-cover-dark-bkg-624x346"/>
          <p:cNvPicPr>
            <a:picLocks noChangeAspect="1" noChangeArrowheads="1"/>
          </p:cNvPicPr>
          <p:nvPr/>
        </p:nvPicPr>
        <p:blipFill>
          <a:blip r:embed="rId3"/>
          <a:srcRect/>
          <a:stretch>
            <a:fillRect/>
          </a:stretch>
        </p:blipFill>
        <p:spPr bwMode="auto">
          <a:xfrm>
            <a:off x="3763963" y="304800"/>
            <a:ext cx="4370387" cy="2422525"/>
          </a:xfrm>
          <a:prstGeom prst="rect">
            <a:avLst/>
          </a:prstGeom>
          <a:noFill/>
        </p:spPr>
      </p:pic>
    </p:spTree>
    <p:extLst>
      <p:ext uri="{BB962C8B-B14F-4D97-AF65-F5344CB8AC3E}">
        <p14:creationId xmlns:p14="http://schemas.microsoft.com/office/powerpoint/2010/main" val="20968517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mv="urn:schemas-microsoft-com:mac:vml" xmlns="">
      <p:transition spd="slow">
        <p:random/>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Title 1"/>
          <p:cNvSpPr>
            <a:spLocks noGrp="1"/>
          </p:cNvSpPr>
          <p:nvPr>
            <p:ph type="title" idx="4294967295"/>
          </p:nvPr>
        </p:nvSpPr>
        <p:spPr>
          <a:xfrm>
            <a:off x="1864659" y="603157"/>
            <a:ext cx="9565341" cy="893949"/>
          </a:xfrm>
        </p:spPr>
        <p:txBody>
          <a:bodyPr/>
          <a:lstStyle/>
          <a:p>
            <a:r>
              <a:rPr lang="en-US" b="1" dirty="0" smtClean="0"/>
              <a:t>Nutrition &amp; Health Community Concerns</a:t>
            </a:r>
          </a:p>
        </p:txBody>
      </p:sp>
      <p:sp>
        <p:nvSpPr>
          <p:cNvPr id="174083" name="Content Placeholder 2"/>
          <p:cNvSpPr>
            <a:spLocks noGrp="1"/>
          </p:cNvSpPr>
          <p:nvPr>
            <p:ph idx="4294967295"/>
          </p:nvPr>
        </p:nvSpPr>
        <p:spPr>
          <a:xfrm>
            <a:off x="2160494" y="1590208"/>
            <a:ext cx="9574306" cy="4416145"/>
          </a:xfrm>
        </p:spPr>
        <p:txBody>
          <a:bodyPr>
            <a:noAutofit/>
          </a:bodyPr>
          <a:lstStyle/>
          <a:p>
            <a:pPr>
              <a:lnSpc>
                <a:spcPct val="100000"/>
              </a:lnSpc>
            </a:pPr>
            <a:r>
              <a:rPr lang="en-US" sz="2400" dirty="0" smtClean="0"/>
              <a:t>Food choices &amp; consumption quantity key factors in public health</a:t>
            </a:r>
          </a:p>
          <a:p>
            <a:pPr lvl="1">
              <a:lnSpc>
                <a:spcPct val="100000"/>
              </a:lnSpc>
            </a:pPr>
            <a:endParaRPr lang="en-US" sz="2400" dirty="0" smtClean="0"/>
          </a:p>
          <a:p>
            <a:pPr>
              <a:lnSpc>
                <a:spcPct val="100000"/>
              </a:lnSpc>
            </a:pPr>
            <a:r>
              <a:rPr lang="en-US" sz="2400" dirty="0" smtClean="0"/>
              <a:t>Educating public on choices/reducing confusion on food labels integral to America's health and economy</a:t>
            </a:r>
          </a:p>
          <a:p>
            <a:pPr lvl="1">
              <a:lnSpc>
                <a:spcPct val="100000"/>
              </a:lnSpc>
            </a:pPr>
            <a:endParaRPr lang="en-US" sz="2400" dirty="0" smtClean="0"/>
          </a:p>
          <a:p>
            <a:pPr>
              <a:lnSpc>
                <a:spcPct val="100000"/>
              </a:lnSpc>
            </a:pPr>
            <a:r>
              <a:rPr lang="en-US" sz="2400" dirty="0" smtClean="0"/>
              <a:t>Consumer difficulty distinguishing difference between many different types of claims: health vs. qualified health vs. structure/function</a:t>
            </a:r>
          </a:p>
        </p:txBody>
      </p:sp>
    </p:spTree>
    <p:extLst>
      <p:ext uri="{BB962C8B-B14F-4D97-AF65-F5344CB8AC3E}">
        <p14:creationId xmlns:p14="http://schemas.microsoft.com/office/powerpoint/2010/main" val="379303589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mv="urn:schemas-microsoft-com:mac:vml" xmlns="">
      <p:transition spd="slow">
        <p:random/>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Rectangle 2"/>
          <p:cNvSpPr>
            <a:spLocks noGrp="1"/>
          </p:cNvSpPr>
          <p:nvPr>
            <p:ph type="title"/>
          </p:nvPr>
        </p:nvSpPr>
        <p:spPr>
          <a:xfrm>
            <a:off x="2338201" y="2922494"/>
            <a:ext cx="8915399" cy="851647"/>
          </a:xfrm>
        </p:spPr>
        <p:txBody>
          <a:bodyPr/>
          <a:lstStyle/>
          <a:p>
            <a:pPr algn="ctr"/>
            <a:r>
              <a:rPr lang="en-US" b="1" dirty="0" smtClean="0"/>
              <a:t>Sensory &amp; Image Advertising</a:t>
            </a:r>
          </a:p>
        </p:txBody>
      </p:sp>
      <p:sp>
        <p:nvSpPr>
          <p:cNvPr id="190471" name="Rectangle 7"/>
          <p:cNvSpPr>
            <a:spLocks noGrp="1"/>
          </p:cNvSpPr>
          <p:nvPr>
            <p:ph sz="half" idx="4294967295"/>
          </p:nvPr>
        </p:nvSpPr>
        <p:spPr>
          <a:xfrm>
            <a:off x="2589212" y="4014321"/>
            <a:ext cx="4752975" cy="3108325"/>
          </a:xfrm>
          <a:noFill/>
        </p:spPr>
        <p:txBody>
          <a:bodyPr/>
          <a:lstStyle/>
          <a:p>
            <a:r>
              <a:rPr lang="en-US" sz="2400" b="1" dirty="0" smtClean="0"/>
              <a:t>Sensory Branding</a:t>
            </a:r>
            <a:r>
              <a:rPr lang="en-US" sz="2400" dirty="0" smtClean="0"/>
              <a:t>: </a:t>
            </a:r>
            <a:br>
              <a:rPr lang="en-US" sz="2400" dirty="0" smtClean="0"/>
            </a:br>
            <a:r>
              <a:rPr lang="en-US" sz="2400" dirty="0" smtClean="0"/>
              <a:t>Marketing that appeals to all the senses in relation to the brand.  It uses the senses to relate with customers on an emotional level</a:t>
            </a:r>
          </a:p>
          <a:p>
            <a:endParaRPr lang="en-US" sz="2400" dirty="0" smtClean="0"/>
          </a:p>
        </p:txBody>
      </p:sp>
      <p:pic>
        <p:nvPicPr>
          <p:cNvPr id="190470" name="Picture 6" descr="ANd9GcQ2vASG7G7L-uCrlUJKBauROR5w295c2dilDh_Qwq77x4f0cEQr"/>
          <p:cNvPicPr>
            <a:picLocks noChangeAspect="1" noChangeArrowheads="1"/>
          </p:cNvPicPr>
          <p:nvPr/>
        </p:nvPicPr>
        <p:blipFill>
          <a:blip r:embed="rId3"/>
          <a:srcRect/>
          <a:stretch>
            <a:fillRect/>
          </a:stretch>
        </p:blipFill>
        <p:spPr bwMode="auto">
          <a:xfrm>
            <a:off x="4844048" y="356115"/>
            <a:ext cx="3704085" cy="2351038"/>
          </a:xfrm>
          <a:prstGeom prst="rect">
            <a:avLst/>
          </a:prstGeom>
          <a:noFill/>
        </p:spPr>
      </p:pic>
      <p:pic>
        <p:nvPicPr>
          <p:cNvPr id="3" name="Picture 2"/>
          <p:cNvPicPr>
            <a:picLocks noChangeAspect="1"/>
          </p:cNvPicPr>
          <p:nvPr/>
        </p:nvPicPr>
        <p:blipFill>
          <a:blip r:embed="rId4"/>
          <a:stretch>
            <a:fillRect/>
          </a:stretch>
        </p:blipFill>
        <p:spPr>
          <a:xfrm>
            <a:off x="7166090" y="3989482"/>
            <a:ext cx="4834547" cy="3158002"/>
          </a:xfrm>
          <a:prstGeom prst="rect">
            <a:avLst/>
          </a:prstGeom>
        </p:spPr>
      </p:pic>
    </p:spTree>
    <p:extLst>
      <p:ext uri="{BB962C8B-B14F-4D97-AF65-F5344CB8AC3E}">
        <p14:creationId xmlns:p14="http://schemas.microsoft.com/office/powerpoint/2010/main" val="140850783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mv="urn:schemas-microsoft-com:mac:vml" xmlns="">
      <p:transition spd="slow">
        <p:random/>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Title 1"/>
          <p:cNvSpPr>
            <a:spLocks noGrp="1"/>
          </p:cNvSpPr>
          <p:nvPr>
            <p:ph type="title"/>
          </p:nvPr>
        </p:nvSpPr>
        <p:spPr>
          <a:xfrm>
            <a:off x="1806388" y="578131"/>
            <a:ext cx="10515600" cy="865187"/>
          </a:xfrm>
        </p:spPr>
        <p:txBody>
          <a:bodyPr/>
          <a:lstStyle/>
          <a:p>
            <a:r>
              <a:rPr lang="en-US" b="1" dirty="0" smtClean="0"/>
              <a:t>Food Labeling: FDA &amp; USDA</a:t>
            </a:r>
          </a:p>
        </p:txBody>
      </p:sp>
      <p:sp>
        <p:nvSpPr>
          <p:cNvPr id="3" name="Content Placeholder 2"/>
          <p:cNvSpPr>
            <a:spLocks noGrp="1"/>
          </p:cNvSpPr>
          <p:nvPr>
            <p:ph sz="half" idx="1"/>
          </p:nvPr>
        </p:nvSpPr>
        <p:spPr>
          <a:xfrm>
            <a:off x="1741114" y="1514383"/>
            <a:ext cx="5106576" cy="4351337"/>
          </a:xfrm>
        </p:spPr>
        <p:txBody>
          <a:bodyPr>
            <a:normAutofit/>
          </a:bodyPr>
          <a:lstStyle/>
          <a:p>
            <a:pPr>
              <a:lnSpc>
                <a:spcPct val="80000"/>
              </a:lnSpc>
              <a:buFont typeface="Arial" charset="0"/>
              <a:buNone/>
            </a:pPr>
            <a:r>
              <a:rPr lang="en-US" sz="2800" b="1" dirty="0" smtClean="0"/>
              <a:t>Organic</a:t>
            </a:r>
          </a:p>
          <a:p>
            <a:pPr>
              <a:lnSpc>
                <a:spcPct val="80000"/>
              </a:lnSpc>
            </a:pPr>
            <a:r>
              <a:rPr lang="en-US" sz="2000" dirty="0" smtClean="0"/>
              <a:t>USDA sole authority for certification, accreditation, compliance, enforcement</a:t>
            </a:r>
            <a:br>
              <a:rPr lang="en-US" sz="2000" dirty="0" smtClean="0"/>
            </a:br>
            <a:endParaRPr lang="en-US" sz="1100" dirty="0" smtClean="0"/>
          </a:p>
          <a:p>
            <a:pPr>
              <a:lnSpc>
                <a:spcPct val="80000"/>
              </a:lnSpc>
            </a:pPr>
            <a:r>
              <a:rPr lang="en-US" sz="2000" dirty="0" smtClean="0"/>
              <a:t>Production methods that integrate cultural, biological, mechanical practices</a:t>
            </a:r>
            <a:br>
              <a:rPr lang="en-US" sz="2000" dirty="0" smtClean="0"/>
            </a:br>
            <a:endParaRPr lang="en-US" sz="1200" dirty="0" smtClean="0"/>
          </a:p>
          <a:p>
            <a:pPr>
              <a:lnSpc>
                <a:spcPct val="80000"/>
              </a:lnSpc>
            </a:pPr>
            <a:r>
              <a:rPr lang="en-US" sz="2000" dirty="0" smtClean="0"/>
              <a:t>Synthetic fertilizers, sewage sludge, irradiation, GE not allowed </a:t>
            </a:r>
            <a:br>
              <a:rPr lang="en-US" sz="2000" dirty="0" smtClean="0"/>
            </a:br>
            <a:endParaRPr lang="en-US" sz="1100" dirty="0" smtClean="0"/>
          </a:p>
          <a:p>
            <a:pPr>
              <a:lnSpc>
                <a:spcPct val="80000"/>
              </a:lnSpc>
            </a:pPr>
            <a:r>
              <a:rPr lang="en-US" sz="2000" dirty="0" smtClean="0"/>
              <a:t>Required for $5,000+ annual organic sales</a:t>
            </a:r>
            <a:endParaRPr lang="en-US" sz="1100" dirty="0" smtClean="0"/>
          </a:p>
        </p:txBody>
      </p:sp>
      <p:sp>
        <p:nvSpPr>
          <p:cNvPr id="176133" name="Rectangle 5"/>
          <p:cNvSpPr>
            <a:spLocks noGrp="1"/>
          </p:cNvSpPr>
          <p:nvPr>
            <p:ph sz="half" idx="2"/>
          </p:nvPr>
        </p:nvSpPr>
        <p:spPr>
          <a:xfrm>
            <a:off x="6690378" y="1514383"/>
            <a:ext cx="5261349" cy="4351337"/>
          </a:xfrm>
        </p:spPr>
        <p:txBody>
          <a:bodyPr/>
          <a:lstStyle/>
          <a:p>
            <a:pPr lvl="1">
              <a:lnSpc>
                <a:spcPct val="80000"/>
              </a:lnSpc>
              <a:spcBef>
                <a:spcPts val="1000"/>
              </a:spcBef>
              <a:buFont typeface="Arial" charset="0"/>
              <a:buNone/>
            </a:pPr>
            <a:r>
              <a:rPr lang="en-US" sz="2800" b="1" dirty="0" smtClean="0"/>
              <a:t>Irradiation</a:t>
            </a:r>
            <a:r>
              <a:rPr lang="en-US" sz="2800" dirty="0" smtClean="0"/>
              <a:t> </a:t>
            </a:r>
          </a:p>
          <a:p>
            <a:pPr lvl="1">
              <a:lnSpc>
                <a:spcPct val="80000"/>
              </a:lnSpc>
              <a:spcBef>
                <a:spcPts val="1000"/>
              </a:spcBef>
            </a:pPr>
            <a:r>
              <a:rPr lang="en-US" sz="2000" dirty="0" smtClean="0"/>
              <a:t>Improves food safety and extends shelf life by reducing or eliminating microorganisms and insects</a:t>
            </a:r>
            <a:br>
              <a:rPr lang="en-US" sz="2000" dirty="0" smtClean="0"/>
            </a:br>
            <a:endParaRPr lang="en-US" sz="2000" dirty="0" smtClean="0"/>
          </a:p>
          <a:p>
            <a:pPr lvl="1">
              <a:lnSpc>
                <a:spcPct val="80000"/>
              </a:lnSpc>
              <a:spcBef>
                <a:spcPts val="1000"/>
              </a:spcBef>
            </a:pPr>
            <a:r>
              <a:rPr lang="en-US" sz="2000" dirty="0" smtClean="0"/>
              <a:t>FDA, WHO, CDC, USDA endorsed safety</a:t>
            </a:r>
            <a:br>
              <a:rPr lang="en-US" sz="2000" dirty="0" smtClean="0"/>
            </a:br>
            <a:endParaRPr lang="en-US" sz="2000" dirty="0" smtClean="0"/>
          </a:p>
          <a:p>
            <a:pPr lvl="1">
              <a:lnSpc>
                <a:spcPct val="80000"/>
              </a:lnSpc>
              <a:spcBef>
                <a:spcPts val="1000"/>
              </a:spcBef>
            </a:pPr>
            <a:r>
              <a:rPr lang="en-US" sz="2000" dirty="0" smtClean="0"/>
              <a:t>International food irradiation symbol, and statement "Treated with/by radiation" required</a:t>
            </a:r>
          </a:p>
          <a:p>
            <a:endParaRPr lang="en-US" sz="2000" dirty="0" smtClean="0"/>
          </a:p>
        </p:txBody>
      </p:sp>
      <p:pic>
        <p:nvPicPr>
          <p:cNvPr id="176132" name="Picture 4"/>
          <p:cNvPicPr>
            <a:picLocks noChangeAspect="1"/>
          </p:cNvPicPr>
          <p:nvPr/>
        </p:nvPicPr>
        <p:blipFill>
          <a:blip r:embed="rId3"/>
          <a:srcRect r="7559"/>
          <a:stretch>
            <a:fillRect/>
          </a:stretch>
        </p:blipFill>
        <p:spPr bwMode="auto">
          <a:xfrm>
            <a:off x="2908113" y="5265726"/>
            <a:ext cx="1406525" cy="1192213"/>
          </a:xfrm>
          <a:prstGeom prst="rect">
            <a:avLst/>
          </a:prstGeom>
          <a:ln w="9525">
            <a:noFill/>
            <a:miter lim="800000"/>
            <a:headEnd/>
            <a:tailEnd/>
          </a:ln>
        </p:spPr>
      </p:pic>
      <p:pic>
        <p:nvPicPr>
          <p:cNvPr id="176134" name="Picture 6" descr="irradiated%20symbol"/>
          <p:cNvPicPr>
            <a:picLocks noChangeAspect="1" noChangeArrowheads="1"/>
          </p:cNvPicPr>
          <p:nvPr/>
        </p:nvPicPr>
        <p:blipFill>
          <a:blip r:embed="rId4"/>
          <a:srcRect/>
          <a:stretch>
            <a:fillRect/>
          </a:stretch>
        </p:blipFill>
        <p:spPr bwMode="auto">
          <a:xfrm>
            <a:off x="8830795" y="5211670"/>
            <a:ext cx="1323975" cy="1308100"/>
          </a:xfrm>
          <a:prstGeom prst="rect">
            <a:avLst/>
          </a:prstGeom>
          <a:noFill/>
        </p:spPr>
      </p:pic>
    </p:spTree>
    <p:extLst>
      <p:ext uri="{BB962C8B-B14F-4D97-AF65-F5344CB8AC3E}">
        <p14:creationId xmlns:p14="http://schemas.microsoft.com/office/powerpoint/2010/main" val="210872516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mv="urn:schemas-microsoft-com:mac:vml" xmlns="">
      <p:transition spd="slow">
        <p:random/>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96363" y="611754"/>
            <a:ext cx="8911687" cy="772204"/>
          </a:xfrm>
        </p:spPr>
        <p:txBody>
          <a:bodyPr/>
          <a:lstStyle/>
          <a:p>
            <a:r>
              <a:rPr lang="en-US" b="1" dirty="0" smtClean="0"/>
              <a:t>Consensus Process</a:t>
            </a:r>
            <a:endParaRPr lang="en-US" b="1" dirty="0"/>
          </a:p>
        </p:txBody>
      </p:sp>
      <p:sp>
        <p:nvSpPr>
          <p:cNvPr id="3" name="Content Placeholder 2"/>
          <p:cNvSpPr>
            <a:spLocks noGrp="1"/>
          </p:cNvSpPr>
          <p:nvPr>
            <p:ph idx="1"/>
          </p:nvPr>
        </p:nvSpPr>
        <p:spPr>
          <a:xfrm>
            <a:off x="2589212" y="1775011"/>
            <a:ext cx="8915400" cy="4455459"/>
          </a:xfrm>
        </p:spPr>
        <p:txBody>
          <a:bodyPr>
            <a:normAutofit/>
          </a:bodyPr>
          <a:lstStyle/>
          <a:p>
            <a:r>
              <a:rPr lang="en-US" sz="2000" dirty="0" smtClean="0"/>
              <a:t>Consensus is mutual agreement of League members arrived at through discussion.</a:t>
            </a:r>
            <a:br>
              <a:rPr lang="en-US" sz="2000" dirty="0" smtClean="0"/>
            </a:br>
            <a:endParaRPr lang="en-US" sz="2000" dirty="0" smtClean="0"/>
          </a:p>
          <a:p>
            <a:r>
              <a:rPr lang="en-US" sz="2000" dirty="0" smtClean="0"/>
              <a:t>Each local League chapter discusses the pros and cons until it becomes apparent that consensus has/has not been reached on each question.</a:t>
            </a:r>
            <a:br>
              <a:rPr lang="en-US" sz="2000" dirty="0" smtClean="0"/>
            </a:br>
            <a:endParaRPr lang="en-US" sz="2000" dirty="0" smtClean="0"/>
          </a:p>
          <a:p>
            <a:r>
              <a:rPr lang="en-US" sz="2000" dirty="0" smtClean="0"/>
              <a:t>Each League reports its consensus (or lack of), and based on this information, the national study committee formulates the position.</a:t>
            </a:r>
            <a:br>
              <a:rPr lang="en-US" sz="2000" dirty="0" smtClean="0"/>
            </a:br>
            <a:endParaRPr lang="en-US" sz="2000" dirty="0" smtClean="0"/>
          </a:p>
          <a:p>
            <a:r>
              <a:rPr lang="en-US" sz="2000" dirty="0" smtClean="0"/>
              <a:t>Once the position is approved by the Board it can be used for action.</a:t>
            </a:r>
            <a:endParaRPr lang="en-US" sz="2000" dirty="0"/>
          </a:p>
        </p:txBody>
      </p:sp>
    </p:spTree>
    <p:extLst>
      <p:ext uri="{BB962C8B-B14F-4D97-AF65-F5344CB8AC3E}">
        <p14:creationId xmlns:p14="http://schemas.microsoft.com/office/powerpoint/2010/main" val="282911910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mv="urn:schemas-microsoft-com:mac:vml" xmlns="">
      <p:transition spd="slow">
        <p:random/>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p:cNvSpPr>
          <p:nvPr>
            <p:ph type="title"/>
          </p:nvPr>
        </p:nvSpPr>
        <p:spPr>
          <a:xfrm>
            <a:off x="1766048" y="621086"/>
            <a:ext cx="7073153" cy="956702"/>
          </a:xfrm>
        </p:spPr>
        <p:txBody>
          <a:bodyPr/>
          <a:lstStyle/>
          <a:p>
            <a:r>
              <a:rPr lang="en-US" b="1" dirty="0" smtClean="0"/>
              <a:t>Meat &amp; Poultry Labeling Terms</a:t>
            </a:r>
          </a:p>
        </p:txBody>
      </p:sp>
      <p:sp>
        <p:nvSpPr>
          <p:cNvPr id="180227" name="Rectangle 3"/>
          <p:cNvSpPr>
            <a:spLocks noGrp="1"/>
          </p:cNvSpPr>
          <p:nvPr>
            <p:ph sz="half" idx="1"/>
          </p:nvPr>
        </p:nvSpPr>
        <p:spPr>
          <a:xfrm>
            <a:off x="1860177" y="2297113"/>
            <a:ext cx="5181600" cy="4351338"/>
          </a:xfrm>
        </p:spPr>
        <p:txBody>
          <a:bodyPr>
            <a:noAutofit/>
          </a:bodyPr>
          <a:lstStyle/>
          <a:p>
            <a:r>
              <a:rPr lang="en-US" sz="1900" b="1" dirty="0" smtClean="0"/>
              <a:t>Cage Free </a:t>
            </a:r>
            <a:r>
              <a:rPr lang="en-US" sz="1900" dirty="0" smtClean="0"/>
              <a:t>- USDA guidelines defined</a:t>
            </a:r>
          </a:p>
          <a:p>
            <a:r>
              <a:rPr lang="en-US" sz="1900" b="1" dirty="0" smtClean="0"/>
              <a:t>Certified</a:t>
            </a:r>
            <a:r>
              <a:rPr lang="en-US" sz="1900" dirty="0" smtClean="0"/>
              <a:t> – USDA inspected</a:t>
            </a:r>
          </a:p>
          <a:p>
            <a:r>
              <a:rPr lang="en-US" sz="1900" b="1" dirty="0" smtClean="0"/>
              <a:t>Chemical Free</a:t>
            </a:r>
            <a:r>
              <a:rPr lang="en-US" sz="1900" dirty="0" smtClean="0"/>
              <a:t> – Not allowed</a:t>
            </a:r>
          </a:p>
          <a:p>
            <a:r>
              <a:rPr lang="en-US" sz="1900" b="1" dirty="0" smtClean="0"/>
              <a:t>Free Range</a:t>
            </a:r>
            <a:r>
              <a:rPr lang="en-US" sz="1900" dirty="0" smtClean="0"/>
              <a:t> – USDA regulated</a:t>
            </a:r>
          </a:p>
          <a:p>
            <a:r>
              <a:rPr lang="en-US" sz="1900" b="1" dirty="0" smtClean="0"/>
              <a:t>Grass-Fed</a:t>
            </a:r>
            <a:r>
              <a:rPr lang="en-US" sz="1900" dirty="0" smtClean="0"/>
              <a:t> – USDA regulated</a:t>
            </a:r>
          </a:p>
          <a:p>
            <a:r>
              <a:rPr lang="en-US" sz="1900" b="1" dirty="0" smtClean="0"/>
              <a:t>Humane</a:t>
            </a:r>
            <a:r>
              <a:rPr lang="en-US" sz="1900" dirty="0" smtClean="0"/>
              <a:t> – Not regulated/defined </a:t>
            </a:r>
          </a:p>
          <a:p>
            <a:r>
              <a:rPr lang="en-US" sz="1900" b="1" dirty="0" smtClean="0"/>
              <a:t>Mechanically Sep. Meat</a:t>
            </a:r>
            <a:r>
              <a:rPr lang="en-US" sz="1900" dirty="0" smtClean="0"/>
              <a:t> – Pork only</a:t>
            </a:r>
          </a:p>
          <a:p>
            <a:r>
              <a:rPr lang="en-US" sz="1900" b="1" dirty="0" smtClean="0"/>
              <a:t>Mech. Sep. Poultry</a:t>
            </a:r>
            <a:r>
              <a:rPr lang="en-US" sz="1900" dirty="0" smtClean="0"/>
              <a:t> – Use without restriction, must be labeled</a:t>
            </a:r>
          </a:p>
        </p:txBody>
      </p:sp>
      <p:sp>
        <p:nvSpPr>
          <p:cNvPr id="180228" name="Rectangle 4"/>
          <p:cNvSpPr>
            <a:spLocks noGrp="1"/>
          </p:cNvSpPr>
          <p:nvPr>
            <p:ph sz="half" idx="2"/>
          </p:nvPr>
        </p:nvSpPr>
        <p:spPr>
          <a:xfrm>
            <a:off x="7194177" y="2297113"/>
            <a:ext cx="4737847" cy="4351338"/>
          </a:xfrm>
        </p:spPr>
        <p:txBody>
          <a:bodyPr>
            <a:normAutofit fontScale="77500" lnSpcReduction="20000"/>
          </a:bodyPr>
          <a:lstStyle/>
          <a:p>
            <a:r>
              <a:rPr lang="en-US" sz="2400" b="1" dirty="0" smtClean="0"/>
              <a:t>Natural </a:t>
            </a:r>
            <a:r>
              <a:rPr lang="en-US" sz="2400" dirty="0" smtClean="0"/>
              <a:t>– USDA regulated</a:t>
            </a:r>
          </a:p>
          <a:p>
            <a:pPr lvl="1"/>
            <a:r>
              <a:rPr lang="en-US" sz="2000" dirty="0" smtClean="0"/>
              <a:t>Minimally processed &amp; no artificial ingredients</a:t>
            </a:r>
          </a:p>
          <a:p>
            <a:pPr lvl="1"/>
            <a:r>
              <a:rPr lang="en-US" sz="2000" dirty="0" smtClean="0"/>
              <a:t>No standards for products w/o meat or eggs</a:t>
            </a:r>
          </a:p>
          <a:p>
            <a:r>
              <a:rPr lang="en-US" sz="2400" b="1" dirty="0" smtClean="0"/>
              <a:t>No Hormones</a:t>
            </a:r>
            <a:r>
              <a:rPr lang="en-US" sz="2400" dirty="0" smtClean="0"/>
              <a:t> </a:t>
            </a:r>
          </a:p>
          <a:p>
            <a:pPr lvl="1"/>
            <a:r>
              <a:rPr lang="en-US" sz="2000" dirty="0" smtClean="0"/>
              <a:t>Beef - approved with sufficient documentation</a:t>
            </a:r>
          </a:p>
          <a:p>
            <a:pPr lvl="1"/>
            <a:r>
              <a:rPr lang="en-US" sz="2000" dirty="0" smtClean="0"/>
              <a:t>Pork/poultry/goat – not allowed</a:t>
            </a:r>
          </a:p>
          <a:p>
            <a:r>
              <a:rPr lang="en-US" sz="2400" b="1" dirty="0" smtClean="0"/>
              <a:t>No Antibiotics</a:t>
            </a:r>
            <a:r>
              <a:rPr lang="en-US" sz="2400" dirty="0" smtClean="0"/>
              <a:t>  – Approved with sufficient documentation</a:t>
            </a:r>
          </a:p>
          <a:p>
            <a:r>
              <a:rPr lang="en-US" sz="2400" b="1" dirty="0" smtClean="0"/>
              <a:t>Pasture-raised</a:t>
            </a:r>
            <a:r>
              <a:rPr lang="en-US" sz="2400" dirty="0" smtClean="0"/>
              <a:t> – No USDA definition</a:t>
            </a:r>
          </a:p>
          <a:p>
            <a:r>
              <a:rPr lang="en-US" sz="2400" b="1" dirty="0" smtClean="0"/>
              <a:t>Country of Origin </a:t>
            </a:r>
            <a:r>
              <a:rPr lang="en-US" sz="2400" dirty="0" smtClean="0"/>
              <a:t>(COOL): labeling law requiring source of food</a:t>
            </a:r>
          </a:p>
        </p:txBody>
      </p:sp>
      <p:pic>
        <p:nvPicPr>
          <p:cNvPr id="180229" name="Picture 5" descr="ANd9GcQcUlm8EyHVyTpt3lrm6Ws4DVreR-AiNSH7qcWjvMv7882TRv77yg"/>
          <p:cNvPicPr>
            <a:picLocks noChangeAspect="1" noChangeArrowheads="1"/>
          </p:cNvPicPr>
          <p:nvPr/>
        </p:nvPicPr>
        <p:blipFill>
          <a:blip r:embed="rId3"/>
          <a:srcRect/>
          <a:stretch>
            <a:fillRect/>
          </a:stretch>
        </p:blipFill>
        <p:spPr bwMode="auto">
          <a:xfrm>
            <a:off x="9208527" y="271650"/>
            <a:ext cx="2514600" cy="1819275"/>
          </a:xfrm>
          <a:prstGeom prst="rect">
            <a:avLst/>
          </a:prstGeom>
          <a:noFill/>
        </p:spPr>
      </p:pic>
    </p:spTree>
    <p:extLst>
      <p:ext uri="{BB962C8B-B14F-4D97-AF65-F5344CB8AC3E}">
        <p14:creationId xmlns:p14="http://schemas.microsoft.com/office/powerpoint/2010/main" val="215537321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mv="urn:schemas-microsoft-com:mac:vml" xmlns="">
      <p:transition spd="slow">
        <p:random/>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Title 1"/>
          <p:cNvSpPr>
            <a:spLocks noGrp="1"/>
          </p:cNvSpPr>
          <p:nvPr>
            <p:ph type="title" idx="4294967295"/>
          </p:nvPr>
        </p:nvSpPr>
        <p:spPr>
          <a:xfrm>
            <a:off x="1465263" y="365125"/>
            <a:ext cx="10726737" cy="1325563"/>
          </a:xfrm>
        </p:spPr>
        <p:txBody>
          <a:bodyPr/>
          <a:lstStyle/>
          <a:p>
            <a:r>
              <a:rPr lang="en-US" sz="4000" b="1" dirty="0" smtClean="0"/>
              <a:t>Bioengineered Foods (GMO/GE)</a:t>
            </a:r>
            <a:br>
              <a:rPr lang="en-US" sz="4000" b="1" dirty="0" smtClean="0"/>
            </a:br>
            <a:r>
              <a:rPr lang="en-US" sz="4000" b="1" dirty="0" smtClean="0"/>
              <a:t>Label Guidelines</a:t>
            </a:r>
          </a:p>
        </p:txBody>
      </p:sp>
      <p:sp>
        <p:nvSpPr>
          <p:cNvPr id="182275" name="Content Placeholder 2"/>
          <p:cNvSpPr>
            <a:spLocks noGrp="1"/>
          </p:cNvSpPr>
          <p:nvPr>
            <p:ph sz="half" idx="4294967295"/>
          </p:nvPr>
        </p:nvSpPr>
        <p:spPr>
          <a:xfrm>
            <a:off x="3321796" y="1915272"/>
            <a:ext cx="8540689" cy="4854575"/>
          </a:xfrm>
        </p:spPr>
        <p:txBody>
          <a:bodyPr>
            <a:normAutofit fontScale="77500" lnSpcReduction="20000"/>
          </a:bodyPr>
          <a:lstStyle/>
          <a:p>
            <a:pPr lvl="1">
              <a:lnSpc>
                <a:spcPct val="120000"/>
              </a:lnSpc>
              <a:spcBef>
                <a:spcPct val="0"/>
              </a:spcBef>
              <a:spcAft>
                <a:spcPct val="50000"/>
              </a:spcAft>
            </a:pPr>
            <a:r>
              <a:rPr lang="en-US" sz="2600" dirty="0" smtClean="0"/>
              <a:t>If significantly different from traditional counterpart so the common name no longer describes the new food, the name must be changed to describe the difference</a:t>
            </a:r>
          </a:p>
          <a:p>
            <a:pPr lvl="1">
              <a:lnSpc>
                <a:spcPct val="120000"/>
              </a:lnSpc>
              <a:spcBef>
                <a:spcPct val="0"/>
              </a:spcBef>
              <a:spcAft>
                <a:spcPct val="50000"/>
              </a:spcAft>
            </a:pPr>
            <a:r>
              <a:rPr lang="en-US" sz="2600" dirty="0" smtClean="0"/>
              <a:t>If an issue exists for the food in regards to a consequence from its use, the consequence must be described</a:t>
            </a:r>
          </a:p>
          <a:p>
            <a:pPr lvl="1">
              <a:lnSpc>
                <a:spcPct val="120000"/>
              </a:lnSpc>
              <a:spcBef>
                <a:spcPct val="0"/>
              </a:spcBef>
              <a:spcAft>
                <a:spcPct val="50000"/>
              </a:spcAft>
            </a:pPr>
            <a:r>
              <a:rPr lang="en-US" sz="2600" dirty="0" smtClean="0"/>
              <a:t>Significantly different nutritional properties must be stated</a:t>
            </a:r>
          </a:p>
          <a:p>
            <a:pPr lvl="1">
              <a:lnSpc>
                <a:spcPct val="120000"/>
              </a:lnSpc>
              <a:spcBef>
                <a:spcPct val="0"/>
              </a:spcBef>
              <a:spcAft>
                <a:spcPct val="50000"/>
              </a:spcAft>
            </a:pPr>
            <a:r>
              <a:rPr lang="en-US" sz="2600" dirty="0" smtClean="0"/>
              <a:t>If contains allergen consumers would not expect based on name of food, allergen must be disclosed</a:t>
            </a:r>
          </a:p>
          <a:p>
            <a:pPr lvl="1">
              <a:lnSpc>
                <a:spcPct val="120000"/>
              </a:lnSpc>
              <a:spcBef>
                <a:spcPct val="0"/>
              </a:spcBef>
              <a:spcAft>
                <a:spcPct val="50000"/>
              </a:spcAft>
            </a:pPr>
            <a:r>
              <a:rPr lang="en-US" sz="2600" dirty="0" smtClean="0"/>
              <a:t>Threshold level of one percent GE content recommended</a:t>
            </a:r>
          </a:p>
          <a:p>
            <a:pPr lvl="1">
              <a:lnSpc>
                <a:spcPct val="120000"/>
              </a:lnSpc>
              <a:spcBef>
                <a:spcPct val="0"/>
              </a:spcBef>
              <a:spcAft>
                <a:spcPct val="50000"/>
              </a:spcAft>
            </a:pPr>
            <a:r>
              <a:rPr lang="en-US" sz="2600" dirty="0" smtClean="0"/>
              <a:t>Labeling voluntary, provided product not significantly different from its traditional counterpart</a:t>
            </a:r>
          </a:p>
        </p:txBody>
      </p:sp>
      <p:pic>
        <p:nvPicPr>
          <p:cNvPr id="182276" name="Picture 4" descr="ANd9GcRhVYHMVfgUPZkQnz6WzE4wUZS_YzqcgWJs0_Ax41MZ98G1rYNVag"/>
          <p:cNvPicPr>
            <a:picLocks noChangeAspect="1" noChangeArrowheads="1"/>
          </p:cNvPicPr>
          <p:nvPr/>
        </p:nvPicPr>
        <p:blipFill>
          <a:blip r:embed="rId3"/>
          <a:srcRect l="49231"/>
          <a:stretch>
            <a:fillRect/>
          </a:stretch>
        </p:blipFill>
        <p:spPr bwMode="auto">
          <a:xfrm>
            <a:off x="1578722" y="2062910"/>
            <a:ext cx="1743075" cy="4559300"/>
          </a:xfrm>
          <a:prstGeom prst="rect">
            <a:avLst/>
          </a:prstGeom>
          <a:noFill/>
        </p:spPr>
      </p:pic>
    </p:spTree>
    <p:extLst>
      <p:ext uri="{BB962C8B-B14F-4D97-AF65-F5344CB8AC3E}">
        <p14:creationId xmlns:p14="http://schemas.microsoft.com/office/powerpoint/2010/main" val="30783157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mv="urn:schemas-microsoft-com:mac:vml" xmlns="">
      <p:transition spd="slow">
        <p:random/>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2"/>
          <p:cNvSpPr>
            <a:spLocks noGrp="1"/>
          </p:cNvSpPr>
          <p:nvPr>
            <p:ph type="title"/>
          </p:nvPr>
        </p:nvSpPr>
        <p:spPr>
          <a:xfrm>
            <a:off x="1595718" y="624110"/>
            <a:ext cx="10497670" cy="881961"/>
          </a:xfrm>
        </p:spPr>
        <p:txBody>
          <a:bodyPr/>
          <a:lstStyle/>
          <a:p>
            <a:pPr algn="ctr"/>
            <a:r>
              <a:rPr lang="en-US" b="1" dirty="0" smtClean="0"/>
              <a:t>FDA </a:t>
            </a:r>
            <a:r>
              <a:rPr lang="en-US" b="1" i="1" dirty="0" smtClean="0"/>
              <a:t>Voluntary</a:t>
            </a:r>
            <a:r>
              <a:rPr lang="en-US" b="1" dirty="0" smtClean="0"/>
              <a:t> Guidelines for GE/GMO Labels</a:t>
            </a:r>
          </a:p>
        </p:txBody>
      </p:sp>
      <p:sp>
        <p:nvSpPr>
          <p:cNvPr id="184323" name="Rectangle 3"/>
          <p:cNvSpPr>
            <a:spLocks noGrp="1"/>
          </p:cNvSpPr>
          <p:nvPr>
            <p:ph sz="half" idx="1"/>
          </p:nvPr>
        </p:nvSpPr>
        <p:spPr>
          <a:xfrm>
            <a:off x="2312894" y="1506071"/>
            <a:ext cx="6427693" cy="5351929"/>
          </a:xfrm>
        </p:spPr>
        <p:txBody>
          <a:bodyPr>
            <a:normAutofit fontScale="85000" lnSpcReduction="20000"/>
          </a:bodyPr>
          <a:lstStyle/>
          <a:p>
            <a:r>
              <a:rPr lang="en-US" sz="2400" b="1" dirty="0" smtClean="0"/>
              <a:t>GMO Free</a:t>
            </a:r>
            <a:r>
              <a:rPr lang="en-US" sz="2400" dirty="0" smtClean="0"/>
              <a:t> – FDA does not recommend, free implies zero</a:t>
            </a:r>
          </a:p>
          <a:p>
            <a:r>
              <a:rPr lang="en-US" sz="2400" b="1" dirty="0" smtClean="0"/>
              <a:t>Genetically Modified</a:t>
            </a:r>
            <a:r>
              <a:rPr lang="en-US" sz="2400" dirty="0" smtClean="0"/>
              <a:t> – FDA inappropriate, all crops have been modified</a:t>
            </a:r>
          </a:p>
          <a:p>
            <a:r>
              <a:rPr lang="en-US" sz="2400" b="1" dirty="0" smtClean="0"/>
              <a:t>Biotechnology not used to produce ingredient</a:t>
            </a:r>
            <a:r>
              <a:rPr lang="en-US" sz="2400" dirty="0" smtClean="0"/>
              <a:t> – FDA ok</a:t>
            </a:r>
          </a:p>
          <a:p>
            <a:r>
              <a:rPr lang="en-US" sz="2400" b="1" dirty="0" smtClean="0"/>
              <a:t>Product made from “x” not genetically engineered</a:t>
            </a:r>
            <a:r>
              <a:rPr lang="en-US" sz="2400" dirty="0" smtClean="0"/>
              <a:t> – FDA ok</a:t>
            </a:r>
          </a:p>
          <a:p>
            <a:r>
              <a:rPr lang="en-US" sz="2400" b="1" dirty="0" smtClean="0"/>
              <a:t>“x” not genetically engineered</a:t>
            </a:r>
            <a:r>
              <a:rPr lang="en-US" sz="2400" dirty="0" smtClean="0"/>
              <a:t> – FDA views as misleading</a:t>
            </a:r>
          </a:p>
          <a:p>
            <a:r>
              <a:rPr lang="en-US" sz="2400" b="1" dirty="0" smtClean="0"/>
              <a:t>Genetically engineered</a:t>
            </a:r>
            <a:r>
              <a:rPr lang="en-US" sz="2400" dirty="0" smtClean="0"/>
              <a:t> – FDA ok</a:t>
            </a:r>
          </a:p>
          <a:p>
            <a:r>
              <a:rPr lang="en-US" sz="2400" b="1" dirty="0" smtClean="0"/>
              <a:t>Product contains “x” that was produced using biotechnology </a:t>
            </a:r>
            <a:r>
              <a:rPr lang="en-US" sz="2400" dirty="0" smtClean="0"/>
              <a:t>– FDA ok</a:t>
            </a:r>
          </a:p>
          <a:p>
            <a:r>
              <a:rPr lang="en-US" sz="2400" b="1" dirty="0" smtClean="0"/>
              <a:t>Product contains </a:t>
            </a:r>
            <a:r>
              <a:rPr lang="en-US" sz="2400" b="1" u="sng" dirty="0" smtClean="0"/>
              <a:t>high oleic acid soybean</a:t>
            </a:r>
            <a:r>
              <a:rPr lang="en-US" sz="2400" b="1" dirty="0" smtClean="0"/>
              <a:t> using biotechnology to decrease saturated fats</a:t>
            </a:r>
            <a:r>
              <a:rPr lang="en-US" sz="2400" dirty="0" smtClean="0"/>
              <a:t> – FDA ok – underline mandatory = nutrition change</a:t>
            </a:r>
          </a:p>
        </p:txBody>
      </p:sp>
      <p:pic>
        <p:nvPicPr>
          <p:cNvPr id="184324" name="Picture 4" descr="ANd9GcTLJXQi8FEyYRsNNNOxn2imtbGZ2J8EIb_ny2AdLtA_dHIvIT5Q"/>
          <p:cNvPicPr>
            <a:picLocks noChangeAspect="1" noChangeArrowheads="1"/>
          </p:cNvPicPr>
          <p:nvPr/>
        </p:nvPicPr>
        <p:blipFill>
          <a:blip r:embed="rId3"/>
          <a:srcRect/>
          <a:stretch>
            <a:fillRect/>
          </a:stretch>
        </p:blipFill>
        <p:spPr bwMode="auto">
          <a:xfrm>
            <a:off x="8929033" y="2635437"/>
            <a:ext cx="2951163" cy="2162175"/>
          </a:xfrm>
          <a:prstGeom prst="rect">
            <a:avLst/>
          </a:prstGeom>
          <a:noFill/>
        </p:spPr>
      </p:pic>
    </p:spTree>
    <p:extLst>
      <p:ext uri="{BB962C8B-B14F-4D97-AF65-F5344CB8AC3E}">
        <p14:creationId xmlns:p14="http://schemas.microsoft.com/office/powerpoint/2010/main" val="221482656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mv="urn:schemas-microsoft-com:mac:vml" xmlns="">
      <p:transition spd="slow">
        <p:random/>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2"/>
          <p:cNvSpPr>
            <a:spLocks noGrp="1"/>
          </p:cNvSpPr>
          <p:nvPr>
            <p:ph type="title" idx="4294967295"/>
          </p:nvPr>
        </p:nvSpPr>
        <p:spPr>
          <a:xfrm>
            <a:off x="1721224" y="580278"/>
            <a:ext cx="5737412" cy="1325563"/>
          </a:xfrm>
        </p:spPr>
        <p:txBody>
          <a:bodyPr/>
          <a:lstStyle/>
          <a:p>
            <a:r>
              <a:rPr lang="en-US" b="1" dirty="0" smtClean="0"/>
              <a:t>GMO Label Concerns:</a:t>
            </a:r>
          </a:p>
        </p:txBody>
      </p:sp>
      <p:sp>
        <p:nvSpPr>
          <p:cNvPr id="186371" name="Rectangle 3"/>
          <p:cNvSpPr>
            <a:spLocks noGrp="1"/>
          </p:cNvSpPr>
          <p:nvPr>
            <p:ph type="body" idx="4294967295"/>
          </p:nvPr>
        </p:nvSpPr>
        <p:spPr>
          <a:xfrm>
            <a:off x="1577787" y="1295020"/>
            <a:ext cx="6355977" cy="5491261"/>
          </a:xfrm>
        </p:spPr>
        <p:txBody>
          <a:bodyPr>
            <a:normAutofit/>
          </a:bodyPr>
          <a:lstStyle/>
          <a:p>
            <a:pPr lvl="1"/>
            <a:r>
              <a:rPr lang="en-US" sz="2800" dirty="0" smtClean="0"/>
              <a:t>Labels already too busy</a:t>
            </a:r>
          </a:p>
          <a:p>
            <a:pPr lvl="2"/>
            <a:r>
              <a:rPr lang="en-US" sz="2400" dirty="0" smtClean="0"/>
              <a:t> 60-70% of items in grocers already contain GE ingredients</a:t>
            </a:r>
          </a:p>
          <a:p>
            <a:pPr lvl="1"/>
            <a:endParaRPr lang="en-US" sz="2800" dirty="0" smtClean="0"/>
          </a:p>
          <a:p>
            <a:pPr lvl="1">
              <a:lnSpc>
                <a:spcPct val="70000"/>
              </a:lnSpc>
            </a:pPr>
            <a:r>
              <a:rPr lang="en-US" sz="2800" dirty="0" smtClean="0"/>
              <a:t>Buying Habits</a:t>
            </a:r>
          </a:p>
          <a:p>
            <a:pPr lvl="2">
              <a:lnSpc>
                <a:spcPct val="70000"/>
              </a:lnSpc>
            </a:pPr>
            <a:r>
              <a:rPr lang="en-US" sz="2400" dirty="0" smtClean="0"/>
              <a:t>Risk Assessment</a:t>
            </a:r>
          </a:p>
          <a:p>
            <a:pPr lvl="1">
              <a:lnSpc>
                <a:spcPct val="70000"/>
              </a:lnSpc>
              <a:buNone/>
            </a:pPr>
            <a:endParaRPr lang="en-US" sz="2800" dirty="0" smtClean="0"/>
          </a:p>
          <a:p>
            <a:pPr lvl="1">
              <a:lnSpc>
                <a:spcPct val="70000"/>
              </a:lnSpc>
            </a:pPr>
            <a:r>
              <a:rPr lang="en-US" sz="2800" dirty="0" smtClean="0"/>
              <a:t>Concept of Process v. Product</a:t>
            </a:r>
          </a:p>
          <a:p>
            <a:pPr lvl="2">
              <a:lnSpc>
                <a:spcPct val="70000"/>
              </a:lnSpc>
            </a:pPr>
            <a:r>
              <a:rPr lang="en-US" sz="2400" dirty="0" smtClean="0"/>
              <a:t>Transparency</a:t>
            </a:r>
          </a:p>
          <a:p>
            <a:pPr lvl="2">
              <a:lnSpc>
                <a:spcPct val="70000"/>
              </a:lnSpc>
            </a:pPr>
            <a:endParaRPr lang="en-US" sz="2600" dirty="0" smtClean="0"/>
          </a:p>
          <a:p>
            <a:endParaRPr lang="en-US" dirty="0" smtClean="0"/>
          </a:p>
        </p:txBody>
      </p:sp>
      <p:pic>
        <p:nvPicPr>
          <p:cNvPr id="186372" name="Picture 4" descr="food-labels-lie-md"/>
          <p:cNvPicPr>
            <a:picLocks noChangeAspect="1" noChangeArrowheads="1"/>
          </p:cNvPicPr>
          <p:nvPr/>
        </p:nvPicPr>
        <p:blipFill>
          <a:blip r:embed="rId3"/>
          <a:srcRect/>
          <a:stretch>
            <a:fillRect/>
          </a:stretch>
        </p:blipFill>
        <p:spPr bwMode="auto">
          <a:xfrm>
            <a:off x="8032936" y="1105554"/>
            <a:ext cx="3700463" cy="4827587"/>
          </a:xfrm>
          <a:prstGeom prst="rect">
            <a:avLst/>
          </a:prstGeom>
          <a:noFill/>
        </p:spPr>
      </p:pic>
    </p:spTree>
    <p:extLst>
      <p:ext uri="{BB962C8B-B14F-4D97-AF65-F5344CB8AC3E}">
        <p14:creationId xmlns:p14="http://schemas.microsoft.com/office/powerpoint/2010/main" val="88466316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mv="urn:schemas-microsoft-com:mac:vml" xmlns="">
      <p:transition spd="slow">
        <p:random/>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88458" y="544420"/>
            <a:ext cx="11114132" cy="1325563"/>
          </a:xfrm>
        </p:spPr>
        <p:txBody>
          <a:bodyPr/>
          <a:lstStyle/>
          <a:p>
            <a:r>
              <a:rPr lang="en-US" b="1" dirty="0" smtClean="0"/>
              <a:t>Nanotechnology &amp; Modern Agriculture</a:t>
            </a:r>
            <a:endParaRPr lang="en-US" b="1" dirty="0"/>
          </a:p>
        </p:txBody>
      </p:sp>
      <p:sp>
        <p:nvSpPr>
          <p:cNvPr id="3" name="Content Placeholder 2"/>
          <p:cNvSpPr>
            <a:spLocks noGrp="1"/>
          </p:cNvSpPr>
          <p:nvPr>
            <p:ph idx="1"/>
          </p:nvPr>
        </p:nvSpPr>
        <p:spPr>
          <a:xfrm>
            <a:off x="2589211" y="1344706"/>
            <a:ext cx="9441423" cy="5432612"/>
          </a:xfrm>
        </p:spPr>
        <p:txBody>
          <a:bodyPr>
            <a:normAutofit/>
          </a:bodyPr>
          <a:lstStyle/>
          <a:p>
            <a:pPr marL="457200" indent="-457200">
              <a:spcBef>
                <a:spcPts val="1800"/>
              </a:spcBef>
            </a:pPr>
            <a:r>
              <a:rPr lang="en-US" sz="2400" dirty="0" smtClean="0"/>
              <a:t>Process that builds, controls and restructures materials that are the size of atoms and molecules</a:t>
            </a:r>
          </a:p>
          <a:p>
            <a:pPr marL="457200" indent="-457200">
              <a:spcBef>
                <a:spcPts val="1800"/>
              </a:spcBef>
            </a:pPr>
            <a:r>
              <a:rPr lang="en-US" sz="2400" dirty="0" smtClean="0"/>
              <a:t>A nanometer is one-billionth of a meter</a:t>
            </a:r>
          </a:p>
          <a:p>
            <a:pPr marL="457200" indent="-457200">
              <a:spcBef>
                <a:spcPts val="1800"/>
              </a:spcBef>
            </a:pPr>
            <a:r>
              <a:rPr lang="en-US" sz="2400" dirty="0" smtClean="0"/>
              <a:t>Possible uses in food packaging:</a:t>
            </a:r>
          </a:p>
          <a:p>
            <a:pPr marL="857250" lvl="2" indent="-457200">
              <a:spcBef>
                <a:spcPts val="0"/>
              </a:spcBef>
            </a:pPr>
            <a:r>
              <a:rPr lang="en-US" sz="2200" dirty="0" smtClean="0"/>
              <a:t>to detect spoilage or act as a preservative</a:t>
            </a:r>
          </a:p>
          <a:p>
            <a:pPr marL="857250" lvl="2" indent="-457200">
              <a:spcBef>
                <a:spcPts val="0"/>
              </a:spcBef>
            </a:pPr>
            <a:r>
              <a:rPr lang="en-US" sz="2200" dirty="0" smtClean="0"/>
              <a:t>to control release of color or nutrients in foods to consumer preferences (already utilized to prevent caking of powders)</a:t>
            </a:r>
          </a:p>
          <a:p>
            <a:pPr marL="457200" indent="-457200">
              <a:spcBef>
                <a:spcPts val="1800"/>
              </a:spcBef>
            </a:pPr>
            <a:r>
              <a:rPr lang="en-US" sz="2400" dirty="0" smtClean="0"/>
              <a:t>Rapid expansion of research and development of new uses, questions as to safety and potential toxicity</a:t>
            </a:r>
          </a:p>
          <a:p>
            <a:pPr marL="457200" indent="-457200">
              <a:spcBef>
                <a:spcPts val="1800"/>
              </a:spcBef>
            </a:pPr>
            <a:r>
              <a:rPr lang="en-US" sz="2400" dirty="0" smtClean="0"/>
              <a:t>EPA is in process of developing rules and guidance</a:t>
            </a:r>
            <a:r>
              <a:rPr lang="en-US" dirty="0" smtClean="0"/>
              <a:t>	</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mv="urn:schemas-microsoft-com:mac:vml" xmlns="">
      <p:transition spd="slow">
        <p:random/>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05697" y="597701"/>
            <a:ext cx="10312003" cy="1092987"/>
          </a:xfrm>
        </p:spPr>
        <p:txBody>
          <a:bodyPr/>
          <a:lstStyle/>
          <a:p>
            <a:r>
              <a:rPr lang="en-US" b="1" dirty="0" smtClean="0"/>
              <a:t>Technology Advances &amp; Food Production </a:t>
            </a:r>
            <a:endParaRPr lang="en-US" b="1" dirty="0"/>
          </a:p>
        </p:txBody>
      </p:sp>
      <p:sp>
        <p:nvSpPr>
          <p:cNvPr id="3" name="Content Placeholder 2"/>
          <p:cNvSpPr>
            <a:spLocks noGrp="1"/>
          </p:cNvSpPr>
          <p:nvPr>
            <p:ph idx="1"/>
          </p:nvPr>
        </p:nvSpPr>
        <p:spPr>
          <a:xfrm>
            <a:off x="2564771" y="1606321"/>
            <a:ext cx="8939841" cy="4831419"/>
          </a:xfrm>
        </p:spPr>
        <p:txBody>
          <a:bodyPr>
            <a:normAutofit/>
          </a:bodyPr>
          <a:lstStyle/>
          <a:p>
            <a:pPr lvl="0"/>
            <a:r>
              <a:rPr lang="en-US" sz="2600" b="1" dirty="0" smtClean="0">
                <a:solidFill>
                  <a:prstClr val="black"/>
                </a:solidFill>
              </a:rPr>
              <a:t>Light Resources</a:t>
            </a:r>
          </a:p>
          <a:p>
            <a:pPr lvl="1"/>
            <a:r>
              <a:rPr lang="en-US" sz="2000" dirty="0" smtClean="0">
                <a:solidFill>
                  <a:prstClr val="black"/>
                </a:solidFill>
              </a:rPr>
              <a:t>Greenhouse &amp; vertical farming techniques using artificial light</a:t>
            </a:r>
          </a:p>
          <a:p>
            <a:pPr lvl="1"/>
            <a:r>
              <a:rPr lang="en-US" sz="2000" dirty="0" smtClean="0">
                <a:solidFill>
                  <a:prstClr val="black"/>
                </a:solidFill>
              </a:rPr>
              <a:t>Controlled environment eliminates many disease, insects, weeds, yet impact on nutritional quality unknown</a:t>
            </a:r>
          </a:p>
          <a:p>
            <a:pPr lvl="0"/>
            <a:r>
              <a:rPr lang="en-US" sz="2600" b="1" dirty="0" err="1" smtClean="0">
                <a:solidFill>
                  <a:prstClr val="black"/>
                </a:solidFill>
              </a:rPr>
              <a:t>Biofactories</a:t>
            </a:r>
            <a:endParaRPr lang="en-US" sz="2600" b="1" dirty="0" smtClean="0">
              <a:solidFill>
                <a:prstClr val="black"/>
              </a:solidFill>
            </a:endParaRPr>
          </a:p>
          <a:p>
            <a:pPr lvl="1"/>
            <a:r>
              <a:rPr lang="en-US" sz="2000" dirty="0" smtClean="0">
                <a:solidFill>
                  <a:prstClr val="black"/>
                </a:solidFill>
              </a:rPr>
              <a:t>Biotech companies create new organisms that can be programmed with the capacity to manufacture chemicals that exactly duplicate ones that are now extracted from plant sources</a:t>
            </a:r>
          </a:p>
          <a:p>
            <a:pPr lvl="1"/>
            <a:r>
              <a:rPr lang="en-US" sz="2000" dirty="0" smtClean="0">
                <a:solidFill>
                  <a:prstClr val="black"/>
                </a:solidFill>
              </a:rPr>
              <a:t>Use GE yeast that can convert sugar to medicine, create </a:t>
            </a:r>
            <a:r>
              <a:rPr lang="en-US" sz="2000" dirty="0" err="1" smtClean="0">
                <a:solidFill>
                  <a:prstClr val="black"/>
                </a:solidFill>
              </a:rPr>
              <a:t>biofuels</a:t>
            </a:r>
            <a:r>
              <a:rPr lang="en-US" sz="2000" dirty="0" smtClean="0">
                <a:solidFill>
                  <a:prstClr val="black"/>
                </a:solidFill>
              </a:rPr>
              <a:t> and &amp; other products</a:t>
            </a:r>
          </a:p>
          <a:p>
            <a:pPr lvl="1"/>
            <a:endParaRPr lang="en-US" dirty="0" smtClean="0">
              <a:solidFill>
                <a:prstClr val="black"/>
              </a:solidFill>
            </a:endParaRPr>
          </a:p>
          <a:p>
            <a:pPr lvl="1"/>
            <a:endParaRPr lang="en-US" dirty="0" smtClean="0"/>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mv="urn:schemas-microsoft-com:mac:vml" xmlns="">
      <p:transition spd="slow">
        <p:random/>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351212" y="2940423"/>
            <a:ext cx="8915399" cy="1008467"/>
          </a:xfrm>
        </p:spPr>
        <p:txBody>
          <a:bodyPr>
            <a:noAutofit/>
          </a:bodyPr>
          <a:lstStyle/>
          <a:p>
            <a:r>
              <a:rPr lang="en-US" sz="6000" dirty="0" smtClean="0"/>
              <a:t>BREAK</a:t>
            </a:r>
            <a:endParaRPr lang="en-US" sz="6000" dirty="0"/>
          </a:p>
        </p:txBody>
      </p:sp>
    </p:spTree>
    <p:extLst>
      <p:ext uri="{BB962C8B-B14F-4D97-AF65-F5344CB8AC3E}">
        <p14:creationId xmlns:p14="http://schemas.microsoft.com/office/powerpoint/2010/main" val="29225288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mv="urn:schemas-microsoft-com:mac:vml" xmlns="">
      <p:transition spd="slow">
        <p:random/>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0555" y="2638870"/>
            <a:ext cx="8915400" cy="2724845"/>
          </a:xfrm>
        </p:spPr>
        <p:txBody>
          <a:bodyPr/>
          <a:lstStyle/>
          <a:p>
            <a:r>
              <a:rPr lang="en-US" dirty="0" smtClean="0"/>
              <a:t>Food Safety</a:t>
            </a:r>
            <a:endParaRPr lang="en-US" dirty="0"/>
          </a:p>
        </p:txBody>
      </p:sp>
      <p:sp>
        <p:nvSpPr>
          <p:cNvPr id="3" name="Subtitle 2"/>
          <p:cNvSpPr>
            <a:spLocks noGrp="1"/>
          </p:cNvSpPr>
          <p:nvPr>
            <p:ph type="body" sz="half" idx="2"/>
          </p:nvPr>
        </p:nvSpPr>
        <p:spPr>
          <a:xfrm>
            <a:off x="3010555" y="5382070"/>
            <a:ext cx="8915400" cy="729622"/>
          </a:xfrm>
        </p:spPr>
        <p:txBody>
          <a:bodyPr/>
          <a:lstStyle/>
          <a:p>
            <a:r>
              <a:rPr lang="en-US" dirty="0" smtClean="0"/>
              <a:t>Mary Theresa Downing</a:t>
            </a:r>
            <a:endParaRPr lang="en-US" dirty="0"/>
          </a:p>
        </p:txBody>
      </p:sp>
      <p:sp>
        <p:nvSpPr>
          <p:cNvPr id="4" name="AutoShape 12" descr="data:image/jpeg;base64,/9j/4AAQSkZJRgABAQAAAQABAAD/2wCEAAkGBhQSERQUExQWFRUVGBwaGBcYFxYXFxgXGBgXHBgYGBgYHCYeGB4kHRcXHy8gJCgpLCwsHB4xNTAqNSYrLCkBCQoKDgwOGg8PGiwkHyQsLDQ0LCwsLC4pLywsLCwsKSwsLCwsLCwsLCksLCwsLCwsLCwsLCwsLCwsLCwsLCwsLP/AABEIAOEA4QMBIgACEQEDEQH/xAAcAAABBQEBAQAAAAAAAAAAAAAFAAIDBAYBBwj/xABCEAACAQIFAQUECAQFAwQDAAABAhEAAwQFEiExQQYTIlFhMnGBkQcUQlKhscHRFSPh8BYzcpLxJFNiF4KTskNjov/EABoBAAIDAQEAAAAAAAAAAAAAAAIDAAEEBQb/xAAvEQACAgEEAQIEBQQDAAAAAAAAAQIRAwQSITFBUWEFEyKhMlJxkfAUQoHhscHR/9oADAMBAAIRAxEAPwDzrDZAzsQzQFEmreQ9nhisQVLaLS7s8fICOpq3ltt7uIS1PhJ8X+nk16lgbWFtWyluwp2JEEjpxHmfOuZCTatmFtgzJcJ9VwzabKXbM/aAJ56nzoPiexSO+pLYTUPsDgk+fTmtz2f7PLdsreuLcs6hJtFpAjhviN9xWK7X/S9as2rljAqwuB9IumCsDll8543o1ik1yUscmLDdl2SbCCGgndhPh536Gs2vZu0HPfMx38KlpWTzNMyXt4rMTidSP99fZYHz6rNaLKblm+6ojWi7FoGoElRJ3M7UjbKLrpguMomSzmxbt6hbQb7bAge+qeEyIhiLo53A2PTzrQ5lljorgDV4okcbVn7jsRBJBE7dKkZtKi0LE5QqSCx8W/y9K1H0SdiVxeN7x97WHhiPvOfYX3bEn3etZW9cn2jvXun0K4MJlgudbtx2J8wp0D/6n51owW5csfCHPJu7OFRBCqqjyAAH4Vy9YmuHGqCATBPFTA1s+mRq5QJx2ZdxAJEn2QTGr0HrXLefpKhvCXnSCeYq/isEtzZlB6yQD+dBe0OTWLvdhxHdmVIMRJ3Hx4pEoyT4YxOLQWvxyQSB04B9TWf7QZ6tnD3rwX/LVjp6yomP76V3EZs4Y6QfT/ihuaY/WAXRSfXid41en71N7AceD59zDNL14tdZvE5JJqPKMc1u6LpeWQgkE8j/AIq1mK3LbMjLo8TeAfZJPA9PL4Uy5kYa1tJcnYKJO3Ow3pNx6fkzQm4uz3J81tvbR1YQwB+YoJie0CJy/WsRlPZ7GPaAR9FtB4ixI0jy43PoKP4b6OiUVrtwlrhGgKhMhupLEAHrFLyZooJ514LF7tVbYeGWP4fOhT5iWbchfQHf51pv/S60igvfuKI5OlQOJnnnp76tZR2AwNti7M1+DKm48oBGyQI1bzuayzyJ9sW8tgzKs7N1iIZyvLBSYHmxAjpR7C9rbSLOofPr7qNFLhXT/LtqOkgfJRzsRQUZHhVZrgl3RSDIUD1IHnS1qJRYazvpof8A+oxa53duyx23Z/Cvp6mrV3Nr15dJ8DeU/lHSqd3CakFxU8S8RvK9flRbAgOyspBcruDtwRpoZ58mTgr5rH4O6/d6UEep5PnA6VbwRMajO7Qd+tQYW9obVMEGIPEk9KuW3cXGUANJB8o89vjSavsFuy7pH3qVT/VV8j8qVaP6Sf5SHk3YnKyl5tdsq8FWBXcGa3uXdmgCpjSoJJHn1HPFaPR1inRXZx6dQVN2AoHn30w9pLuEwiiyyqbpKEESSpXfSehr50IkgEGf61v/AKXM/OKxrKDNu0dC7+Hb2jv1n8qwjMQ4YKDpPA6xzIpi5dj0anst2YDC1duEMjMwVOpKqfaB2A591XMJk9q1iLbKAA40qCC76yp8SD7Q3jc+tXzgFSwh8RYklFRu7C95K92CfaBO5O0U7EoupbaXYGnSRpWFdgJCgCDpCtLKQd/WjSAuyFMwuLZu2reJLBQCJFq2wckArvJbfbkbUZy7KMPjhbwuk2MYgIe4IdLkSZaDO/n04rJZlfwrqQneKxusSwVYgoAIQkwJHv5q9lnam9gSzYU21UGYUa1uAABizMNUTBjgb0qUYIlDO2v0d4vBKGZRcRiQGt6m4Eywjwzvz5V6h9B2Yd5lQt/as3HVh6MdY/8AsflXjnaT6Rsxvs63b7IrconhUDykb/jWq+gjH4pMRc/lu2HuL4njwq68NJ5J3Xb0qlBV9IceOT2W7h2LbifKieGYhRNdXFIQDI3FUMxzRRsCKCENjuzS5blRYxOZAVnsRiC23O/X8KpYrO0G7uFHqd/lzVP/ABNaHAdvchA+bQKNvcSqNFhbIAjb9f6UGxuPVn7sCFMjV61QbtqgmLZ383QfrQq52jtmIQghpkOhMdetLnu6QcYeWjE9t8P3WJllJ1DbrJH9IpnZHtJaw12bi89eunaVn4fjWj7VZgt50dLbErvBj5SCfKsHm0Lube5HCjj9qU8buqZhyr6mqPWrnaizeJxCpbZtIK2diBp+00mGJEbUFft/3joJKsrQONKztsP2rx/+JXBIVioPQf3NNs4xxsCfSheik7bkB8lnrWN7TsoLG98d50kxB3qlje0i90zLdAPUbT6RHNef4e8TOttahgSsnxDyFS3sSJYQI8KxyYDfZpS+HLywflnpmX9sLN22jM7hxs4I22HI8yI6VAvb5WunRr7syrEgapA3IUegrDPjVWytsGI39AWnUD8OgqTKb40uFI2KnzhYgnUB67imr4fiXqXtNrY7ekTbtJcgCGmNZ1EEAD3RNXrXbtLZU2dYJB17GAxgBQDMsdz6VlRgNLSgJdjAWQpK8uQT0IiJpuCYE231AAn2SPCpGyN/5EcTRf0eJepDfYnt2yWb3dKLhUyS4OkTAhepO9czXtBe7pCLmjXbmAYaTz6wAPxrJZVc1M1tzs7OXVpXUw9kmekg7VoMDkhulmcqzqRLD2UAHBB68UvLp4wjaBZH/jHFffb5GlVn6sn/AH1+RpUneirPZIrtKlNdwcfP30ydl/qt9XSe7vamLMZ/mSSwjoIPFYjLsqv6rd1LRZdS6tLAyHMaSJ2kTXp/bTNjmOLa2uk2cOYU+0C8gMY89yKH37KKV06baWyUJBKnjw+JgQx3Mx50EV5LbrgGYvMGuOtliZ1a3KhHidraIOnsgH31SxN64irpsHS9zSWuqDbW7rE6YkKehMelEcptjV9bADM5fxGItKkCY5YnyHPSrNy8RZa7KI1ttVsBnQ6Fg/5e4DMTJJG23WqVrlgKzL3+zJQd3cYKS+4Hta2MW4mNS7yWGw2qW3h7thFTvA1sM9tnRp8PJGjkAneetaNsBZuF7zIUDFFCXXNx1W4AWuI/s+gBJiKhzjEYS8GFr+W2khVKkm4wAA3MAddqVkbqkRyZnc0yNG0sH0HRO42I6e/am5P9JuYYNe5t3BoTYKVUx7tqWXZTexmI7qyJfu5CzIOlZA3PXYV6VkH0NWMMou44i9eIkWk2VT7+sdWO3lVYISr6nwMjbBPZjtLi8Smq5aZRudQhUO/UE+H30Qu4y64ILlh5L4UH/v5b4URzbMLfsALoTcWk9hQOTHLn1NAM5uabhQs7BrepRbWSD0Bjim7FfH8/wOWRQ75f2GYnELbO7AEjhRv/ALjvQps+QkeEnUYBYk71dzDIr9zD2gTZQovJcd4fPistmKHDMbZgwwIEzPqCKtpFLUT8cfoEsRn27gKvhPQfmaWXY5rlprjIoUT0FB8MylXuPI39kcGelDvrt1QyknRM6AdvSq2+xPnT/MzUpjhqVWt6dXUSIHnV17MxvM8TuPnVTLi920ty46BbkJ6qP0q3OGtMQ9xm0L4QCf0qnBeP5+xf9VlXDd/rz/yDMd2fRwZQe9f7mg1rsaWuKFuqgLAS07A8tI2MeWxrY4YjVZRbqE3J2OwVeRv51dx2SiGLDQOjdG9fUVa3eOSfNxz/ABLa/t+x5/mPZa5YRnRldC/drAIuXNvaCcxO3NGs77FALh0tz37BTcJfcSNTNcSJtqswPd50Yw2YPaKrc/mWgduCVA40E7r02q+5V07yURZGt9MQiyFVBMlhuSJ31dNpHc30KyxlDv8AcoYTs7hrQ7kFbrKut8Q3Q6hACmYB9kRvvvUmEySwmo2rSBcUNIl21WxpcsxndOJHPlSbLLDXN8To8PekIm6mZEAHYCN+d5rmINi6uHN28SVnWttSLrsNj3kbSZJPJ3gVd0Z7G5hl6kdyqjSrKqOLkh2ZDLFidQEDy6VRx2AuWVtI9wuqmGChekEN7gxiKmv5mnf2L3dWwgQjRIGpidKkqeCARuTUOeO62rfco6gPNxPE8szbLvPIjjY1C0WwD3lu3chLlwBmYmdWmYXyU+tXMu7aKGezc8JYaST98ecehG9Cs0dkFq5btObrW4KuCQhVo1b+ydt6C5jgynsHdgbjk7rq/wDFvcaCaTVMs9H/AIKv31+Y/elXnMWP+4/+4/tXaRsXoVtR9UVRzy+Ew15m4Ftiefunyq9FZ/t5gL97A3kwxIukCACBqEjUu/Qia3y6GI8N7P31CDUv8x7hRTLBdWxBMGeKJPiHutpa4yKAp1BC694gMoQxhSNthTMswsPZVlVJvaWLRqkAr4dQ2ArSXMKguFyIFskEu2oQxksBAhmIiegE1OKKfZBl2UCxbZG7sW2bWSQ5YHwKo08kzt8dqB/Wr2Iv3e6Fm5pZbbhjctNoSWbXyoVgpUk+UCrmKzAW7lq46FXN5PC3hdiSd0adkDFDPWBxVPFG491bN6yQl5kDvafe4q94AtwzCux6tuADVN2SjmIxLH+RYuqpxC6rmx+rWrYBIQSsyNhqB52iosu+ju86AFNV5u7ZEW5JUEmXuHhF0xtqmjdrHtCSt+0lmy1t7SJ47lp5Cd0QJjZSX9/E1scisHD4e3cG+Iu2wigqAbNschjALERuT1qnFS7LSt0W8oy/C5auixati/oAu3FGwj7zcnfpyaCdos8BYq7lFuLIucliP28uBVXtYbtu0DaBcT4h9pmP2j+1eX5xjLqopuOH1SApM6Z6+lU2Nf5Yl7K86vJiSLQF9rsiNMkBZ8Qnalf7Y4j62pUkMAQwiAem4qjkmdvhbpu2xLFCgCrMqeSOvxod/EGbvbrCGAGkdRvzQtW06Bot4zP7+kB3EOTIAEjfgkVbfEarakgaFWNUck8AUItYYnSFIZrgkzuRV101KbbFl7tgPLbr8anRRIbpRAXYeJdlny4ms3hypBdiSdWyjg0WzfT3cRBOyjqR5k1RNhrMA8bMB76JFom+sl5UalUQQg4mjWQ464NVo2WIJ1MSsEL9rcjyqhkitddriaVCwTO523r0fDZjfGFe8balW4ZYJiNtqLgCbox/au3Ztta+qqRqI5JgT5eVa7OcOyYNAHDlQFaeZ/5rNY3LxiMNbKFnvsSQAfYg7CB+taTHGzZwyl1lyssdydY5J+NU+eQG+KM/ZyzEW3VLgBa5yCRCqN5MelWcPcbDuLtuGSeSJE/H8DT8PgTib2HP1gMzjWyxsqxupI9NqvZ1mqi73ISPCdhGjbgCh2rtDseRr6ZcoC59cYab1lFQ3WbvLiQG2gnw8KYnfrRHKu0F5cMl60ig25Uk6VN7VpAdvtLJ3nrUdu2oBX2rdwEMOY8/iKq5xlNtdBNxmYIkKXEaQ6hWiBK7nkyKvirAyQUf0KWYYhbrLeuWtaeJrioYU3D1WNyRuSeNjXcGb1/SdZKd5zGlFVfYBNQ5jb14q7bd1LMVM2xKIFIB4gBdO5iimZZh9WDIzI722W5rU7XA0qqlfSAY9JqnyAV8Re73vFRm06yzPy7Lp8Qk9FYkR61VxADKgICQCdIMDu0U/a66iOPSr1vAiLJDKVg62XUB45O5PMHpvQ3HAi7bXa4ysoWQx1KB/M28h1HnUryyeSv/ABo+Sf7D+1KrP10ffP8A8J/euUzb7l2fT9MvoSrAGCQQD5EjmpK5RBHiwsjDM7XVh0fROnWTuBIn7xMj1qpexLJdumS93Ui21M73GlXg8FFHXoSxra9tezQU3cTaBd3EFSZgj2CgJgENvWCx2OsqVvlLnfMCVJbZGtADSQBBlgZnc0lkSG5c91BcQ2/rF+23gYOXZ7mli3IAa2ij2TvPvFW8xzS3euIX7mNK3NhN28PZIZRtqgs0E7eVV88zgqVtIPCbbDUEnW906rpVhEEDr04pzkLmCIg7tFFtIa34ypCj2RADHVPPXeallhDszgrV0tDXAXIgN4mGGSC2tzwGIA09IrdWFBDXbkKoA9IX7CD38mgvY3s+tq3dI1nvbrRrADC0hEg+95FS/SHfC2EtK+nUZc+nUe/pWiK4orx+plO2GdGziAyOLqrtpBghjwdvaivOsxsNfuFVtFTJZtIZwqnckx5UU7S5f/1IQpcRQoPJb4mOKtZNmeIsLctWp0OplnXffkAxvWZccseoSa+lF3Jgblsn6zaT6qoRCFGpyy789PWr3bTBG3hsPburZFsjd7RlySJJYx1JoX/iFu5Ni9hbbQunvBbgtHBnzoL9buXLVtLk6ZjxbaVXgUTlfX8+4DxuPLRxMvuaVuwqqi+H1jzp2EzDvrdx3gSwgRufSozjGZlQg7E7dCPSpcFbk3DACJvpHU0LYJDfZmPdsA2kgyOY8gaE425N2Onr0FFUuagzWfsiSelDr9s7MSHZ+fSrii0LD3hbDaCRqME1trGYXhhQiLptkGJ5PnWFfCBWBMMBBO/4VtMwzRMaLNoK1kcFiYAAH2RRAyCvZklbHfWEW2ApVi3Lkc/j1oZmWBvsgtFlfvWJhDMdT8K0GCzcCzbQL/JttodwJMLyQPXzp+KzTDLiLjppFwICrHaB1UVYrm+ABl+dC2gwxtxcDeJ0G+iY2PPwqbtjlyIEa29wu3gAYyxn0qLL8PpvG/cU6N3FwAxqjYEnkdalz1Lz6MR4SqjUp8zxvUXfBZRyC0lu2AzsbrnxrG1tgdq0trJ1xIVSF1JqKFgSAY8S7b9JFDMhy4Xe+u3nKjbiBJjc0ey28Ay6NgYifMDwn48VF2NUty2sxOKKoqWXcdz4l1oml9ZMsu3G45NX8JlAcOvU211O7ahqWCsbRtsI85oh2rytLV7vkQS8MgA4BnXsdm8Rg+Q91CL2bm1ZCMdesmO7b2JGw9ACfa9KuuRRVzLMheSLhZLasqhljSpUklyOuw4qthyX7x+SU8EmWcFiGZAP8skc1asZYGuFWdLgFtQo0kLrcbho6iefLyq3irQUza0hi4FwqolPCIG3IPUTQ2Sxn+Fx9x//AJB+1KiH8FvfeH+3+ldqbSbj6Appp1KKYMozfaK1qUqf1G/TivMEw1oq63lVLgdneGaSpVgGZTvvA4Ney4/C6hWAz3KTb724ltXZgZBEyY539B8KU0UYjCXrkIr671q2q92FU6ocEE6l9453NWsBmNvFXS1xi1xSn8uWA1TpUiCCuwEnfcRQHK7pYFbLvbtzL3OiFWJgidzEQKIfR7hWxGZWFJ1CzcJJA0yB4vEOenrQpcoM9qxloWLdtY3AC/ISfxNYftGhumY3J6gcD15rR9uMfpvIsxCz16n0PpQFL3UsD5E8gn38daVlzU2j0vw/RxWOORq2Zy5huRPigdSf1291ctWRG4MgxJEb9RA5+NGMaI8RMSfwJ5E8b0LuMy3CdXJIO8gxz8dvlWLc7PRQhBx44J8Plq7byG6aY3n8uKH5jYs6mBZdckFGUgkrsIPr0rXZBgu8KsR4ByekgTH5UCz/ACZLt1yY0yeDHE9aFZKlto42u1bjkWOPPr/4Zy5lQFxSo3UbkkyJ5EEc+lD7mXFA4WSN5O24PUdOa0i4TdbYJO3nJ2P4bdTXDhe8bT7KTzvvP6/vT3KSQeTQ4Mq+qNP2MDawjIhQhw0yF6EfqK7eslbWoRqc+z5CtzicKmkNAEGAxkSFHpzQDF2Sk3UAO8b9Ph5etaceZS4OFqfh2TEt0eV9wFfw48CqCWb2h0FF8erW10sN1UEEDr61AzNbZbmpfFueNqsDMw9yLrDS3J6+grQcpi7OYi4GDrquJO6fZLeUUfzO8/1g/wDThXZAPFx4qH2cWth17pvDOrjaasZtnRxFxdYNsqJ/1eQ91RAPsLZ4XSxbstDMRAjgR6daH5zdZrVpEuBmeFNsAKs+XpVTPsLePcs50xsCJ61Vw99w5Ebz4YG8jqKspJB3J+zxtkriXAUrICPsxPRj6Vaw+IVSbYI/8N5Ph3A/CgeJxFzEMqlHZV3IETPmar5VhCmIMCACCAeYNU+A492bztdhx9TFxmKqgJnbdbizEnjcEfEVhEv72ggOi4D4bigItsEaS5AnkSfhXpefYUX8vNnYE2pkkgeC4DufdtXmzPb0OV8QZiAoJMW1Ugn72knePWil0gZdslw5ZSqrOtlU3WMEBDsoA+z0+FEczwZcMbfhLlTqUncKdLeH3RHxPNDMrwb3bzEuUMW46kjT4ojYfmNqP4vL2cBQ8K23ghQERvZM777CfOgq+AGgd/hy3/3MX/v/AK0q1X8Eb/tN/upVLK5PWKU1ylTB1nGE0Nx+WBwQQCD0olXCKFoo8kzvshdw7q+GWV1SbYAAHkx+9HHxqp9G2WaMx+ssXl9awyhSDB8ueten59jFtrxLGsVleM1Y6xJ4fjy8L0tSSmkb8WknPDLM+khn0gYyMa4gHSqdd+AePjWft40bwYnaDJ/CiP0mJ/17k8aUP/8AIFZi37jtx/YrBNXJ36nrdLUdPCn4RojfGkxBB5B3j3elV7QE6Twf7Px4ofgy68nr76MYe2JBgnqY4/pSWnEN5kkzQZYD9TAQxDFT8x+9AsXbYQojzPruOd/ea1GRgHBsR99z8gtZXOL0TA2Aif799L08VbkcXC1PUN+7YKuYoLcJ8pj99qnOODiNW/oIHqZ9OKC4+/pBJ3M88UKs3zIEz5ela7OxuTZq7dtVJ8jxvIknfc7A1zFWVBaQFBHQc7+s/hUWEVmCqQZn0gDbeOv9adicM48bjWB1DfLn9qBrngakmrbA2NyELqKrII934VnsYAIbQQF/OtObt0kmCJ58j76p5phmuqRAHXyrTizV9LOFrfhl3kx9+hzJAgsNcfnkDrSx2Ja7bW5cTn2CvX31y9grSWASxZ43EHmpsstahbJDMq8rHB6VqUjzck03ZbOcm4qNdbSyezbjmBzVjMMWfDfKAIq8eZPWgN4NexB306GAE+U71p8dlCWwksxtzwTNS+aB9wVlea6LTFI712PiPQHoamTKbxLvrDEkbx0idqoXsOjMAgY+OSFEqBRS3fYki3K21ERuJPXmpKwja3LxFj1GFvH4+GPxrE5Thx3dpy0nQwcSPCAQdZjZt55rcWLIOFvM8aVw2kz53WA5+FYiwRbS3ZhrpubKoAi2NR5bn5iaN9L+ehJ/iCuB7pZGrwiSdujGdUjeTtv+VabsNkS3cRduTqtRpYH7w4gneDzIrNrhCIVEGu9Cn1X7TA+kADzr2DIcmTD2gqKQSAWJMkmOp9OKDsGEdzsm/hFr7v4n965V2lV0jRSIa5SpRRCDtRYi+EUselSUA7TY/SAo+NDKVKx+nxPLkUUZjtFmUkknn8qzWRYuMSreRBB/0kT+E1LnWMloG5jby91Qdn8NN5QTA1CdpJMb+nBPWuepv5ia9T38dLFaOcX5iw99KOAJxSPJ0vaEwdjpY8/MVkAgUQBt7zt+taftRnqYqxCK+rC3O7OsQzIwGl4HnEVk8S5ECfh5U3ItsmcvQ3l00fbj9iWySZIO01dQnSGngwfj191VLVkAA6pPJ558qfdxhUQAN/76VnyRckMnib4RqOxOZakxFsmQGkD0I3iqed2wNlEnVz1jpQbJ7/c3SylobeDzHU7dKmzLNvHq6cjy2rIt2M47jkwZNzQC7QnxrbHTn1J55q5lGRzp21M54/rVJMG2JxQC76j8gf6V6zlOTrYUHSNUDfyHvPX1rVido6cckYQXlmexOQG2dPl1iDHu6Cg+agBjJk9TEDpW8zO/rtkqBI+0R+X71hMdgWZyXDMp4jw7x0Cg0eSBv0k3KNy8AnFQBOrkeyfzqk12fyq1mOVBWAViTEmQRHHJNR5flpY7mB8J9DFLUW+h2WcVHc2Q4O/oYal1LIJHnH61KuYnvywbQu50kbbfrV+3lreJFIJjgzDekRsaHYfCK1yLoI0zx59JrZif9rPL/EMEcl5YdrskxOZ27iBFUyxkvG8edLHX2tIGJ1AjSoJ3361Xt3CjldEajHHC9aIXbdpf5m2hdgDvv5DzrR5OD4KWCzErYREIQk+K513O49at2MlcKSHLAueesmJoUWt6kYA6QSWPT4CjOBvFn17hJ8K8bDrFVKw4rczYZsHGWXhbID3LiICTHhtKGaD79qzK4cNdthANtPmeQZ3HtdTPnWwx+BZ0w1hINxFDuCJOq6ZPyrVZL2Qt2/FcUM7KAV+woAAAC/3zRSXSKa3ysr9kez6aEvuJYr4AYOlJ295rVU21bCgBQABsANgB6U6olQ1KkKlSpVZZDXagXEjip6id9CnFrs4awHabMBLN74rbZpe0WmPw+deW9osSSIj1pGeVI7nwfDuybgPZtd4WmSJG3HWIHnV8Wu7ZVUxJ9ofE7eVUsJiCu/tR8j6VNbxul9ZhR5H+4kx+NY4Uexm30ug3nmXqlxbo2TELoc7cndGPSQ351lr+FhtO8rsffvM1qMuu3Mcly33YgCRpAXgmOsNHnWcvYoXFmfFbOm4PMjYMffWzKlOKmjy+kk9LqJaeXnr9fQFtcJaF2B6/1p9swwUEE7zJA4EkyfdTrZIAk+GTHXoPxprYdSwO8dfWen5VktnoNseiGxL7ngb9avK2oRE/+O0QBvNVbTRIECSBG8nz+VXcLaDGPug9eY3qqsDOklyF+w62FxBLEJI8K77edemN3TidSlfQgj4mea8gsP4lhgBMgbeUc9NtqtLiXIOknUDztH97Ut4nX0uji5tKnkuMqPUFxdhQV1LPz+VZntFp+w7DT0CkSOTJX9Ky+GxDNOpmj5aZ4+Hz/Cojnbo+i5IAMTwY8vKhSyLuRowaZRnak2wZisUSzAssTO8mQOgPPzoZezA6ww2jggk8e/4Vpr2JUtJUFZgEjz948599C/4QjENpgzuvQiekHanrcuzXOcC9keM13EJ9r13Box2nyshlfo0EGNwR/Y2oPlmBNp/MTsfKt3mOBNzDgRIiT12j7NaYI4maSU/Y8rzTOGe/BAUEQT+dOtW17m7DSoWQYmDvPxq5mGRRehzswrh8OlLSyOD5b062+WefyR2TcSnav22Syr6QuwIjxNHUxWp7IZcLuIkibanURyAq9PiYHzoDZyPVdtraEuZWI31HqK9n7LdmlwlkLHjMFj6jpVrstdbhZPkrC82IclWY+yI9mIE0fmuV2iJHjg7XabXagw7SrlKoQB3RPBqzluKMaGO44PmPKsBie2IS6yzxUlntcpPNZI5KdmueFtUzY9qL0W1Hma84z2JB2I3meCB+9aTNM5L2GuGSLQJJHAHqeBXjtz6QTiMRbQKtu0zgEsehMSx6CilB5ejoaHVYtJFb3z7GjwOHBA31eYG0c/jWh7Mdjjim1P8A5Knk8bfZB4PwrH9rNWDxZtm4tyyAHUW4VGVhtJB3+fSi2AbMc1tlrl0YPAIN3jQhA6IojWfwoseljH8Tt+her+OZMjawql6+f9Gs7QdtLOEAwmACM5IVnBELO2zDaR58CvNc4S9g8Q15gCuopdCnUkzzPrW8w/ZTB2La3rim3h09nvD/ADb7ffYfZXyWgGe9tFvE27dpEskaSsDxA8bDiKdknGCpnL0unzaiTcF/n+eQcuJBAuIQyHcSJ94pwvk8QPzHmIoMh+rS1uWsk+JOq+oq+2IVlDK0qeCPP+lYpRrldHp9LqnJ/Kyqpr7+5e7yWmBtO8iZ5ior+IgDSdzIYbjYcmhy3zPkYJJJH4D3VF9Y3G8nnb3cfjS0zZOi5cxhC7+4H0PJ/Wu4THxtMCfa9Om1CcTiT5iOfx8qdaxEDfeeduh6UdMyymg9g8xPExPE/v0qxmR1DcjfcmdtgSNun9TQS24Gx28j1mr2GxE87gyJn4mqaXkVfNohuXXtKrT4Z9npVnD47xGY2AA6+E8keYrjop1IRtvx1mIIPxqhas8LqkDgeXmJq0DN7+zc5Tgy2kgkgbb/AISPdwffXo2X4Yd2B08qwnY55UDrwPhvFeg2YA+FaYI4uobujzPthgtFxjHMjiN6zFlmtiPtMdgOR616H20wetGgbkg7en9Kd2I7D6G+tYkeM7oh6Dox9fIUX6GLPG57n6BLsR2W+roL94fzWHhH3Af1NapWqNrkmnpRGduyQU4UwU6iREOpVyu1YVnZpVylULs8cyT6JMRdPe4u53WozoXxPv0J4FbXL/o7wlr7Bc+bsTWos2ydzVfHYkDisywpI2yzTm6sCZ12Ywt+x3Fy3/KmdKsVE+Zg7/GvD+3/ANE5wgN7DMblkblTuyj9RXuGMxs0DbGiSjbq20e+o210X8tNHi3YjFYa6xXGu38pCbSj/wDIw4tH0r17DYxmsjGZjFuxbA+r4RRpQQPCzL9pvKeK8c7Y9nPquOIU6VYhkjkdTHoKJZp2oxGLtWxePhTZfX1I91NnmUYX5K0uiefNs8eX7f7Lfajtfcxt0u5hBIVOij3efrQW2+/M1CG5p9tgCK5rbbtns8cI44qEFSRew9+N9vd0PoavZfj7ek29H8uZ09QT9pT19xoP3xO9NJ3/AL2+NXGbXHgTqNNDLy+JLprtBfFYFgCyfzE9AJH+odKEPiNyJq9hMyKbyduo9qPXzHvq4HsYj213+8mx+KnY06MU+jmTzZsPGVWvVf8AaAgYE7beXlVzC4J7hASTXL+QESLdwMOgPhb4g1puxlnReGpRAAJ8tuffTK5oQ88Wri7M/jMFcSNQgxtztM8+tPwOHaATuZPHH/Fe7PkOGvRqVd95gdKDYnslhwjG3bAIOy9I1AH8KjxMHHro9NHmBaSRG8fImqyPJEc/jtWx7W5ALPitDc9F9CP0rLYbK3NwEgKJ4O7fIUpqV0b4ZcThuk6Nx2KY94g4nj+/hW6xeOW2viIB6DqZ6CsLkPZy+WTuzpncM20f+3mt7lnZW3bOu4Teufebp7h0rXji0uTgarNBzuHJVyiw13+ZcQhQfArfmf2oyxJO9XAtLTTK9DBJyk7ZUAp4qc26Xd1VA0xgpwruiu6alEpnK7S00ooi6FSrlKoQo4zMhGx2/OgOJzCeaDtm/rVHG5hJmdqW2dKOKuC5i8YSfQ9elD0JL7bweagu41rpHRB0p9m5qOlOOp86z5JGmMeAR23yoXFW9ElDHwP9a8/uNuRXs2OwgayyHqpryHMbXHpPSs81ydb4fkSg4opFaS/L96aRTVNVRv3E13ETAPAECuwSNjt+lVZqQ3dqtIXKY/SfQV17RBgbx1H9+tR2hRXDWQBPU88cVaVi5SodhMTcAAJkRwRq/OjVhxAPdwfQlaoWk9dx6bD40Sw441H/AIpm5ox5MOOfLiiwucFTp1Xh5eOR+VSDPjsC17xf/sA/IUMxN0M3HlHQT61GQWPEkbmPIcii+ZJClosL/t+5e/jIY/5er/W7N+FFsBmTAiNK/wClQP61l8Od613ZrLe8cGD+gqlkk/IeTT4cUd21G47MyJc+4T/f9zWnt4wGhWHshVAHSp1Fao8I8zlnvk2FVcGnChqtU6Yk9aKxdlyu1El2akBqw0ztKlSqFipUqVQhyK7SpVCHhl283FcfEAxqMAdKsOtUPq5dvSst0dpVIs2rxuGAIUfjWgwFnTHrVPB4QIJOwFEMC8y3yFLq+Spvjgdmb6UaOdMD3mvNcyy6Olez3uyTXMPMxdO8dI6KfWvPs1wDIxV1II9OvlROPqM0uVK9rMBi8Hxp/Kh12RtWuxeGG5FA8XhJ3gzS9tHSWS+wUp3E051qQWoO+1Sd2SQBvtVBWcw/Uf3FX2aADM/ltVe3hiP7/OrdrBExMb+XpULfuX8GdQ8yBvPAPT/irdhIWDG/nyPTmq2Gssuw2nnfmKsd4CQTA0zHzqgZex1LRaSfZHw61Hib28f81Ml0Ttv5eXvqPC4Jrj7SSTz1omBGk7ZPl+D7xoVdydt+BXq+QZOLKDbxEb0O7LdlxZUO48Z6eX9a0wp2OFcs4uu1XzHsj0OFOWuCnCnnJHiuimA04VCiRTUyXarinirKLa3KkBqmDUqXKuy06LFKmK9OmrDTs7SpUqhZ4i/kKuYXDhRqbYDqarJcVFL3CFUedZvMO0LYh9K7WxwPP1NY7O1CLlwjQ3cx759K+wOPX1rd9jstk6mEhRO/n0rDdmsvkia9eynB93bAiCd/2o8at2I1U1FbUXaEZ92ct4pd/C44YfkfMUXpU9pPs50ZOLtHiWfdm2suVYCR5dR5igYy3nbj8q9p7WZD36SPaXg15vcwDK3iTcfA1map0djDqVOPJkb2T7kx+VQNlMHaPh+tbG5hTzoP50NxFkyfCflS2kbY5W+gTawxRNzz6c/GnrbAAkbzxHSri5c7fZY/P9qt2uzuIaCtonbk7fmaF+wzfFdsFXBuNXyIjbyqEgkkgbekgD0rVYXsHfYy5VJ9Z/ATWgy3sLZtmXm4fLhflyfnUUGxM9Xigu7MVleTXcSQEQkDYnhfiTXo2Rdmkw4BPifz6D3fvRWzbCgKoAA4AED5CpQafHHXZy8+qlk4XCO04U0GnCmnPY4Gn0wU4UQDHinCmg10VAR9OBplOFQoeDXQaYDXQashIr1Mtyq004NUsqy1qpVW1UqKy9zPn7tz/lp76DZPyKVKsR6TF0endlOV94/OvVxSpU/D0zl6r8R2lSpU4yDX4NYLO/8ANpUqTkH4eyj5Vw8mu0qEcWbNXsPSpVYDLQp4pUqsEetSClSqwGOFOFKlUFjqdSpVaAZ0U8V2lVgnRXaVKoQ6tdpUqso7XRSpVATtKlSqEP/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14" descr="data:image/jpeg;base64,/9j/4AAQSkZJRgABAQAAAQABAAD/2wCEAAkGBhQSERQUExQWFRUVGBwaGBcYFxYXFxgXGBgXHBgYGBgYHCYeGB4kHRcXHy8gJCgpLCwsHB4xNTAqNSYrLCkBCQoKDgwOGg8PGiwkHyQsLDQ0LCwsLC4pLywsLCwsKSwsLCwsLCwsLCksLCwsLCwsLCwsLCwsLCwsLCwsLCwsLP/AABEIAOEA4QMBIgACEQEDEQH/xAAcAAABBQEBAQAAAAAAAAAAAAAFAAIDBAYBBwj/xABCEAACAQIFAQUECAQFAwQDAAABAhEAAwQFEiExQQYTIlFhMnGBkQcUQlKhscHRFSPh8BYzcpLxJFNiF4KTskNjov/EABoBAAIDAQEAAAAAAAAAAAAAAAIDAAEEBQb/xAAvEQACAgEEAQIEBQQDAAAAAAAAAQIRAwQSITFBUWEFEyKhMlJxkfAUQoHhscHR/9oADAMBAAIRAxEAPwDzrDZAzsQzQFEmreQ9nhisQVLaLS7s8fICOpq3ltt7uIS1PhJ8X+nk16lgbWFtWyluwp2JEEjpxHmfOuZCTatmFtgzJcJ9VwzabKXbM/aAJ56nzoPiexSO+pLYTUPsDgk+fTmtz2f7PLdsreuLcs6hJtFpAjhviN9xWK7X/S9as2rljAqwuB9IumCsDll8543o1ik1yUscmLDdl2SbCCGgndhPh536Gs2vZu0HPfMx38KlpWTzNMyXt4rMTidSP99fZYHz6rNaLKblm+6ojWi7FoGoElRJ3M7UjbKLrpguMomSzmxbt6hbQb7bAge+qeEyIhiLo53A2PTzrQ5lljorgDV4okcbVn7jsRBJBE7dKkZtKi0LE5QqSCx8W/y9K1H0SdiVxeN7x97WHhiPvOfYX3bEn3etZW9cn2jvXun0K4MJlgudbtx2J8wp0D/6n51owW5csfCHPJu7OFRBCqqjyAAH4Vy9YmuHGqCATBPFTA1s+mRq5QJx2ZdxAJEn2QTGr0HrXLefpKhvCXnSCeYq/isEtzZlB6yQD+dBe0OTWLvdhxHdmVIMRJ3Hx4pEoyT4YxOLQWvxyQSB04B9TWf7QZ6tnD3rwX/LVjp6yomP76V3EZs4Y6QfT/ihuaY/WAXRSfXid41en71N7AceD59zDNL14tdZvE5JJqPKMc1u6LpeWQgkE8j/AIq1mK3LbMjLo8TeAfZJPA9PL4Uy5kYa1tJcnYKJO3Ow3pNx6fkzQm4uz3J81tvbR1YQwB+YoJie0CJy/WsRlPZ7GPaAR9FtB4ixI0jy43PoKP4b6OiUVrtwlrhGgKhMhupLEAHrFLyZooJ514LF7tVbYeGWP4fOhT5iWbchfQHf51pv/S60igvfuKI5OlQOJnnnp76tZR2AwNti7M1+DKm48oBGyQI1bzuayzyJ9sW8tgzKs7N1iIZyvLBSYHmxAjpR7C9rbSLOofPr7qNFLhXT/LtqOkgfJRzsRQUZHhVZrgl3RSDIUD1IHnS1qJRYazvpof8A+oxa53duyx23Z/Cvp6mrV3Nr15dJ8DeU/lHSqd3CakFxU8S8RvK9flRbAgOyspBcruDtwRpoZ58mTgr5rH4O6/d6UEep5PnA6VbwRMajO7Qd+tQYW9obVMEGIPEk9KuW3cXGUANJB8o89vjSavsFuy7pH3qVT/VV8j8qVaP6Sf5SHk3YnKyl5tdsq8FWBXcGa3uXdmgCpjSoJJHn1HPFaPR1inRXZx6dQVN2AoHn30w9pLuEwiiyyqbpKEESSpXfSehr50IkgEGf61v/AKXM/OKxrKDNu0dC7+Hb2jv1n8qwjMQ4YKDpPA6xzIpi5dj0anst2YDC1duEMjMwVOpKqfaB2A591XMJk9q1iLbKAA40qCC76yp8SD7Q3jc+tXzgFSwh8RYklFRu7C95K92CfaBO5O0U7EoupbaXYGnSRpWFdgJCgCDpCtLKQd/WjSAuyFMwuLZu2reJLBQCJFq2wckArvJbfbkbUZy7KMPjhbwuk2MYgIe4IdLkSZaDO/n04rJZlfwrqQneKxusSwVYgoAIQkwJHv5q9lnam9gSzYU21UGYUa1uAABizMNUTBjgb0qUYIlDO2v0d4vBKGZRcRiQGt6m4Eywjwzvz5V6h9B2Yd5lQt/as3HVh6MdY/8AsflXjnaT6Rsxvs63b7IrconhUDykb/jWq+gjH4pMRc/lu2HuL4njwq68NJ5J3Xb0qlBV9IceOT2W7h2LbifKieGYhRNdXFIQDI3FUMxzRRsCKCENjuzS5blRYxOZAVnsRiC23O/X8KpYrO0G7uFHqd/lzVP/ABNaHAdvchA+bQKNvcSqNFhbIAjb9f6UGxuPVn7sCFMjV61QbtqgmLZ383QfrQq52jtmIQghpkOhMdetLnu6QcYeWjE9t8P3WJllJ1DbrJH9IpnZHtJaw12bi89eunaVn4fjWj7VZgt50dLbErvBj5SCfKsHm0Lube5HCjj9qU8buqZhyr6mqPWrnaizeJxCpbZtIK2diBp+00mGJEbUFft/3joJKsrQONKztsP2rx/+JXBIVioPQf3NNs4xxsCfSheik7bkB8lnrWN7TsoLG98d50kxB3qlje0i90zLdAPUbT6RHNef4e8TOttahgSsnxDyFS3sSJYQI8KxyYDfZpS+HLywflnpmX9sLN22jM7hxs4I22HI8yI6VAvb5WunRr7syrEgapA3IUegrDPjVWytsGI39AWnUD8OgqTKb40uFI2KnzhYgnUB67imr4fiXqXtNrY7ekTbtJcgCGmNZ1EEAD3RNXrXbtLZU2dYJB17GAxgBQDMsdz6VlRgNLSgJdjAWQpK8uQT0IiJpuCYE231AAn2SPCpGyN/5EcTRf0eJepDfYnt2yWb3dKLhUyS4OkTAhepO9czXtBe7pCLmjXbmAYaTz6wAPxrJZVc1M1tzs7OXVpXUw9kmekg7VoMDkhulmcqzqRLD2UAHBB68UvLp4wjaBZH/jHFffb5GlVn6sn/AH1+RpUneirPZIrtKlNdwcfP30ydl/qt9XSe7vamLMZ/mSSwjoIPFYjLsqv6rd1LRZdS6tLAyHMaSJ2kTXp/bTNjmOLa2uk2cOYU+0C8gMY89yKH37KKV06baWyUJBKnjw+JgQx3Mx50EV5LbrgGYvMGuOtliZ1a3KhHidraIOnsgH31SxN64irpsHS9zSWuqDbW7rE6YkKehMelEcptjV9bADM5fxGItKkCY5YnyHPSrNy8RZa7KI1ttVsBnQ6Fg/5e4DMTJJG23WqVrlgKzL3+zJQd3cYKS+4Hta2MW4mNS7yWGw2qW3h7thFTvA1sM9tnRp8PJGjkAneetaNsBZuF7zIUDFFCXXNx1W4AWuI/s+gBJiKhzjEYS8GFr+W2khVKkm4wAA3MAddqVkbqkRyZnc0yNG0sH0HRO42I6e/am5P9JuYYNe5t3BoTYKVUx7tqWXZTexmI7qyJfu5CzIOlZA3PXYV6VkH0NWMMou44i9eIkWk2VT7+sdWO3lVYISr6nwMjbBPZjtLi8Smq5aZRudQhUO/UE+H30Qu4y64ILlh5L4UH/v5b4URzbMLfsALoTcWk9hQOTHLn1NAM5uabhQs7BrepRbWSD0Bjim7FfH8/wOWRQ75f2GYnELbO7AEjhRv/ALjvQps+QkeEnUYBYk71dzDIr9zD2gTZQovJcd4fPistmKHDMbZgwwIEzPqCKtpFLUT8cfoEsRn27gKvhPQfmaWXY5rlprjIoUT0FB8MylXuPI39kcGelDvrt1QyknRM6AdvSq2+xPnT/MzUpjhqVWt6dXUSIHnV17MxvM8TuPnVTLi920ty46BbkJ6qP0q3OGtMQ9xm0L4QCf0qnBeP5+xf9VlXDd/rz/yDMd2fRwZQe9f7mg1rsaWuKFuqgLAS07A8tI2MeWxrY4YjVZRbqE3J2OwVeRv51dx2SiGLDQOjdG9fUVa3eOSfNxz/ABLa/t+x5/mPZa5YRnRldC/drAIuXNvaCcxO3NGs77FALh0tz37BTcJfcSNTNcSJtqswPd50Yw2YPaKrc/mWgduCVA40E7r02q+5V07yURZGt9MQiyFVBMlhuSJ31dNpHc30KyxlDv8AcoYTs7hrQ7kFbrKut8Q3Q6hACmYB9kRvvvUmEySwmo2rSBcUNIl21WxpcsxndOJHPlSbLLDXN8To8PekIm6mZEAHYCN+d5rmINi6uHN28SVnWttSLrsNj3kbSZJPJ3gVd0Z7G5hl6kdyqjSrKqOLkh2ZDLFidQEDy6VRx2AuWVtI9wuqmGChekEN7gxiKmv5mnf2L3dWwgQjRIGpidKkqeCARuTUOeO62rfco6gPNxPE8szbLvPIjjY1C0WwD3lu3chLlwBmYmdWmYXyU+tXMu7aKGezc8JYaST98ecehG9Cs0dkFq5btObrW4KuCQhVo1b+ydt6C5jgynsHdgbjk7rq/wDFvcaCaTVMs9H/AIKv31+Y/elXnMWP+4/+4/tXaRsXoVtR9UVRzy+Ew15m4Ftiefunyq9FZ/t5gL97A3kwxIukCACBqEjUu/Qia3y6GI8N7P31CDUv8x7hRTLBdWxBMGeKJPiHutpa4yKAp1BC694gMoQxhSNthTMswsPZVlVJvaWLRqkAr4dQ2ArSXMKguFyIFskEu2oQxksBAhmIiegE1OKKfZBl2UCxbZG7sW2bWSQ5YHwKo08kzt8dqB/Wr2Iv3e6Fm5pZbbhjctNoSWbXyoVgpUk+UCrmKzAW7lq46FXN5PC3hdiSd0adkDFDPWBxVPFG491bN6yQl5kDvafe4q94AtwzCux6tuADVN2SjmIxLH+RYuqpxC6rmx+rWrYBIQSsyNhqB52iosu+ju86AFNV5u7ZEW5JUEmXuHhF0xtqmjdrHtCSt+0lmy1t7SJ47lp5Cd0QJjZSX9/E1scisHD4e3cG+Iu2wigqAbNschjALERuT1qnFS7LSt0W8oy/C5auixati/oAu3FGwj7zcnfpyaCdos8BYq7lFuLIucliP28uBVXtYbtu0DaBcT4h9pmP2j+1eX5xjLqopuOH1SApM6Z6+lU2Nf5Yl7K86vJiSLQF9rsiNMkBZ8Qnalf7Y4j62pUkMAQwiAem4qjkmdvhbpu2xLFCgCrMqeSOvxod/EGbvbrCGAGkdRvzQtW06Bot4zP7+kB3EOTIAEjfgkVbfEarakgaFWNUck8AUItYYnSFIZrgkzuRV101KbbFl7tgPLbr8anRRIbpRAXYeJdlny4ms3hypBdiSdWyjg0WzfT3cRBOyjqR5k1RNhrMA8bMB76JFom+sl5UalUQQg4mjWQ464NVo2WIJ1MSsEL9rcjyqhkitddriaVCwTO523r0fDZjfGFe8balW4ZYJiNtqLgCbox/au3Ztta+qqRqI5JgT5eVa7OcOyYNAHDlQFaeZ/5rNY3LxiMNbKFnvsSQAfYg7CB+taTHGzZwyl1lyssdydY5J+NU+eQG+KM/ZyzEW3VLgBa5yCRCqN5MelWcPcbDuLtuGSeSJE/H8DT8PgTib2HP1gMzjWyxsqxupI9NqvZ1mqi73ISPCdhGjbgCh2rtDseRr6ZcoC59cYab1lFQ3WbvLiQG2gnw8KYnfrRHKu0F5cMl60ig25Uk6VN7VpAdvtLJ3nrUdu2oBX2rdwEMOY8/iKq5xlNtdBNxmYIkKXEaQ6hWiBK7nkyKvirAyQUf0KWYYhbrLeuWtaeJrioYU3D1WNyRuSeNjXcGb1/SdZKd5zGlFVfYBNQ5jb14q7bd1LMVM2xKIFIB4gBdO5iimZZh9WDIzI722W5rU7XA0qqlfSAY9JqnyAV8Re73vFRm06yzPy7Lp8Qk9FYkR61VxADKgICQCdIMDu0U/a66iOPSr1vAiLJDKVg62XUB45O5PMHpvQ3HAi7bXa4ysoWQx1KB/M28h1HnUryyeSv/ABo+Sf7D+1KrP10ffP8A8J/euUzb7l2fT9MvoSrAGCQQD5EjmpK5RBHiwsjDM7XVh0fROnWTuBIn7xMj1qpexLJdumS93Ui21M73GlXg8FFHXoSxra9tezQU3cTaBd3EFSZgj2CgJgENvWCx2OsqVvlLnfMCVJbZGtADSQBBlgZnc0lkSG5c91BcQ2/rF+23gYOXZ7mli3IAa2ij2TvPvFW8xzS3euIX7mNK3NhN28PZIZRtqgs0E7eVV88zgqVtIPCbbDUEnW906rpVhEEDr04pzkLmCIg7tFFtIa34ypCj2RADHVPPXeallhDszgrV0tDXAXIgN4mGGSC2tzwGIA09IrdWFBDXbkKoA9IX7CD38mgvY3s+tq3dI1nvbrRrADC0hEg+95FS/SHfC2EtK+nUZc+nUe/pWiK4orx+plO2GdGziAyOLqrtpBghjwdvaivOsxsNfuFVtFTJZtIZwqnckx5UU7S5f/1IQpcRQoPJb4mOKtZNmeIsLctWp0OplnXffkAxvWZccseoSa+lF3Jgblsn6zaT6qoRCFGpyy789PWr3bTBG3hsPburZFsjd7RlySJJYx1JoX/iFu5Ni9hbbQunvBbgtHBnzoL9buXLVtLk6ZjxbaVXgUTlfX8+4DxuPLRxMvuaVuwqqi+H1jzp2EzDvrdx3gSwgRufSozjGZlQg7E7dCPSpcFbk3DACJvpHU0LYJDfZmPdsA2kgyOY8gaE425N2Onr0FFUuagzWfsiSelDr9s7MSHZ+fSrii0LD3hbDaCRqME1trGYXhhQiLptkGJ5PnWFfCBWBMMBBO/4VtMwzRMaLNoK1kcFiYAAH2RRAyCvZklbHfWEW2ApVi3Lkc/j1oZmWBvsgtFlfvWJhDMdT8K0GCzcCzbQL/JttodwJMLyQPXzp+KzTDLiLjppFwICrHaB1UVYrm+ABl+dC2gwxtxcDeJ0G+iY2PPwqbtjlyIEa29wu3gAYyxn0qLL8PpvG/cU6N3FwAxqjYEnkdalz1Lz6MR4SqjUp8zxvUXfBZRyC0lu2AzsbrnxrG1tgdq0trJ1xIVSF1JqKFgSAY8S7b9JFDMhy4Xe+u3nKjbiBJjc0ey28Ay6NgYifMDwn48VF2NUty2sxOKKoqWXcdz4l1oml9ZMsu3G45NX8JlAcOvU211O7ahqWCsbRtsI85oh2rytLV7vkQS8MgA4BnXsdm8Rg+Q91CL2bm1ZCMdesmO7b2JGw9ACfa9KuuRRVzLMheSLhZLasqhljSpUklyOuw4qthyX7x+SU8EmWcFiGZAP8skc1asZYGuFWdLgFtQo0kLrcbho6iefLyq3irQUza0hi4FwqolPCIG3IPUTQ2Sxn+Fx9x//AJB+1KiH8FvfeH+3+ldqbSbj6Appp1KKYMozfaK1qUqf1G/TivMEw1oq63lVLgdneGaSpVgGZTvvA4Ney4/C6hWAz3KTb724ltXZgZBEyY539B8KU0UYjCXrkIr671q2q92FU6ocEE6l9453NWsBmNvFXS1xi1xSn8uWA1TpUiCCuwEnfcRQHK7pYFbLvbtzL3OiFWJgidzEQKIfR7hWxGZWFJ1CzcJJA0yB4vEOenrQpcoM9qxloWLdtY3AC/ISfxNYftGhumY3J6gcD15rR9uMfpvIsxCz16n0PpQFL3UsD5E8gn38daVlzU2j0vw/RxWOORq2Zy5huRPigdSf1291ctWRG4MgxJEb9RA5+NGMaI8RMSfwJ5E8b0LuMy3CdXJIO8gxz8dvlWLc7PRQhBx44J8Plq7byG6aY3n8uKH5jYs6mBZdckFGUgkrsIPr0rXZBgu8KsR4ByekgTH5UCz/ACZLt1yY0yeDHE9aFZKlto42u1bjkWOPPr/4Zy5lQFxSo3UbkkyJ5EEc+lD7mXFA4WSN5O24PUdOa0i4TdbYJO3nJ2P4bdTXDhe8bT7KTzvvP6/vT3KSQeTQ4Mq+qNP2MDawjIhQhw0yF6EfqK7eslbWoRqc+z5CtzicKmkNAEGAxkSFHpzQDF2Sk3UAO8b9Ph5etaceZS4OFqfh2TEt0eV9wFfw48CqCWb2h0FF8erW10sN1UEEDr61AzNbZbmpfFueNqsDMw9yLrDS3J6+grQcpi7OYi4GDrquJO6fZLeUUfzO8/1g/wDThXZAPFx4qH2cWth17pvDOrjaasZtnRxFxdYNsqJ/1eQ91RAPsLZ4XSxbstDMRAjgR6daH5zdZrVpEuBmeFNsAKs+XpVTPsLePcs50xsCJ61Vw99w5Ebz4YG8jqKspJB3J+zxtkriXAUrICPsxPRj6Vaw+IVSbYI/8N5Ph3A/CgeJxFzEMqlHZV3IETPmar5VhCmIMCACCAeYNU+A492bztdhx9TFxmKqgJnbdbizEnjcEfEVhEv72ggOi4D4bigItsEaS5AnkSfhXpefYUX8vNnYE2pkkgeC4DufdtXmzPb0OV8QZiAoJMW1Ugn72knePWil0gZdslw5ZSqrOtlU3WMEBDsoA+z0+FEczwZcMbfhLlTqUncKdLeH3RHxPNDMrwb3bzEuUMW46kjT4ojYfmNqP4vL2cBQ8K23ghQERvZM777CfOgq+AGgd/hy3/3MX/v/AK0q1X8Eb/tN/upVLK5PWKU1ylTB1nGE0Nx+WBwQQCD0olXCKFoo8kzvshdw7q+GWV1SbYAAHkx+9HHxqp9G2WaMx+ssXl9awyhSDB8ueten59jFtrxLGsVleM1Y6xJ4fjy8L0tSSmkb8WknPDLM+khn0gYyMa4gHSqdd+AePjWft40bwYnaDJ/CiP0mJ/17k8aUP/8AIFZi37jtx/YrBNXJ36nrdLUdPCn4RojfGkxBB5B3j3elV7QE6Twf7Px4ofgy68nr76MYe2JBgnqY4/pSWnEN5kkzQZYD9TAQxDFT8x+9AsXbYQojzPruOd/ea1GRgHBsR99z8gtZXOL0TA2Aif799L08VbkcXC1PUN+7YKuYoLcJ8pj99qnOODiNW/oIHqZ9OKC4+/pBJ3M88UKs3zIEz5ela7OxuTZq7dtVJ8jxvIknfc7A1zFWVBaQFBHQc7+s/hUWEVmCqQZn0gDbeOv9adicM48bjWB1DfLn9qBrngakmrbA2NyELqKrII934VnsYAIbQQF/OtObt0kmCJ58j76p5phmuqRAHXyrTizV9LOFrfhl3kx9+hzJAgsNcfnkDrSx2Ja7bW5cTn2CvX31y9grSWASxZ43EHmpsstahbJDMq8rHB6VqUjzck03ZbOcm4qNdbSyezbjmBzVjMMWfDfKAIq8eZPWgN4NexB306GAE+U71p8dlCWwksxtzwTNS+aB9wVlea6LTFI712PiPQHoamTKbxLvrDEkbx0idqoXsOjMAgY+OSFEqBRS3fYki3K21ERuJPXmpKwja3LxFj1GFvH4+GPxrE5Thx3dpy0nQwcSPCAQdZjZt55rcWLIOFvM8aVw2kz53WA5+FYiwRbS3ZhrpubKoAi2NR5bn5iaN9L+ehJ/iCuB7pZGrwiSdujGdUjeTtv+VabsNkS3cRduTqtRpYH7w4gneDzIrNrhCIVEGu9Cn1X7TA+kADzr2DIcmTD2gqKQSAWJMkmOp9OKDsGEdzsm/hFr7v4n965V2lV0jRSIa5SpRRCDtRYi+EUselSUA7TY/SAo+NDKVKx+nxPLkUUZjtFmUkknn8qzWRYuMSreRBB/0kT+E1LnWMloG5jby91Qdn8NN5QTA1CdpJMb+nBPWuepv5ia9T38dLFaOcX5iw99KOAJxSPJ0vaEwdjpY8/MVkAgUQBt7zt+taftRnqYqxCK+rC3O7OsQzIwGl4HnEVk8S5ECfh5U3ItsmcvQ3l00fbj9iWySZIO01dQnSGngwfj191VLVkAA6pPJ558qfdxhUQAN/76VnyRckMnib4RqOxOZakxFsmQGkD0I3iqed2wNlEnVz1jpQbJ7/c3SylobeDzHU7dKmzLNvHq6cjy2rIt2M47jkwZNzQC7QnxrbHTn1J55q5lGRzp21M54/rVJMG2JxQC76j8gf6V6zlOTrYUHSNUDfyHvPX1rVido6cckYQXlmexOQG2dPl1iDHu6Cg+agBjJk9TEDpW8zO/rtkqBI+0R+X71hMdgWZyXDMp4jw7x0Cg0eSBv0k3KNy8AnFQBOrkeyfzqk12fyq1mOVBWAViTEmQRHHJNR5flpY7mB8J9DFLUW+h2WcVHc2Q4O/oYal1LIJHnH61KuYnvywbQu50kbbfrV+3lreJFIJjgzDekRsaHYfCK1yLoI0zx59JrZif9rPL/EMEcl5YdrskxOZ27iBFUyxkvG8edLHX2tIGJ1AjSoJ3361Xt3CjldEajHHC9aIXbdpf5m2hdgDvv5DzrR5OD4KWCzErYREIQk+K513O49at2MlcKSHLAueesmJoUWt6kYA6QSWPT4CjOBvFn17hJ8K8bDrFVKw4rczYZsHGWXhbID3LiICTHhtKGaD79qzK4cNdthANtPmeQZ3HtdTPnWwx+BZ0w1hINxFDuCJOq6ZPyrVZL2Qt2/FcUM7KAV+woAAAC/3zRSXSKa3ysr9kez6aEvuJYr4AYOlJ295rVU21bCgBQABsANgB6U6olQ1KkKlSpVZZDXagXEjip6id9CnFrs4awHabMBLN74rbZpe0WmPw+deW9osSSIj1pGeVI7nwfDuybgPZtd4WmSJG3HWIHnV8Wu7ZVUxJ9ofE7eVUsJiCu/tR8j6VNbxul9ZhR5H+4kx+NY4Uexm30ug3nmXqlxbo2TELoc7cndGPSQ351lr+FhtO8rsffvM1qMuu3Mcly33YgCRpAXgmOsNHnWcvYoXFmfFbOm4PMjYMffWzKlOKmjy+kk9LqJaeXnr9fQFtcJaF2B6/1p9swwUEE7zJA4EkyfdTrZIAk+GTHXoPxprYdSwO8dfWen5VktnoNseiGxL7ngb9avK2oRE/+O0QBvNVbTRIECSBG8nz+VXcLaDGPug9eY3qqsDOklyF+w62FxBLEJI8K77edemN3TidSlfQgj4mea8gsP4lhgBMgbeUc9NtqtLiXIOknUDztH97Ut4nX0uji5tKnkuMqPUFxdhQV1LPz+VZntFp+w7DT0CkSOTJX9Ky+GxDNOpmj5aZ4+Hz/Cojnbo+i5IAMTwY8vKhSyLuRowaZRnak2wZisUSzAssTO8mQOgPPzoZezA6ww2jggk8e/4Vpr2JUtJUFZgEjz948599C/4QjENpgzuvQiekHanrcuzXOcC9keM13EJ9r13Box2nyshlfo0EGNwR/Y2oPlmBNp/MTsfKt3mOBNzDgRIiT12j7NaYI4maSU/Y8rzTOGe/BAUEQT+dOtW17m7DSoWQYmDvPxq5mGRRehzswrh8OlLSyOD5b062+WefyR2TcSnav22Syr6QuwIjxNHUxWp7IZcLuIkibanURyAq9PiYHzoDZyPVdtraEuZWI31HqK9n7LdmlwlkLHjMFj6jpVrstdbhZPkrC82IclWY+yI9mIE0fmuV2iJHjg7XabXagw7SrlKoQB3RPBqzluKMaGO44PmPKsBie2IS6yzxUlntcpPNZI5KdmueFtUzY9qL0W1Hma84z2JB2I3meCB+9aTNM5L2GuGSLQJJHAHqeBXjtz6QTiMRbQKtu0zgEsehMSx6CilB5ejoaHVYtJFb3z7GjwOHBA31eYG0c/jWh7Mdjjim1P8A5Knk8bfZB4PwrH9rNWDxZtm4tyyAHUW4VGVhtJB3+fSi2AbMc1tlrl0YPAIN3jQhA6IojWfwoseljH8Tt+her+OZMjawql6+f9Gs7QdtLOEAwmACM5IVnBELO2zDaR58CvNc4S9g8Q15gCuopdCnUkzzPrW8w/ZTB2La3rim3h09nvD/ADb7ffYfZXyWgGe9tFvE27dpEskaSsDxA8bDiKdknGCpnL0unzaiTcF/n+eQcuJBAuIQyHcSJ94pwvk8QPzHmIoMh+rS1uWsk+JOq+oq+2IVlDK0qeCPP+lYpRrldHp9LqnJ/Kyqpr7+5e7yWmBtO8iZ5ior+IgDSdzIYbjYcmhy3zPkYJJJH4D3VF9Y3G8nnb3cfjS0zZOi5cxhC7+4H0PJ/Wu4THxtMCfa9Om1CcTiT5iOfx8qdaxEDfeeduh6UdMyymg9g8xPExPE/v0qxmR1DcjfcmdtgSNun9TQS24Gx28j1mr2GxE87gyJn4mqaXkVfNohuXXtKrT4Z9npVnD47xGY2AA6+E8keYrjop1IRtvx1mIIPxqhas8LqkDgeXmJq0DN7+zc5Tgy2kgkgbb/AISPdwffXo2X4Yd2B08qwnY55UDrwPhvFeg2YA+FaYI4uobujzPthgtFxjHMjiN6zFlmtiPtMdgOR616H20wetGgbkg7en9Kd2I7D6G+tYkeM7oh6Dox9fIUX6GLPG57n6BLsR2W+roL94fzWHhH3Af1NapWqNrkmnpRGduyQU4UwU6iREOpVyu1YVnZpVylULs8cyT6JMRdPe4u53WozoXxPv0J4FbXL/o7wlr7Bc+bsTWos2ydzVfHYkDisywpI2yzTm6sCZ12Ywt+x3Fy3/KmdKsVE+Zg7/GvD+3/ANE5wgN7DMblkblTuyj9RXuGMxs0DbGiSjbq20e+o210X8tNHi3YjFYa6xXGu38pCbSj/wDIw4tH0r17DYxmsjGZjFuxbA+r4RRpQQPCzL9pvKeK8c7Y9nPquOIU6VYhkjkdTHoKJZp2oxGLtWxePhTZfX1I91NnmUYX5K0uiefNs8eX7f7Lfajtfcxt0u5hBIVOij3efrQW2+/M1CG5p9tgCK5rbbtns8cI44qEFSRew9+N9vd0PoavZfj7ek29H8uZ09QT9pT19xoP3xO9NJ3/AL2+NXGbXHgTqNNDLy+JLprtBfFYFgCyfzE9AJH+odKEPiNyJq9hMyKbyduo9qPXzHvq4HsYj213+8mx+KnY06MU+jmTzZsPGVWvVf8AaAgYE7beXlVzC4J7hASTXL+QESLdwMOgPhb4g1puxlnReGpRAAJ8tuffTK5oQ88Wri7M/jMFcSNQgxtztM8+tPwOHaATuZPHH/Fe7PkOGvRqVd95gdKDYnslhwjG3bAIOy9I1AH8KjxMHHro9NHmBaSRG8fImqyPJEc/jtWx7W5ALPitDc9F9CP0rLYbK3NwEgKJ4O7fIUpqV0b4ZcThuk6Nx2KY94g4nj+/hW6xeOW2viIB6DqZ6CsLkPZy+WTuzpncM20f+3mt7lnZW3bOu4Teufebp7h0rXji0uTgarNBzuHJVyiw13+ZcQhQfArfmf2oyxJO9XAtLTTK9DBJyk7ZUAp4qc26Xd1VA0xgpwruiu6alEpnK7S00ooi6FSrlKoQo4zMhGx2/OgOJzCeaDtm/rVHG5hJmdqW2dKOKuC5i8YSfQ9elD0JL7bweagu41rpHRB0p9m5qOlOOp86z5JGmMeAR23yoXFW9ElDHwP9a8/uNuRXs2OwgayyHqpryHMbXHpPSs81ydb4fkSg4opFaS/L96aRTVNVRv3E13ETAPAECuwSNjt+lVZqQ3dqtIXKY/SfQV17RBgbx1H9+tR2hRXDWQBPU88cVaVi5SodhMTcAAJkRwRq/OjVhxAPdwfQlaoWk9dx6bD40Sw441H/AIpm5ox5MOOfLiiwucFTp1Xh5eOR+VSDPjsC17xf/sA/IUMxN0M3HlHQT61GQWPEkbmPIcii+ZJClosL/t+5e/jIY/5er/W7N+FFsBmTAiNK/wClQP61l8Od613ZrLe8cGD+gqlkk/IeTT4cUd21G47MyJc+4T/f9zWnt4wGhWHshVAHSp1Fao8I8zlnvk2FVcGnChqtU6Yk9aKxdlyu1El2akBqw0ztKlSqFipUqVQhyK7SpVCHhl283FcfEAxqMAdKsOtUPq5dvSst0dpVIs2rxuGAIUfjWgwFnTHrVPB4QIJOwFEMC8y3yFLq+Spvjgdmb6UaOdMD3mvNcyy6Olez3uyTXMPMxdO8dI6KfWvPs1wDIxV1II9OvlROPqM0uVK9rMBi8Hxp/Kh12RtWuxeGG5FA8XhJ3gzS9tHSWS+wUp3E051qQWoO+1Sd2SQBvtVBWcw/Uf3FX2aADM/ltVe3hiP7/OrdrBExMb+XpULfuX8GdQ8yBvPAPT/irdhIWDG/nyPTmq2Gssuw2nnfmKsd4CQTA0zHzqgZex1LRaSfZHw61Hib28f81Ml0Ttv5eXvqPC4Jrj7SSTz1omBGk7ZPl+D7xoVdydt+BXq+QZOLKDbxEb0O7LdlxZUO48Z6eX9a0wp2OFcs4uu1XzHsj0OFOWuCnCnnJHiuimA04VCiRTUyXarinirKLa3KkBqmDUqXKuy06LFKmK9OmrDTs7SpUqhZ4i/kKuYXDhRqbYDqarJcVFL3CFUedZvMO0LYh9K7WxwPP1NY7O1CLlwjQ3cx759K+wOPX1rd9jstk6mEhRO/n0rDdmsvkia9eynB93bAiCd/2o8at2I1U1FbUXaEZ92ct4pd/C44YfkfMUXpU9pPs50ZOLtHiWfdm2suVYCR5dR5igYy3nbj8q9p7WZD36SPaXg15vcwDK3iTcfA1map0djDqVOPJkb2T7kx+VQNlMHaPh+tbG5hTzoP50NxFkyfCflS2kbY5W+gTawxRNzz6c/GnrbAAkbzxHSri5c7fZY/P9qt2uzuIaCtonbk7fmaF+wzfFdsFXBuNXyIjbyqEgkkgbekgD0rVYXsHfYy5VJ9Z/ATWgy3sLZtmXm4fLhflyfnUUGxM9Xigu7MVleTXcSQEQkDYnhfiTXo2Rdmkw4BPifz6D3fvRWzbCgKoAA4AED5CpQafHHXZy8+qlk4XCO04U0GnCmnPY4Gn0wU4UQDHinCmg10VAR9OBplOFQoeDXQaYDXQashIr1Mtyq004NUsqy1qpVW1UqKy9zPn7tz/lp76DZPyKVKsR6TF0endlOV94/OvVxSpU/D0zl6r8R2lSpU4yDX4NYLO/8ANpUqTkH4eyj5Vw8mu0qEcWbNXsPSpVYDLQp4pUqsEetSClSqwGOFOFKlUFjqdSpVaAZ0U8V2lVgnRXaVKoQ6tdpUqso7XRSpVATtKlSqEP/Z"/>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16" descr="data:image/jpeg;base64,/9j/4AAQSkZJRgABAQAAAQABAAD/2wCEAAkGBhQSERQUExQWFRUVGBwaGBcYFxYXFxgXGBgXHBgYGBgYHCYeGB4kHRcXHy8gJCgpLCwsHB4xNTAqNSYrLCkBCQoKDgwOGg8PGiwkHyQsLDQ0LCwsLC4pLywsLCwsKSwsLCwsLCwsLCksLCwsLCwsLCwsLCwsLCwsLCwsLCwsLP/AABEIAOEA4QMBIgACEQEDEQH/xAAcAAABBQEBAQAAAAAAAAAAAAAFAAIDBAYBBwj/xABCEAACAQIFAQUECAQFAwQDAAABAhEAAwQFEiExQQYTIlFhMnGBkQcUQlKhscHRFSPh8BYzcpLxJFNiF4KTskNjov/EABoBAAIDAQEAAAAAAAAAAAAAAAIDAAEEBQb/xAAvEQACAgEEAQIEBQQDAAAAAAAAAQIRAwQSITFBUWEFEyKhMlJxkfAUQoHhscHR/9oADAMBAAIRAxEAPwDzrDZAzsQzQFEmreQ9nhisQVLaLS7s8fICOpq3ltt7uIS1PhJ8X+nk16lgbWFtWyluwp2JEEjpxHmfOuZCTatmFtgzJcJ9VwzabKXbM/aAJ56nzoPiexSO+pLYTUPsDgk+fTmtz2f7PLdsreuLcs6hJtFpAjhviN9xWK7X/S9as2rljAqwuB9IumCsDll8543o1ik1yUscmLDdl2SbCCGgndhPh536Gs2vZu0HPfMx38KlpWTzNMyXt4rMTidSP99fZYHz6rNaLKblm+6ojWi7FoGoElRJ3M7UjbKLrpguMomSzmxbt6hbQb7bAge+qeEyIhiLo53A2PTzrQ5lljorgDV4okcbVn7jsRBJBE7dKkZtKi0LE5QqSCx8W/y9K1H0SdiVxeN7x97WHhiPvOfYX3bEn3etZW9cn2jvXun0K4MJlgudbtx2J8wp0D/6n51owW5csfCHPJu7OFRBCqqjyAAH4Vy9YmuHGqCATBPFTA1s+mRq5QJx2ZdxAJEn2QTGr0HrXLefpKhvCXnSCeYq/isEtzZlB6yQD+dBe0OTWLvdhxHdmVIMRJ3Hx4pEoyT4YxOLQWvxyQSB04B9TWf7QZ6tnD3rwX/LVjp6yomP76V3EZs4Y6QfT/ihuaY/WAXRSfXid41en71N7AceD59zDNL14tdZvE5JJqPKMc1u6LpeWQgkE8j/AIq1mK3LbMjLo8TeAfZJPA9PL4Uy5kYa1tJcnYKJO3Ow3pNx6fkzQm4uz3J81tvbR1YQwB+YoJie0CJy/WsRlPZ7GPaAR9FtB4ixI0jy43PoKP4b6OiUVrtwlrhGgKhMhupLEAHrFLyZooJ514LF7tVbYeGWP4fOhT5iWbchfQHf51pv/S60igvfuKI5OlQOJnnnp76tZR2AwNti7M1+DKm48oBGyQI1bzuayzyJ9sW8tgzKs7N1iIZyvLBSYHmxAjpR7C9rbSLOofPr7qNFLhXT/LtqOkgfJRzsRQUZHhVZrgl3RSDIUD1IHnS1qJRYazvpof8A+oxa53duyx23Z/Cvp6mrV3Nr15dJ8DeU/lHSqd3CakFxU8S8RvK9flRbAgOyspBcruDtwRpoZ58mTgr5rH4O6/d6UEep5PnA6VbwRMajO7Qd+tQYW9obVMEGIPEk9KuW3cXGUANJB8o89vjSavsFuy7pH3qVT/VV8j8qVaP6Sf5SHk3YnKyl5tdsq8FWBXcGa3uXdmgCpjSoJJHn1HPFaPR1inRXZx6dQVN2AoHn30w9pLuEwiiyyqbpKEESSpXfSehr50IkgEGf61v/AKXM/OKxrKDNu0dC7+Hb2jv1n8qwjMQ4YKDpPA6xzIpi5dj0anst2YDC1duEMjMwVOpKqfaB2A591XMJk9q1iLbKAA40qCC76yp8SD7Q3jc+tXzgFSwh8RYklFRu7C95K92CfaBO5O0U7EoupbaXYGnSRpWFdgJCgCDpCtLKQd/WjSAuyFMwuLZu2reJLBQCJFq2wckArvJbfbkbUZy7KMPjhbwuk2MYgIe4IdLkSZaDO/n04rJZlfwrqQneKxusSwVYgoAIQkwJHv5q9lnam9gSzYU21UGYUa1uAABizMNUTBjgb0qUYIlDO2v0d4vBKGZRcRiQGt6m4Eywjwzvz5V6h9B2Yd5lQt/as3HVh6MdY/8AsflXjnaT6Rsxvs63b7IrconhUDykb/jWq+gjH4pMRc/lu2HuL4njwq68NJ5J3Xb0qlBV9IceOT2W7h2LbifKieGYhRNdXFIQDI3FUMxzRRsCKCENjuzS5blRYxOZAVnsRiC23O/X8KpYrO0G7uFHqd/lzVP/ABNaHAdvchA+bQKNvcSqNFhbIAjb9f6UGxuPVn7sCFMjV61QbtqgmLZ383QfrQq52jtmIQghpkOhMdetLnu6QcYeWjE9t8P3WJllJ1DbrJH9IpnZHtJaw12bi89eunaVn4fjWj7VZgt50dLbErvBj5SCfKsHm0Lube5HCjj9qU8buqZhyr6mqPWrnaizeJxCpbZtIK2diBp+00mGJEbUFft/3joJKsrQONKztsP2rx/+JXBIVioPQf3NNs4xxsCfSheik7bkB8lnrWN7TsoLG98d50kxB3qlje0i90zLdAPUbT6RHNef4e8TOttahgSsnxDyFS3sSJYQI8KxyYDfZpS+HLywflnpmX9sLN22jM7hxs4I22HI8yI6VAvb5WunRr7syrEgapA3IUegrDPjVWytsGI39AWnUD8OgqTKb40uFI2KnzhYgnUB67imr4fiXqXtNrY7ekTbtJcgCGmNZ1EEAD3RNXrXbtLZU2dYJB17GAxgBQDMsdz6VlRgNLSgJdjAWQpK8uQT0IiJpuCYE231AAn2SPCpGyN/5EcTRf0eJepDfYnt2yWb3dKLhUyS4OkTAhepO9czXtBe7pCLmjXbmAYaTz6wAPxrJZVc1M1tzs7OXVpXUw9kmekg7VoMDkhulmcqzqRLD2UAHBB68UvLp4wjaBZH/jHFffb5GlVn6sn/AH1+RpUneirPZIrtKlNdwcfP30ydl/qt9XSe7vamLMZ/mSSwjoIPFYjLsqv6rd1LRZdS6tLAyHMaSJ2kTXp/bTNjmOLa2uk2cOYU+0C8gMY89yKH37KKV06baWyUJBKnjw+JgQx3Mx50EV5LbrgGYvMGuOtliZ1a3KhHidraIOnsgH31SxN64irpsHS9zSWuqDbW7rE6YkKehMelEcptjV9bADM5fxGItKkCY5YnyHPSrNy8RZa7KI1ttVsBnQ6Fg/5e4DMTJJG23WqVrlgKzL3+zJQd3cYKS+4Hta2MW4mNS7yWGw2qW3h7thFTvA1sM9tnRp8PJGjkAneetaNsBZuF7zIUDFFCXXNx1W4AWuI/s+gBJiKhzjEYS8GFr+W2khVKkm4wAA3MAddqVkbqkRyZnc0yNG0sH0HRO42I6e/am5P9JuYYNe5t3BoTYKVUx7tqWXZTexmI7qyJfu5CzIOlZA3PXYV6VkH0NWMMou44i9eIkWk2VT7+sdWO3lVYISr6nwMjbBPZjtLi8Smq5aZRudQhUO/UE+H30Qu4y64ILlh5L4UH/v5b4URzbMLfsALoTcWk9hQOTHLn1NAM5uabhQs7BrepRbWSD0Bjim7FfH8/wOWRQ75f2GYnELbO7AEjhRv/ALjvQps+QkeEnUYBYk71dzDIr9zD2gTZQovJcd4fPistmKHDMbZgwwIEzPqCKtpFLUT8cfoEsRn27gKvhPQfmaWXY5rlprjIoUT0FB8MylXuPI39kcGelDvrt1QyknRM6AdvSq2+xPnT/MzUpjhqVWt6dXUSIHnV17MxvM8TuPnVTLi920ty46BbkJ6qP0q3OGtMQ9xm0L4QCf0qnBeP5+xf9VlXDd/rz/yDMd2fRwZQe9f7mg1rsaWuKFuqgLAS07A8tI2MeWxrY4YjVZRbqE3J2OwVeRv51dx2SiGLDQOjdG9fUVa3eOSfNxz/ABLa/t+x5/mPZa5YRnRldC/drAIuXNvaCcxO3NGs77FALh0tz37BTcJfcSNTNcSJtqswPd50Yw2YPaKrc/mWgduCVA40E7r02q+5V07yURZGt9MQiyFVBMlhuSJ31dNpHc30KyxlDv8AcoYTs7hrQ7kFbrKut8Q3Q6hACmYB9kRvvvUmEySwmo2rSBcUNIl21WxpcsxndOJHPlSbLLDXN8To8PekIm6mZEAHYCN+d5rmINi6uHN28SVnWttSLrsNj3kbSZJPJ3gVd0Z7G5hl6kdyqjSrKqOLkh2ZDLFidQEDy6VRx2AuWVtI9wuqmGChekEN7gxiKmv5mnf2L3dWwgQjRIGpidKkqeCARuTUOeO62rfco6gPNxPE8szbLvPIjjY1C0WwD3lu3chLlwBmYmdWmYXyU+tXMu7aKGezc8JYaST98ecehG9Cs0dkFq5btObrW4KuCQhVo1b+ydt6C5jgynsHdgbjk7rq/wDFvcaCaTVMs9H/AIKv31+Y/elXnMWP+4/+4/tXaRsXoVtR9UVRzy+Ew15m4Ftiefunyq9FZ/t5gL97A3kwxIukCACBqEjUu/Qia3y6GI8N7P31CDUv8x7hRTLBdWxBMGeKJPiHutpa4yKAp1BC694gMoQxhSNthTMswsPZVlVJvaWLRqkAr4dQ2ArSXMKguFyIFskEu2oQxksBAhmIiegE1OKKfZBl2UCxbZG7sW2bWSQ5YHwKo08kzt8dqB/Wr2Iv3e6Fm5pZbbhjctNoSWbXyoVgpUk+UCrmKzAW7lq46FXN5PC3hdiSd0adkDFDPWBxVPFG491bN6yQl5kDvafe4q94AtwzCux6tuADVN2SjmIxLH+RYuqpxC6rmx+rWrYBIQSsyNhqB52iosu+ju86AFNV5u7ZEW5JUEmXuHhF0xtqmjdrHtCSt+0lmy1t7SJ47lp5Cd0QJjZSX9/E1scisHD4e3cG+Iu2wigqAbNschjALERuT1qnFS7LSt0W8oy/C5auixati/oAu3FGwj7zcnfpyaCdos8BYq7lFuLIucliP28uBVXtYbtu0DaBcT4h9pmP2j+1eX5xjLqopuOH1SApM6Z6+lU2Nf5Yl7K86vJiSLQF9rsiNMkBZ8Qnalf7Y4j62pUkMAQwiAem4qjkmdvhbpu2xLFCgCrMqeSOvxod/EGbvbrCGAGkdRvzQtW06Bot4zP7+kB3EOTIAEjfgkVbfEarakgaFWNUck8AUItYYnSFIZrgkzuRV101KbbFl7tgPLbr8anRRIbpRAXYeJdlny4ms3hypBdiSdWyjg0WzfT3cRBOyjqR5k1RNhrMA8bMB76JFom+sl5UalUQQg4mjWQ464NVo2WIJ1MSsEL9rcjyqhkitddriaVCwTO523r0fDZjfGFe8balW4ZYJiNtqLgCbox/au3Ztta+qqRqI5JgT5eVa7OcOyYNAHDlQFaeZ/5rNY3LxiMNbKFnvsSQAfYg7CB+taTHGzZwyl1lyssdydY5J+NU+eQG+KM/ZyzEW3VLgBa5yCRCqN5MelWcPcbDuLtuGSeSJE/H8DT8PgTib2HP1gMzjWyxsqxupI9NqvZ1mqi73ISPCdhGjbgCh2rtDseRr6ZcoC59cYab1lFQ3WbvLiQG2gnw8KYnfrRHKu0F5cMl60ig25Uk6VN7VpAdvtLJ3nrUdu2oBX2rdwEMOY8/iKq5xlNtdBNxmYIkKXEaQ6hWiBK7nkyKvirAyQUf0KWYYhbrLeuWtaeJrioYU3D1WNyRuSeNjXcGb1/SdZKd5zGlFVfYBNQ5jb14q7bd1LMVM2xKIFIB4gBdO5iimZZh9WDIzI722W5rU7XA0qqlfSAY9JqnyAV8Re73vFRm06yzPy7Lp8Qk9FYkR61VxADKgICQCdIMDu0U/a66iOPSr1vAiLJDKVg62XUB45O5PMHpvQ3HAi7bXa4ysoWQx1KB/M28h1HnUryyeSv/ABo+Sf7D+1KrP10ffP8A8J/euUzb7l2fT9MvoSrAGCQQD5EjmpK5RBHiwsjDM7XVh0fROnWTuBIn7xMj1qpexLJdumS93Ui21M73GlXg8FFHXoSxra9tezQU3cTaBd3EFSZgj2CgJgENvWCx2OsqVvlLnfMCVJbZGtADSQBBlgZnc0lkSG5c91BcQ2/rF+23gYOXZ7mli3IAa2ij2TvPvFW8xzS3euIX7mNK3NhN28PZIZRtqgs0E7eVV88zgqVtIPCbbDUEnW906rpVhEEDr04pzkLmCIg7tFFtIa34ypCj2RADHVPPXeallhDszgrV0tDXAXIgN4mGGSC2tzwGIA09IrdWFBDXbkKoA9IX7CD38mgvY3s+tq3dI1nvbrRrADC0hEg+95FS/SHfC2EtK+nUZc+nUe/pWiK4orx+plO2GdGziAyOLqrtpBghjwdvaivOsxsNfuFVtFTJZtIZwqnckx5UU7S5f/1IQpcRQoPJb4mOKtZNmeIsLctWp0OplnXffkAxvWZccseoSa+lF3Jgblsn6zaT6qoRCFGpyy789PWr3bTBG3hsPburZFsjd7RlySJJYx1JoX/iFu5Ni9hbbQunvBbgtHBnzoL9buXLVtLk6ZjxbaVXgUTlfX8+4DxuPLRxMvuaVuwqqi+H1jzp2EzDvrdx3gSwgRufSozjGZlQg7E7dCPSpcFbk3DACJvpHU0LYJDfZmPdsA2kgyOY8gaE425N2Onr0FFUuagzWfsiSelDr9s7MSHZ+fSrii0LD3hbDaCRqME1trGYXhhQiLptkGJ5PnWFfCBWBMMBBO/4VtMwzRMaLNoK1kcFiYAAH2RRAyCvZklbHfWEW2ApVi3Lkc/j1oZmWBvsgtFlfvWJhDMdT8K0GCzcCzbQL/JttodwJMLyQPXzp+KzTDLiLjppFwICrHaB1UVYrm+ABl+dC2gwxtxcDeJ0G+iY2PPwqbtjlyIEa29wu3gAYyxn0qLL8PpvG/cU6N3FwAxqjYEnkdalz1Lz6MR4SqjUp8zxvUXfBZRyC0lu2AzsbrnxrG1tgdq0trJ1xIVSF1JqKFgSAY8S7b9JFDMhy4Xe+u3nKjbiBJjc0ey28Ay6NgYifMDwn48VF2NUty2sxOKKoqWXcdz4l1oml9ZMsu3G45NX8JlAcOvU211O7ahqWCsbRtsI85oh2rytLV7vkQS8MgA4BnXsdm8Rg+Q91CL2bm1ZCMdesmO7b2JGw9ACfa9KuuRRVzLMheSLhZLasqhljSpUklyOuw4qthyX7x+SU8EmWcFiGZAP8skc1asZYGuFWdLgFtQo0kLrcbho6iefLyq3irQUza0hi4FwqolPCIG3IPUTQ2Sxn+Fx9x//AJB+1KiH8FvfeH+3+ldqbSbj6Appp1KKYMozfaK1qUqf1G/TivMEw1oq63lVLgdneGaSpVgGZTvvA4Ney4/C6hWAz3KTb724ltXZgZBEyY539B8KU0UYjCXrkIr671q2q92FU6ocEE6l9453NWsBmNvFXS1xi1xSn8uWA1TpUiCCuwEnfcRQHK7pYFbLvbtzL3OiFWJgidzEQKIfR7hWxGZWFJ1CzcJJA0yB4vEOenrQpcoM9qxloWLdtY3AC/ISfxNYftGhumY3J6gcD15rR9uMfpvIsxCz16n0PpQFL3UsD5E8gn38daVlzU2j0vw/RxWOORq2Zy5huRPigdSf1291ctWRG4MgxJEb9RA5+NGMaI8RMSfwJ5E8b0LuMy3CdXJIO8gxz8dvlWLc7PRQhBx44J8Plq7byG6aY3n8uKH5jYs6mBZdckFGUgkrsIPr0rXZBgu8KsR4ByekgTH5UCz/ACZLt1yY0yeDHE9aFZKlto42u1bjkWOPPr/4Zy5lQFxSo3UbkkyJ5EEc+lD7mXFA4WSN5O24PUdOa0i4TdbYJO3nJ2P4bdTXDhe8bT7KTzvvP6/vT3KSQeTQ4Mq+qNP2MDawjIhQhw0yF6EfqK7eslbWoRqc+z5CtzicKmkNAEGAxkSFHpzQDF2Sk3UAO8b9Ph5etaceZS4OFqfh2TEt0eV9wFfw48CqCWb2h0FF8erW10sN1UEEDr61AzNbZbmpfFueNqsDMw9yLrDS3J6+grQcpi7OYi4GDrquJO6fZLeUUfzO8/1g/wDThXZAPFx4qH2cWth17pvDOrjaasZtnRxFxdYNsqJ/1eQ91RAPsLZ4XSxbstDMRAjgR6daH5zdZrVpEuBmeFNsAKs+XpVTPsLePcs50xsCJ61Vw99w5Ebz4YG8jqKspJB3J+zxtkriXAUrICPsxPRj6Vaw+IVSbYI/8N5Ph3A/CgeJxFzEMqlHZV3IETPmar5VhCmIMCACCAeYNU+A492bztdhx9TFxmKqgJnbdbizEnjcEfEVhEv72ggOi4D4bigItsEaS5AnkSfhXpefYUX8vNnYE2pkkgeC4DufdtXmzPb0OV8QZiAoJMW1Ugn72knePWil0gZdslw5ZSqrOtlU3WMEBDsoA+z0+FEczwZcMbfhLlTqUncKdLeH3RHxPNDMrwb3bzEuUMW46kjT4ojYfmNqP4vL2cBQ8K23ghQERvZM777CfOgq+AGgd/hy3/3MX/v/AK0q1X8Eb/tN/upVLK5PWKU1ylTB1nGE0Nx+WBwQQCD0olXCKFoo8kzvshdw7q+GWV1SbYAAHkx+9HHxqp9G2WaMx+ssXl9awyhSDB8ueten59jFtrxLGsVleM1Y6xJ4fjy8L0tSSmkb8WknPDLM+khn0gYyMa4gHSqdd+AePjWft40bwYnaDJ/CiP0mJ/17k8aUP/8AIFZi37jtx/YrBNXJ36nrdLUdPCn4RojfGkxBB5B3j3elV7QE6Twf7Px4ofgy68nr76MYe2JBgnqY4/pSWnEN5kkzQZYD9TAQxDFT8x+9AsXbYQojzPruOd/ea1GRgHBsR99z8gtZXOL0TA2Aif799L08VbkcXC1PUN+7YKuYoLcJ8pj99qnOODiNW/oIHqZ9OKC4+/pBJ3M88UKs3zIEz5ela7OxuTZq7dtVJ8jxvIknfc7A1zFWVBaQFBHQc7+s/hUWEVmCqQZn0gDbeOv9adicM48bjWB1DfLn9qBrngakmrbA2NyELqKrII934VnsYAIbQQF/OtObt0kmCJ58j76p5phmuqRAHXyrTizV9LOFrfhl3kx9+hzJAgsNcfnkDrSx2Ja7bW5cTn2CvX31y9grSWASxZ43EHmpsstahbJDMq8rHB6VqUjzck03ZbOcm4qNdbSyezbjmBzVjMMWfDfKAIq8eZPWgN4NexB306GAE+U71p8dlCWwksxtzwTNS+aB9wVlea6LTFI712PiPQHoamTKbxLvrDEkbx0idqoXsOjMAgY+OSFEqBRS3fYki3K21ERuJPXmpKwja3LxFj1GFvH4+GPxrE5Thx3dpy0nQwcSPCAQdZjZt55rcWLIOFvM8aVw2kz53WA5+FYiwRbS3ZhrpubKoAi2NR5bn5iaN9L+ehJ/iCuB7pZGrwiSdujGdUjeTtv+VabsNkS3cRduTqtRpYH7w4gneDzIrNrhCIVEGu9Cn1X7TA+kADzr2DIcmTD2gqKQSAWJMkmOp9OKDsGEdzsm/hFr7v4n965V2lV0jRSIa5SpRRCDtRYi+EUselSUA7TY/SAo+NDKVKx+nxPLkUUZjtFmUkknn8qzWRYuMSreRBB/0kT+E1LnWMloG5jby91Qdn8NN5QTA1CdpJMb+nBPWuepv5ia9T38dLFaOcX5iw99KOAJxSPJ0vaEwdjpY8/MVkAgUQBt7zt+taftRnqYqxCK+rC3O7OsQzIwGl4HnEVk8S5ECfh5U3ItsmcvQ3l00fbj9iWySZIO01dQnSGngwfj191VLVkAA6pPJ558qfdxhUQAN/76VnyRckMnib4RqOxOZakxFsmQGkD0I3iqed2wNlEnVz1jpQbJ7/c3SylobeDzHU7dKmzLNvHq6cjy2rIt2M47jkwZNzQC7QnxrbHTn1J55q5lGRzp21M54/rVJMG2JxQC76j8gf6V6zlOTrYUHSNUDfyHvPX1rVido6cckYQXlmexOQG2dPl1iDHu6Cg+agBjJk9TEDpW8zO/rtkqBI+0R+X71hMdgWZyXDMp4jw7x0Cg0eSBv0k3KNy8AnFQBOrkeyfzqk12fyq1mOVBWAViTEmQRHHJNR5flpY7mB8J9DFLUW+h2WcVHc2Q4O/oYal1LIJHnH61KuYnvywbQu50kbbfrV+3lreJFIJjgzDekRsaHYfCK1yLoI0zx59JrZif9rPL/EMEcl5YdrskxOZ27iBFUyxkvG8edLHX2tIGJ1AjSoJ3361Xt3CjldEajHHC9aIXbdpf5m2hdgDvv5DzrR5OD4KWCzErYREIQk+K513O49at2MlcKSHLAueesmJoUWt6kYA6QSWPT4CjOBvFn17hJ8K8bDrFVKw4rczYZsHGWXhbID3LiICTHhtKGaD79qzK4cNdthANtPmeQZ3HtdTPnWwx+BZ0w1hINxFDuCJOq6ZPyrVZL2Qt2/FcUM7KAV+woAAAC/3zRSXSKa3ysr9kez6aEvuJYr4AYOlJ295rVU21bCgBQABsANgB6U6olQ1KkKlSpVZZDXagXEjip6id9CnFrs4awHabMBLN74rbZpe0WmPw+deW9osSSIj1pGeVI7nwfDuybgPZtd4WmSJG3HWIHnV8Wu7ZVUxJ9ofE7eVUsJiCu/tR8j6VNbxul9ZhR5H+4kx+NY4Uexm30ug3nmXqlxbo2TELoc7cndGPSQ351lr+FhtO8rsffvM1qMuu3Mcly33YgCRpAXgmOsNHnWcvYoXFmfFbOm4PMjYMffWzKlOKmjy+kk9LqJaeXnr9fQFtcJaF2B6/1p9swwUEE7zJA4EkyfdTrZIAk+GTHXoPxprYdSwO8dfWen5VktnoNseiGxL7ngb9avK2oRE/+O0QBvNVbTRIECSBG8nz+VXcLaDGPug9eY3qqsDOklyF+w62FxBLEJI8K77edemN3TidSlfQgj4mea8gsP4lhgBMgbeUc9NtqtLiXIOknUDztH97Ut4nX0uji5tKnkuMqPUFxdhQV1LPz+VZntFp+w7DT0CkSOTJX9Ky+GxDNOpmj5aZ4+Hz/Cojnbo+i5IAMTwY8vKhSyLuRowaZRnak2wZisUSzAssTO8mQOgPPzoZezA6ww2jggk8e/4Vpr2JUtJUFZgEjz948599C/4QjENpgzuvQiekHanrcuzXOcC9keM13EJ9r13Box2nyshlfo0EGNwR/Y2oPlmBNp/MTsfKt3mOBNzDgRIiT12j7NaYI4maSU/Y8rzTOGe/BAUEQT+dOtW17m7DSoWQYmDvPxq5mGRRehzswrh8OlLSyOD5b062+WefyR2TcSnav22Syr6QuwIjxNHUxWp7IZcLuIkibanURyAq9PiYHzoDZyPVdtraEuZWI31HqK9n7LdmlwlkLHjMFj6jpVrstdbhZPkrC82IclWY+yI9mIE0fmuV2iJHjg7XabXagw7SrlKoQB3RPBqzluKMaGO44PmPKsBie2IS6yzxUlntcpPNZI5KdmueFtUzY9qL0W1Hma84z2JB2I3meCB+9aTNM5L2GuGSLQJJHAHqeBXjtz6QTiMRbQKtu0zgEsehMSx6CilB5ejoaHVYtJFb3z7GjwOHBA31eYG0c/jWh7Mdjjim1P8A5Knk8bfZB4PwrH9rNWDxZtm4tyyAHUW4VGVhtJB3+fSi2AbMc1tlrl0YPAIN3jQhA6IojWfwoseljH8Tt+her+OZMjawql6+f9Gs7QdtLOEAwmACM5IVnBELO2zDaR58CvNc4S9g8Q15gCuopdCnUkzzPrW8w/ZTB2La3rim3h09nvD/ADb7ffYfZXyWgGe9tFvE27dpEskaSsDxA8bDiKdknGCpnL0unzaiTcF/n+eQcuJBAuIQyHcSJ94pwvk8QPzHmIoMh+rS1uWsk+JOq+oq+2IVlDK0qeCPP+lYpRrldHp9LqnJ/Kyqpr7+5e7yWmBtO8iZ5ior+IgDSdzIYbjYcmhy3zPkYJJJH4D3VF9Y3G8nnb3cfjS0zZOi5cxhC7+4H0PJ/Wu4THxtMCfa9Om1CcTiT5iOfx8qdaxEDfeeduh6UdMyymg9g8xPExPE/v0qxmR1DcjfcmdtgSNun9TQS24Gx28j1mr2GxE87gyJn4mqaXkVfNohuXXtKrT4Z9npVnD47xGY2AA6+E8keYrjop1IRtvx1mIIPxqhas8LqkDgeXmJq0DN7+zc5Tgy2kgkgbb/AISPdwffXo2X4Yd2B08qwnY55UDrwPhvFeg2YA+FaYI4uobujzPthgtFxjHMjiN6zFlmtiPtMdgOR616H20wetGgbkg7en9Kd2I7D6G+tYkeM7oh6Dox9fIUX6GLPG57n6BLsR2W+roL94fzWHhH3Af1NapWqNrkmnpRGduyQU4UwU6iREOpVyu1YVnZpVylULs8cyT6JMRdPe4u53WozoXxPv0J4FbXL/o7wlr7Bc+bsTWos2ydzVfHYkDisywpI2yzTm6sCZ12Ywt+x3Fy3/KmdKsVE+Zg7/GvD+3/ANE5wgN7DMblkblTuyj9RXuGMxs0DbGiSjbq20e+o210X8tNHi3YjFYa6xXGu38pCbSj/wDIw4tH0r17DYxmsjGZjFuxbA+r4RRpQQPCzL9pvKeK8c7Y9nPquOIU6VYhkjkdTHoKJZp2oxGLtWxePhTZfX1I91NnmUYX5K0uiefNs8eX7f7Lfajtfcxt0u5hBIVOij3efrQW2+/M1CG5p9tgCK5rbbtns8cI44qEFSRew9+N9vd0PoavZfj7ek29H8uZ09QT9pT19xoP3xO9NJ3/AL2+NXGbXHgTqNNDLy+JLprtBfFYFgCyfzE9AJH+odKEPiNyJq9hMyKbyduo9qPXzHvq4HsYj213+8mx+KnY06MU+jmTzZsPGVWvVf8AaAgYE7beXlVzC4J7hASTXL+QESLdwMOgPhb4g1puxlnReGpRAAJ8tuffTK5oQ88Wri7M/jMFcSNQgxtztM8+tPwOHaATuZPHH/Fe7PkOGvRqVd95gdKDYnslhwjG3bAIOy9I1AH8KjxMHHro9NHmBaSRG8fImqyPJEc/jtWx7W5ALPitDc9F9CP0rLYbK3NwEgKJ4O7fIUpqV0b4ZcThuk6Nx2KY94g4nj+/hW6xeOW2viIB6DqZ6CsLkPZy+WTuzpncM20f+3mt7lnZW3bOu4Teufebp7h0rXji0uTgarNBzuHJVyiw13+ZcQhQfArfmf2oyxJO9XAtLTTK9DBJyk7ZUAp4qc26Xd1VA0xgpwruiu6alEpnK7S00ooi6FSrlKoQo4zMhGx2/OgOJzCeaDtm/rVHG5hJmdqW2dKOKuC5i8YSfQ9elD0JL7bweagu41rpHRB0p9m5qOlOOp86z5JGmMeAR23yoXFW9ElDHwP9a8/uNuRXs2OwgayyHqpryHMbXHpPSs81ydb4fkSg4opFaS/L96aRTVNVRv3E13ETAPAECuwSNjt+lVZqQ3dqtIXKY/SfQV17RBgbx1H9+tR2hRXDWQBPU88cVaVi5SodhMTcAAJkRwRq/OjVhxAPdwfQlaoWk9dx6bD40Sw441H/AIpm5ox5MOOfLiiwucFTp1Xh5eOR+VSDPjsC17xf/sA/IUMxN0M3HlHQT61GQWPEkbmPIcii+ZJClosL/t+5e/jIY/5er/W7N+FFsBmTAiNK/wClQP61l8Od613ZrLe8cGD+gqlkk/IeTT4cUd21G47MyJc+4T/f9zWnt4wGhWHshVAHSp1Fao8I8zlnvk2FVcGnChqtU6Yk9aKxdlyu1El2akBqw0ztKlSqFipUqVQhyK7SpVCHhl283FcfEAxqMAdKsOtUPq5dvSst0dpVIs2rxuGAIUfjWgwFnTHrVPB4QIJOwFEMC8y3yFLq+Spvjgdmb6UaOdMD3mvNcyy6Olez3uyTXMPMxdO8dI6KfWvPs1wDIxV1II9OvlROPqM0uVK9rMBi8Hxp/Kh12RtWuxeGG5FA8XhJ3gzS9tHSWS+wUp3E051qQWoO+1Sd2SQBvtVBWcw/Uf3FX2aADM/ltVe3hiP7/OrdrBExMb+XpULfuX8GdQ8yBvPAPT/irdhIWDG/nyPTmq2Gssuw2nnfmKsd4CQTA0zHzqgZex1LRaSfZHw61Hib28f81Ml0Ttv5eXvqPC4Jrj7SSTz1omBGk7ZPl+D7xoVdydt+BXq+QZOLKDbxEb0O7LdlxZUO48Z6eX9a0wp2OFcs4uu1XzHsj0OFOWuCnCnnJHiuimA04VCiRTUyXarinirKLa3KkBqmDUqXKuy06LFKmK9OmrDTs7SpUqhZ4i/kKuYXDhRqbYDqarJcVFL3CFUedZvMO0LYh9K7WxwPP1NY7O1CLlwjQ3cx759K+wOPX1rd9jstk6mEhRO/n0rDdmsvkia9eynB93bAiCd/2o8at2I1U1FbUXaEZ92ct4pd/C44YfkfMUXpU9pPs50ZOLtHiWfdm2suVYCR5dR5igYy3nbj8q9p7WZD36SPaXg15vcwDK3iTcfA1map0djDqVOPJkb2T7kx+VQNlMHaPh+tbG5hTzoP50NxFkyfCflS2kbY5W+gTawxRNzz6c/GnrbAAkbzxHSri5c7fZY/P9qt2uzuIaCtonbk7fmaF+wzfFdsFXBuNXyIjbyqEgkkgbekgD0rVYXsHfYy5VJ9Z/ATWgy3sLZtmXm4fLhflyfnUUGxM9Xigu7MVleTXcSQEQkDYnhfiTXo2Rdmkw4BPifz6D3fvRWzbCgKoAA4AED5CpQafHHXZy8+qlk4XCO04U0GnCmnPY4Gn0wU4UQDHinCmg10VAR9OBplOFQoeDXQaYDXQashIr1Mtyq004NUsqy1qpVW1UqKy9zPn7tz/lp76DZPyKVKsR6TF0endlOV94/OvVxSpU/D0zl6r8R2lSpU4yDX4NYLO/8ANpUqTkH4eyj5Vw8mu0qEcWbNXsPSpVYDLQp4pUqsEetSClSqwGOFOFKlUFjqdSpVaAZ0U8V2lVgnRXaVKoQ6tdpUqso7XRSpVATtKlSqEP/Z"/>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20" descr="data:image/jpeg;base64,/9j/4AAQSkZJRgABAQAAAQABAAD/2wCEAAkGBhMSERUUExQQFBUVFhQUFRUYFRQUFxUWFBQVFxQVFxUXHCYeFxwkGRUUHy8gIycpLCwsFR4xNTAqNSYrLCkBCQoKDgwOGg8PGiwjHx4yLCwqLywsLCwpKSksLCwsLCwpLCksLCkpKiwsKSkpKSkpLCkpKSwpLCwsKSwsLCwsLP/AABEIAHgAeAMBIgACEQEDEQH/xAAbAAACAgMBAAAAAAAAAAAAAAAEBQMGAAECB//EADcQAAECBAQDBQcDBAMAAAAAAAEAAgMEESEFEjFBUWFxBhMigZEyobHB0eHwB0JSFHKCoiNDYv/EABoBAAMBAQEBAAAAAAAAAAAAAAMEBQIBAAb/xAAoEQACAgEEAQMEAwEAAAAAAAAAAQIDEQQSITEiMkFRExRxsRWBkQX/2gAMAwEAAhEDEQA/AAZeAYrq/t0r9FbMNk2Qm1olsjDawX20U0bEwbBETUENbdzGMXFm6BKp6YMQ5W6+4IBkMxHGlQBqfkEbLwcrhzBTen00r/KfX7EtZrY0eNfMv0Kp+Uy0oDfU0rfmipBgpk2pQnieqYzFQAR08kH3RLHbEXaOBF9FXhCMHhECcp2LMmKo8wWnxV8Nj1C1Srrb1cTwATDuP6gZm2cPabsfugHvMPwOFBq1x3BrUHpRZlE9CXt7kcaVabm1dwaFDRZZzd6jj9aIl0sXDnoRrpuORXMLNUtH8T0qAl5wT7QxCTXTBy1cOCIbPAjxCijc0HRIWUJcxHYXZ9QMQo3BTkKNyUGckBC2tlYvHS14nELrIFjHF4bU0FyiXzI146IjCpLO7MfZr6lagvLLHLH4bY9sKlJNzqBgtxNgnUvhI/dcrqC9rRqEbhUnEjuOXwwxq7nwA3Tk75P8Clemqq5ay/lkEfDmNboKqs9/li5QK5wR0sbr012CwgPZDjxN1WsV7Psa7Oxoa6lFityc1LdjByy6uUJQ2/grcvAyEObr+bLjFYbXvFWgtcPR43HUEoiKwDehH5RRR/ZB4FWu0QHFbkwBg7ulNOG32UjJdp8bRewpuOK4nX5jUbqSX8N6clmPPDNyxHDQimIFCR/6+ayXc01GhOyPn5e4cNDr5WS5sGkTzokppxY1HElk2+GhnBFk0PW65m6WNErdWsbkHqsedrAXBYu3BYkxsesw/PDNSQaW6qw4PGaYVKULfCRwIQ0zRrbJV/WFjs43s4cQtp7GO43DqUw90xMNhtNKnxHg0e0fzivVJWUbDYGMFGtFAFTf02hB/fRubYbfK7viFeQsyfIvY8vHwQRAk2IQ7FPIgSidGqLUxJrko+L4aHOuSOiXvkaigc6nO6sOItSnvhqu/UeWkx+uuMo8oVHDi39x87/FcPj7EAHiPojzGBqEtjubWpcOi5G+cHmLN2aWuaxJGQDUEVB3tpzCWQLxN9TXyXTZ5rIlQdbOH8gfmiGFoBy/n0VCE1dFNexGtrdMnH2fQA53i8lzFdfouorb1XDhuhWLxeT0H5LBE5YtuCxTh4s8VxIS2adegREOJm8I1HuUUNniJJBylcb3PCKOVCOWenfpsAJQgbPdXqQDVW0Lzz9O8SDYj4R/7AC3+5uo9PgvQqrU1yIReSOIlc4EyiuSidiIlYHtlcxK1fNJmMDIJOrtfVOJmGYjso8zsBzUc5hLGwXVJdatdKdFquqU8tBZauujCk/6PMJyeiZsrSbmhN7eS6bhcYRLuFBUl1Kil7j3I6cwijs7TmG40I+qKhEOaBX5oWx1ZjNcj+6N2JQfAgDnOcQ8Co0cBSqZiIBToFxNQgCaLiC8aHgFrSN7mhXXxW1MnfdQRDdEOjbAU+KgITd7wibUsvJC5YtuWkiOjKbnRDzZdT+XREr7ATCT7HF4zPNCb04V2TyW7Jw4Y3NOK1CEux66O5YTK9LPcHAsrmBq0jUEL1HCcbL4Y70d2/euh5j6JHJ4cG3ojXtr0RHHIH7dfI5mJkU1+Cr2JYm2jsviprlvT0XE1AbTQegVTxGIYTw5lnA2pvyoNVzO3Gejn2vi3F8jyDEjkUYxsMHV8S7j/gPmo5/Dv+M5nxHuP7iaejRYBOoTAQDyB92iDxJ1tFUris4PlXZKU2zz10R7DcZhx3HktwojdQbH3FMJyDUk6JbEb+c0HUVZTRa0t7hJP/QXEH0quYLDqupuFSK1poSLu5U2UzlNok4ZZQ1qVjRw4BROKkconolk3N5YrCCisIictLbliCaPZINCAVNEeFW4naFrBsgIvapxFgm1JMO3gtEacA1KUznaNrbC5Vdj4s9+pQtb13WXn2O/WSQ7lcVfGflJy14XTmTk2tNQKuGhN+vRVKSiUiNFb7eit0tGr8U3TFNcrkjf9C2xpYfAfD5WO4QM848lOXil6nmEvnIopZxTVceSTDsQYi0nU0HBJop+3JN56nVI5uLQV/K7IeoeOWVqVuwkRSzauc7hYeeqmK3Ch5WgevXdaKjpFOTyyNyhepioXrpkictLHlYsnsjcuWAqoSfbNxOV7QCN+PM8E8hzWcVr5KpVppT6FbLdr5GESaa3UpHF7RPfEDIdhud/shccmi0Bo31PJQ4JDGavBNV6eEZ7ewUrJOGSySUw4FrqkkUN91d5ObbFaHNN9COB4H6qiwTQkeiLhzb4Tg9l9nt/kPqE1qKfHfBcoDTNSeyzpl8bMjaoO/H03Qc1M13/ANUshYq2K0EX51uFBORy0e04+aTjqK4rLO/x01LESLEYuqreJxyGF/8AEEgcaXujYsQuNylGMTrQCCRobcVI1Wq+q9sVwWtNpFUt0uw3BcYbMQs4FDo5vA/MItxVM7Lznc+1UA1B3peoKuDYgcKggjivOLSQDPJpyhepXKFxWTpG5aWnra4ewUqKwJ/2fmagDgsWK7pniQlevAAxaZzRaBOcFh0CxYj0+tgLvQhi2PleQdD8kZ3o+/wWLE7B+wpJGnwT7UM0d7j1ooXYsR4Yrcp4ceh3WliT1Gkrl5DdOqsisEkzOAQyWtBPVUqLVzi43KxYp9mlrqaaG4amdq5NQ2oqXmXMNWmnw8wsWITSNZHEHGAbOBHMaeiLLgbhYsS9sUugkG2QvKxYsQDZ/9k="/>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190" name="Picture 22" descr="https://encrypted-tbn0.gstatic.com/images?q=tbn:ANd9GcQoHWNOySw1KADuyy6LIorpu_h-UZHorrAbGTcMdEPQ0norZ3F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76018" y="4638189"/>
            <a:ext cx="2622148" cy="1712424"/>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https://encrypted-tbn0.gstatic.com/images?q=tbn:ANd9GcRARh_z-h7Sw1CvCPrlEV1sAiXVkqDqqevIjgZNM9ZCDDL1-3C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50923" y="2590239"/>
            <a:ext cx="2647244" cy="1522133"/>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 descr="https://encrypted-tbn2.gstatic.com/images?q=tbn:ANd9GcR4tLTV5yesABpBgaS_ZSNhU88H7U168otB847lIH71_Cng04k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066494" y="465138"/>
            <a:ext cx="2561284" cy="17044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467088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mv="urn:schemas-microsoft-com:mac:vml" xmlns="">
      <p:transition spd="slow">
        <p:random/>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s://encrypted-tbn2.gstatic.com/images?q=tbn:ANd9GcSqhCrxABPKYlKwHcRfShOM7fYX3QXn7HTthOcOHUp--_zRuXEx"/>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9359153" y="2569229"/>
            <a:ext cx="2519083" cy="196369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874467" y="390844"/>
            <a:ext cx="8911687" cy="719498"/>
          </a:xfrm>
        </p:spPr>
        <p:txBody>
          <a:bodyPr>
            <a:normAutofit/>
          </a:bodyPr>
          <a:lstStyle/>
          <a:p>
            <a:r>
              <a:rPr lang="en-US" b="1" dirty="0" smtClean="0"/>
              <a:t>Interaction of Food Safety Agencies</a:t>
            </a:r>
            <a:endParaRPr lang="en-US" dirty="0"/>
          </a:p>
        </p:txBody>
      </p:sp>
      <p:sp>
        <p:nvSpPr>
          <p:cNvPr id="3" name="Content Placeholder 2"/>
          <p:cNvSpPr>
            <a:spLocks noGrp="1"/>
          </p:cNvSpPr>
          <p:nvPr>
            <p:ph sz="half" idx="1"/>
          </p:nvPr>
        </p:nvSpPr>
        <p:spPr>
          <a:xfrm>
            <a:off x="1665012" y="1202966"/>
            <a:ext cx="7454274" cy="5432612"/>
          </a:xfrm>
        </p:spPr>
        <p:txBody>
          <a:bodyPr>
            <a:normAutofit/>
          </a:bodyPr>
          <a:lstStyle/>
          <a:p>
            <a:pPr lvl="0" fontAlgn="base"/>
            <a:r>
              <a:rPr lang="en-US" dirty="0"/>
              <a:t>15 </a:t>
            </a:r>
            <a:r>
              <a:rPr lang="en-US" dirty="0" smtClean="0"/>
              <a:t>agencies and </a:t>
            </a:r>
            <a:r>
              <a:rPr lang="en-US" dirty="0"/>
              <a:t>30 laws cover food safety.  </a:t>
            </a:r>
            <a:endParaRPr lang="en-US" sz="1000" dirty="0"/>
          </a:p>
          <a:p>
            <a:pPr fontAlgn="base"/>
            <a:r>
              <a:rPr lang="en-US" dirty="0"/>
              <a:t>Division of responsibilities among agencies, agency differences in </a:t>
            </a:r>
            <a:r>
              <a:rPr lang="en-US" dirty="0" smtClean="0"/>
              <a:t>approach </a:t>
            </a:r>
            <a:r>
              <a:rPr lang="en-US" dirty="0"/>
              <a:t>to inspection and enforcement, inadequate funding affect efficacy</a:t>
            </a:r>
            <a:r>
              <a:rPr lang="en-US" dirty="0" smtClean="0"/>
              <a:t>.</a:t>
            </a:r>
            <a:endParaRPr lang="en-US" sz="1000" dirty="0"/>
          </a:p>
          <a:p>
            <a:r>
              <a:rPr lang="en-US" dirty="0"/>
              <a:t>GAO studies over past decade have </a:t>
            </a:r>
            <a:r>
              <a:rPr lang="en-US" dirty="0" smtClean="0"/>
              <a:t>found fragmentation</a:t>
            </a:r>
            <a:r>
              <a:rPr lang="en-US" dirty="0"/>
              <a:t>, ineffective coordination and inefficient use of resources</a:t>
            </a:r>
            <a:r>
              <a:rPr lang="en-US" dirty="0" smtClean="0"/>
              <a:t>.</a:t>
            </a:r>
            <a:r>
              <a:rPr lang="en-US" dirty="0"/>
              <a:t/>
            </a:r>
            <a:br>
              <a:rPr lang="en-US" dirty="0"/>
            </a:br>
            <a:endParaRPr lang="en-US" sz="900" dirty="0" smtClean="0"/>
          </a:p>
          <a:p>
            <a:r>
              <a:rPr lang="en-US" dirty="0" smtClean="0"/>
              <a:t>In </a:t>
            </a:r>
            <a:r>
              <a:rPr lang="en-US" dirty="0"/>
              <a:t>2007 GAO put food safety oversight on high-risk list, saying government-wide, results oriented performance plan with cross-agency perspective needed</a:t>
            </a:r>
            <a:r>
              <a:rPr lang="en-US" dirty="0" smtClean="0"/>
              <a:t>.</a:t>
            </a:r>
            <a:r>
              <a:rPr lang="en-US" dirty="0"/>
              <a:t/>
            </a:r>
            <a:br>
              <a:rPr lang="en-US" dirty="0"/>
            </a:br>
            <a:endParaRPr lang="en-US" sz="900" dirty="0"/>
          </a:p>
          <a:p>
            <a:r>
              <a:rPr lang="en-US" dirty="0"/>
              <a:t>Former President's Council on Food Safety disbanded after 3 years with no plan</a:t>
            </a:r>
            <a:r>
              <a:rPr lang="en-US" dirty="0" smtClean="0"/>
              <a:t>.</a:t>
            </a:r>
            <a:r>
              <a:rPr lang="en-US" dirty="0"/>
              <a:t/>
            </a:r>
            <a:br>
              <a:rPr lang="en-US" dirty="0"/>
            </a:br>
            <a:endParaRPr lang="en-US" sz="900" dirty="0"/>
          </a:p>
          <a:p>
            <a:r>
              <a:rPr lang="en-US" dirty="0"/>
              <a:t>Food Safety Working Group (2009-present) plan generally lacks results-oriented goals and performance measures as well as information about resources.</a:t>
            </a:r>
          </a:p>
          <a:p>
            <a:endParaRPr lang="en-US" dirty="0"/>
          </a:p>
        </p:txBody>
      </p:sp>
    </p:spTree>
    <p:extLst>
      <p:ext uri="{BB962C8B-B14F-4D97-AF65-F5344CB8AC3E}">
        <p14:creationId xmlns:p14="http://schemas.microsoft.com/office/powerpoint/2010/main" val="414331047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mv="urn:schemas-microsoft-com:mac:vml" xmlns="">
      <p:transition spd="slow">
        <p:random/>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66559" y="628709"/>
            <a:ext cx="8062634" cy="892180"/>
          </a:xfrm>
        </p:spPr>
        <p:txBody>
          <a:bodyPr/>
          <a:lstStyle/>
          <a:p>
            <a:r>
              <a:rPr lang="en-US" b="1" dirty="0"/>
              <a:t>MAJOR FOOD SAFETY AGENCIES</a:t>
            </a:r>
          </a:p>
        </p:txBody>
      </p:sp>
      <p:sp>
        <p:nvSpPr>
          <p:cNvPr id="3" name="Content Placeholder 2"/>
          <p:cNvSpPr>
            <a:spLocks noGrp="1"/>
          </p:cNvSpPr>
          <p:nvPr>
            <p:ph idx="1"/>
          </p:nvPr>
        </p:nvSpPr>
        <p:spPr>
          <a:xfrm>
            <a:off x="2463282" y="1688841"/>
            <a:ext cx="9041330" cy="4833257"/>
          </a:xfrm>
        </p:spPr>
        <p:txBody>
          <a:bodyPr>
            <a:normAutofit/>
          </a:bodyPr>
          <a:lstStyle/>
          <a:p>
            <a:pPr marL="0" indent="0">
              <a:buNone/>
            </a:pPr>
            <a:r>
              <a:rPr lang="en-US" dirty="0"/>
              <a:t/>
            </a:r>
            <a:br>
              <a:rPr lang="en-US" dirty="0"/>
            </a:br>
            <a:r>
              <a:rPr lang="en-US" b="1" dirty="0"/>
              <a:t>USDA (United States Department of Agriculture)</a:t>
            </a:r>
          </a:p>
          <a:p>
            <a:r>
              <a:rPr lang="en-US" dirty="0" smtClean="0"/>
              <a:t>Inspects </a:t>
            </a:r>
            <a:r>
              <a:rPr lang="en-US" dirty="0"/>
              <a:t>every piece of meat, also poultry and eggs</a:t>
            </a:r>
            <a:r>
              <a:rPr lang="en-US" dirty="0" smtClean="0"/>
              <a:t>.</a:t>
            </a:r>
            <a:r>
              <a:rPr lang="en-US" dirty="0"/>
              <a:t/>
            </a:r>
            <a:br>
              <a:rPr lang="en-US" dirty="0"/>
            </a:br>
            <a:endParaRPr lang="en-US" dirty="0"/>
          </a:p>
          <a:p>
            <a:pPr marL="0" indent="0">
              <a:buNone/>
            </a:pPr>
            <a:r>
              <a:rPr lang="en-US" b="1" dirty="0"/>
              <a:t>FDA (Food and Drug Administration)</a:t>
            </a:r>
          </a:p>
          <a:p>
            <a:r>
              <a:rPr lang="en-US" dirty="0" smtClean="0"/>
              <a:t>Spot </a:t>
            </a:r>
            <a:r>
              <a:rPr lang="en-US" dirty="0"/>
              <a:t>inspects; responsible for 80% of food, including dairy, plant products, seafood, grain-based foods and bottled water.</a:t>
            </a:r>
          </a:p>
          <a:p>
            <a:r>
              <a:rPr lang="en-US" dirty="0" smtClean="0"/>
              <a:t>Food Safety Modernization Act (FSMA) calls for prevention as well as response to food contamination.</a:t>
            </a:r>
          </a:p>
          <a:p>
            <a:pPr marL="0" indent="0">
              <a:buNone/>
            </a:pPr>
            <a:endParaRPr lang="en-US" dirty="0"/>
          </a:p>
          <a:p>
            <a:pPr marL="0" indent="0">
              <a:buNone/>
            </a:pPr>
            <a:r>
              <a:rPr lang="en-US" b="1" dirty="0"/>
              <a:t>CDC (Centers for Disease </a:t>
            </a:r>
            <a:r>
              <a:rPr lang="en-US" b="1" dirty="0" smtClean="0"/>
              <a:t>Control)</a:t>
            </a:r>
            <a:endParaRPr lang="en-US" b="1" dirty="0"/>
          </a:p>
          <a:p>
            <a:r>
              <a:rPr lang="en-US" dirty="0" smtClean="0"/>
              <a:t>Estimates </a:t>
            </a:r>
            <a:r>
              <a:rPr lang="en-US" dirty="0"/>
              <a:t>and tracks </a:t>
            </a:r>
            <a:r>
              <a:rPr lang="en-US" dirty="0" smtClean="0"/>
              <a:t>food-borne </a:t>
            </a:r>
            <a:r>
              <a:rPr lang="en-US" dirty="0"/>
              <a:t>illness, resulting hospitalizations and deaths</a:t>
            </a:r>
            <a:r>
              <a:rPr lang="en-US" dirty="0" smtClean="0"/>
              <a:t>.</a:t>
            </a:r>
            <a:endParaRPr lang="en-US" dirty="0"/>
          </a:p>
        </p:txBody>
      </p:sp>
      <p:pic>
        <p:nvPicPr>
          <p:cNvPr id="4" name="Picture 3"/>
          <p:cNvPicPr>
            <a:picLocks noChangeAspect="1"/>
          </p:cNvPicPr>
          <p:nvPr/>
        </p:nvPicPr>
        <p:blipFill>
          <a:blip r:embed="rId2"/>
          <a:stretch>
            <a:fillRect/>
          </a:stretch>
        </p:blipFill>
        <p:spPr>
          <a:xfrm>
            <a:off x="9013846" y="348791"/>
            <a:ext cx="3095294" cy="2046773"/>
          </a:xfrm>
          <a:prstGeom prst="rect">
            <a:avLst/>
          </a:prstGeom>
        </p:spPr>
      </p:pic>
    </p:spTree>
    <p:extLst>
      <p:ext uri="{BB962C8B-B14F-4D97-AF65-F5344CB8AC3E}">
        <p14:creationId xmlns:p14="http://schemas.microsoft.com/office/powerpoint/2010/main" val="181207414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mv="urn:schemas-microsoft-com:mac:vml" xmlns="">
      <p:transition spd="slow">
        <p:random/>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84422" y="545708"/>
            <a:ext cx="7819554" cy="790034"/>
          </a:xfrm>
        </p:spPr>
        <p:txBody>
          <a:bodyPr/>
          <a:lstStyle/>
          <a:p>
            <a:r>
              <a:rPr lang="en-US" dirty="0" smtClean="0"/>
              <a:t>Current LWV Agriculture Policies</a:t>
            </a:r>
            <a:endParaRPr lang="en-US" dirty="0"/>
          </a:p>
        </p:txBody>
      </p:sp>
      <p:sp>
        <p:nvSpPr>
          <p:cNvPr id="3" name="Content Placeholder 2"/>
          <p:cNvSpPr>
            <a:spLocks noGrp="1"/>
          </p:cNvSpPr>
          <p:nvPr>
            <p:ph idx="1"/>
          </p:nvPr>
        </p:nvSpPr>
        <p:spPr>
          <a:xfrm>
            <a:off x="1873624" y="1517904"/>
            <a:ext cx="9874892" cy="5175504"/>
          </a:xfrm>
        </p:spPr>
        <p:txBody>
          <a:bodyPr>
            <a:normAutofit fontScale="85000" lnSpcReduction="20000"/>
          </a:bodyPr>
          <a:lstStyle/>
          <a:p>
            <a:pPr marL="0" indent="0">
              <a:buNone/>
            </a:pPr>
            <a:r>
              <a:rPr lang="en-US" sz="3600" b="1" dirty="0" smtClean="0">
                <a:latin typeface="Aharoni" panose="02010803020104030203" pitchFamily="2" charset="-79"/>
                <a:cs typeface="Aharoni" panose="02010803020104030203" pitchFamily="2" charset="-79"/>
              </a:rPr>
              <a:t>National</a:t>
            </a:r>
            <a:r>
              <a:rPr lang="en-US" sz="4200" dirty="0" smtClean="0">
                <a:latin typeface="Aharoni" panose="02010803020104030203" pitchFamily="2" charset="-79"/>
                <a:cs typeface="Aharoni" panose="02010803020104030203" pitchFamily="2" charset="-79"/>
              </a:rPr>
              <a:t> </a:t>
            </a:r>
            <a:r>
              <a:rPr lang="en-US" dirty="0" smtClean="0"/>
              <a:t>position last updated </a:t>
            </a:r>
            <a:r>
              <a:rPr lang="en-US" dirty="0"/>
              <a:t>in </a:t>
            </a:r>
            <a:r>
              <a:rPr lang="en-US" dirty="0" smtClean="0"/>
              <a:t>1988;  believes </a:t>
            </a:r>
            <a:r>
              <a:rPr lang="en-US" dirty="0"/>
              <a:t>that </a:t>
            </a:r>
            <a:r>
              <a:rPr lang="en-US" dirty="0" smtClean="0"/>
              <a:t>federal </a:t>
            </a:r>
            <a:r>
              <a:rPr lang="en-US" dirty="0"/>
              <a:t>agriculture policies should promote:</a:t>
            </a:r>
          </a:p>
          <a:p>
            <a:r>
              <a:rPr lang="en-US" dirty="0" smtClean="0"/>
              <a:t>adequate supplies of food and fiber at reasonable prices to consumers,</a:t>
            </a:r>
          </a:p>
          <a:p>
            <a:r>
              <a:rPr lang="en-US" dirty="0" smtClean="0"/>
              <a:t>farms </a:t>
            </a:r>
            <a:r>
              <a:rPr lang="en-US" dirty="0"/>
              <a:t>that are economically viable, </a:t>
            </a:r>
            <a:endParaRPr lang="en-US" dirty="0" smtClean="0"/>
          </a:p>
          <a:p>
            <a:r>
              <a:rPr lang="en-US" dirty="0" smtClean="0"/>
              <a:t>farm </a:t>
            </a:r>
            <a:r>
              <a:rPr lang="en-US" dirty="0"/>
              <a:t>practices that are environmentally </a:t>
            </a:r>
            <a:r>
              <a:rPr lang="en-US" dirty="0" smtClean="0"/>
              <a:t>sound, </a:t>
            </a:r>
            <a:r>
              <a:rPr lang="en-US" dirty="0"/>
              <a:t>and </a:t>
            </a:r>
          </a:p>
          <a:p>
            <a:r>
              <a:rPr lang="en-US" dirty="0" smtClean="0"/>
              <a:t>increased </a:t>
            </a:r>
            <a:r>
              <a:rPr lang="en-US" dirty="0"/>
              <a:t>reliance on the free market to determine </a:t>
            </a:r>
            <a:r>
              <a:rPr lang="en-US" dirty="0" smtClean="0"/>
              <a:t>prices</a:t>
            </a:r>
            <a:r>
              <a:rPr lang="en-US" dirty="0"/>
              <a:t>.</a:t>
            </a:r>
            <a:r>
              <a:rPr lang="en-US" dirty="0" smtClean="0"/>
              <a:t/>
            </a:r>
            <a:br>
              <a:rPr lang="en-US" dirty="0" smtClean="0"/>
            </a:br>
            <a:endParaRPr lang="en-US" dirty="0" smtClean="0"/>
          </a:p>
          <a:p>
            <a:pPr marL="0" indent="0">
              <a:buNone/>
            </a:pPr>
            <a:r>
              <a:rPr lang="en-US" sz="3600" b="1" dirty="0" smtClean="0">
                <a:latin typeface="Aharoni" panose="02010803020104030203" pitchFamily="2" charset="-79"/>
                <a:cs typeface="Aharoni" panose="02010803020104030203" pitchFamily="2" charset="-79"/>
              </a:rPr>
              <a:t>Minnesota</a:t>
            </a:r>
            <a:r>
              <a:rPr lang="en-US" sz="3200" b="1" dirty="0" smtClean="0"/>
              <a:t> </a:t>
            </a:r>
            <a:r>
              <a:rPr lang="en-US" dirty="0" smtClean="0"/>
              <a:t>position in </a:t>
            </a:r>
            <a:r>
              <a:rPr lang="en-US" i="1" dirty="0" smtClean="0"/>
              <a:t>Program for Action: 2011-2013</a:t>
            </a:r>
            <a:r>
              <a:rPr lang="en-US" dirty="0" smtClean="0"/>
              <a:t>; supports:</a:t>
            </a:r>
          </a:p>
          <a:p>
            <a:r>
              <a:rPr lang="en-US" dirty="0" smtClean="0"/>
              <a:t>System of sustainable </a:t>
            </a:r>
            <a:r>
              <a:rPr lang="en-US" dirty="0"/>
              <a:t>agricultural production </a:t>
            </a:r>
            <a:r>
              <a:rPr lang="en-US" dirty="0" smtClean="0"/>
              <a:t>which:</a:t>
            </a:r>
          </a:p>
          <a:p>
            <a:pPr lvl="1"/>
            <a:r>
              <a:rPr lang="en-US" dirty="0" smtClean="0"/>
              <a:t>provides </a:t>
            </a:r>
            <a:r>
              <a:rPr lang="en-US" dirty="0"/>
              <a:t>safe, healthful </a:t>
            </a:r>
            <a:r>
              <a:rPr lang="en-US" dirty="0" smtClean="0"/>
              <a:t>food,</a:t>
            </a:r>
          </a:p>
          <a:p>
            <a:pPr lvl="1"/>
            <a:r>
              <a:rPr lang="en-US" dirty="0"/>
              <a:t>p</a:t>
            </a:r>
            <a:r>
              <a:rPr lang="en-US" dirty="0" smtClean="0"/>
              <a:t>reserves and protects </a:t>
            </a:r>
            <a:r>
              <a:rPr lang="en-US" dirty="0"/>
              <a:t>the state’s human and natural agricultural </a:t>
            </a:r>
            <a:r>
              <a:rPr lang="en-US" dirty="0" smtClean="0"/>
              <a:t>resources, </a:t>
            </a:r>
            <a:r>
              <a:rPr lang="en-US" dirty="0"/>
              <a:t>and </a:t>
            </a:r>
            <a:endParaRPr lang="en-US" dirty="0" smtClean="0"/>
          </a:p>
          <a:p>
            <a:pPr lvl="1"/>
            <a:r>
              <a:rPr lang="en-US" dirty="0" smtClean="0"/>
              <a:t>enhances </a:t>
            </a:r>
            <a:r>
              <a:rPr lang="en-US" dirty="0"/>
              <a:t>the environment; </a:t>
            </a:r>
            <a:endParaRPr lang="en-US" dirty="0" smtClean="0"/>
          </a:p>
          <a:p>
            <a:r>
              <a:rPr lang="en-US" dirty="0" smtClean="0"/>
              <a:t>Research </a:t>
            </a:r>
            <a:r>
              <a:rPr lang="en-US" dirty="0"/>
              <a:t>and technical assistance in farming practices </a:t>
            </a:r>
            <a:r>
              <a:rPr lang="en-US" dirty="0" smtClean="0"/>
              <a:t>and rural </a:t>
            </a:r>
            <a:r>
              <a:rPr lang="en-US" dirty="0"/>
              <a:t>economies </a:t>
            </a:r>
            <a:r>
              <a:rPr lang="en-US" dirty="0" smtClean="0"/>
              <a:t>that improve:</a:t>
            </a:r>
          </a:p>
          <a:p>
            <a:pPr lvl="1"/>
            <a:r>
              <a:rPr lang="en-US" dirty="0" smtClean="0"/>
              <a:t>the </a:t>
            </a:r>
            <a:r>
              <a:rPr lang="en-US" dirty="0"/>
              <a:t>economic viability of family farms, </a:t>
            </a:r>
            <a:endParaRPr lang="en-US" dirty="0" smtClean="0"/>
          </a:p>
          <a:p>
            <a:pPr lvl="1"/>
            <a:r>
              <a:rPr lang="en-US" dirty="0" smtClean="0"/>
              <a:t>environmental </a:t>
            </a:r>
            <a:r>
              <a:rPr lang="en-US" dirty="0"/>
              <a:t>health, and </a:t>
            </a:r>
            <a:endParaRPr lang="en-US" dirty="0" smtClean="0"/>
          </a:p>
          <a:p>
            <a:pPr lvl="1"/>
            <a:r>
              <a:rPr lang="en-US" dirty="0" smtClean="0"/>
              <a:t>the </a:t>
            </a:r>
            <a:r>
              <a:rPr lang="en-US" dirty="0"/>
              <a:t>quality of life of family farmers and their communities. </a:t>
            </a:r>
          </a:p>
          <a:p>
            <a:endParaRPr lang="en-US" dirty="0" smtClean="0"/>
          </a:p>
          <a:p>
            <a:pPr lvl="1"/>
            <a:endParaRPr lang="en-US" dirty="0"/>
          </a:p>
          <a:p>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57242" y="370703"/>
            <a:ext cx="1516916" cy="1011277"/>
          </a:xfrm>
          <a:prstGeom prst="rect">
            <a:avLst/>
          </a:prstGeom>
        </p:spPr>
      </p:pic>
    </p:spTree>
    <p:extLst>
      <p:ext uri="{BB962C8B-B14F-4D97-AF65-F5344CB8AC3E}">
        <p14:creationId xmlns:p14="http://schemas.microsoft.com/office/powerpoint/2010/main" val="54210365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mv="urn:schemas-microsoft-com:mac:vml" xmlns="">
      <p:transition spd="slow">
        <p:random/>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721225" y="2779199"/>
            <a:ext cx="11170022" cy="995082"/>
          </a:xfrm>
        </p:spPr>
        <p:txBody>
          <a:bodyPr>
            <a:noAutofit/>
          </a:bodyPr>
          <a:lstStyle/>
          <a:p>
            <a:r>
              <a:rPr lang="en-US" sz="3200" b="1" dirty="0"/>
              <a:t>National Institute of Environmental Health </a:t>
            </a:r>
            <a:r>
              <a:rPr lang="en-US" sz="3200" b="1" dirty="0" smtClean="0"/>
              <a:t>Science</a:t>
            </a:r>
            <a:endParaRPr lang="en-US" sz="3200" dirty="0"/>
          </a:p>
        </p:txBody>
      </p:sp>
      <p:sp>
        <p:nvSpPr>
          <p:cNvPr id="3" name="Content Placeholder 2"/>
          <p:cNvSpPr>
            <a:spLocks noGrp="1"/>
          </p:cNvSpPr>
          <p:nvPr>
            <p:ph type="body" idx="1"/>
          </p:nvPr>
        </p:nvSpPr>
        <p:spPr>
          <a:xfrm>
            <a:off x="1904597" y="3729318"/>
            <a:ext cx="10103224" cy="3128682"/>
          </a:xfrm>
        </p:spPr>
        <p:txBody>
          <a:bodyPr>
            <a:normAutofit fontScale="92500" lnSpcReduction="10000"/>
          </a:bodyPr>
          <a:lstStyle/>
          <a:p>
            <a:r>
              <a:rPr lang="en-US" dirty="0" smtClean="0">
                <a:solidFill>
                  <a:schemeClr val="tx1"/>
                </a:solidFill>
              </a:rPr>
              <a:t>Part </a:t>
            </a:r>
            <a:r>
              <a:rPr lang="en-US" dirty="0">
                <a:solidFill>
                  <a:schemeClr val="tx1"/>
                </a:solidFill>
              </a:rPr>
              <a:t>of </a:t>
            </a:r>
            <a:r>
              <a:rPr lang="en-US" dirty="0" smtClean="0">
                <a:solidFill>
                  <a:schemeClr val="tx1"/>
                </a:solidFill>
              </a:rPr>
              <a:t>NIH; </a:t>
            </a:r>
            <a:r>
              <a:rPr lang="en-US" dirty="0">
                <a:solidFill>
                  <a:schemeClr val="tx1"/>
                </a:solidFill>
              </a:rPr>
              <a:t>does medical research; current priorities </a:t>
            </a:r>
            <a:r>
              <a:rPr lang="en-US" dirty="0" smtClean="0">
                <a:solidFill>
                  <a:schemeClr val="tx1"/>
                </a:solidFill>
              </a:rPr>
              <a:t>include:</a:t>
            </a:r>
            <a:endParaRPr lang="en-US" dirty="0">
              <a:solidFill>
                <a:schemeClr val="tx1"/>
              </a:solidFill>
            </a:endParaRPr>
          </a:p>
          <a:p>
            <a:pPr lvl="1"/>
            <a:r>
              <a:rPr lang="en-US" b="1" dirty="0">
                <a:solidFill>
                  <a:schemeClr val="tx1"/>
                </a:solidFill>
              </a:rPr>
              <a:t>Endocrine disruptors</a:t>
            </a:r>
          </a:p>
          <a:p>
            <a:pPr lvl="2"/>
            <a:r>
              <a:rPr lang="en-US" dirty="0">
                <a:solidFill>
                  <a:schemeClr val="tx1"/>
                </a:solidFill>
              </a:rPr>
              <a:t>BPA – used in plastic bottles and to line tin cans</a:t>
            </a:r>
          </a:p>
          <a:p>
            <a:pPr lvl="2"/>
            <a:r>
              <a:rPr lang="en-US" dirty="0">
                <a:solidFill>
                  <a:schemeClr val="tx1"/>
                </a:solidFill>
              </a:rPr>
              <a:t>Phthalates – inert ingredient in many agricultural pesticides</a:t>
            </a:r>
          </a:p>
          <a:p>
            <a:pPr lvl="2"/>
            <a:r>
              <a:rPr lang="en-US" dirty="0">
                <a:solidFill>
                  <a:schemeClr val="tx1"/>
                </a:solidFill>
              </a:rPr>
              <a:t>Arsenic – used to promote growth in chickens; now banned</a:t>
            </a:r>
          </a:p>
          <a:p>
            <a:pPr lvl="2"/>
            <a:r>
              <a:rPr lang="en-US" dirty="0">
                <a:solidFill>
                  <a:schemeClr val="tx1"/>
                </a:solidFill>
              </a:rPr>
              <a:t>Pesticides, herbicides and fungicides</a:t>
            </a:r>
          </a:p>
          <a:p>
            <a:pPr lvl="2"/>
            <a:r>
              <a:rPr lang="en-US" dirty="0" err="1">
                <a:solidFill>
                  <a:schemeClr val="tx1"/>
                </a:solidFill>
              </a:rPr>
              <a:t>Nanomaterials</a:t>
            </a:r>
            <a:r>
              <a:rPr lang="en-US" dirty="0">
                <a:solidFill>
                  <a:schemeClr val="tx1"/>
                </a:solidFill>
              </a:rPr>
              <a:t> – still unknown </a:t>
            </a:r>
            <a:r>
              <a:rPr lang="en-US" dirty="0" smtClean="0">
                <a:solidFill>
                  <a:schemeClr val="tx1"/>
                </a:solidFill>
              </a:rPr>
              <a:t>risk</a:t>
            </a:r>
          </a:p>
          <a:p>
            <a:pPr lvl="1"/>
            <a:r>
              <a:rPr lang="en-US" b="1" dirty="0" smtClean="0">
                <a:solidFill>
                  <a:schemeClr val="tx1"/>
                </a:solidFill>
              </a:rPr>
              <a:t>Environmental </a:t>
            </a:r>
            <a:r>
              <a:rPr lang="en-US" b="1" dirty="0">
                <a:solidFill>
                  <a:schemeClr val="tx1"/>
                </a:solidFill>
              </a:rPr>
              <a:t>Mixtures (Complex, Chronic </a:t>
            </a:r>
            <a:r>
              <a:rPr lang="en-US" b="1" dirty="0" smtClean="0">
                <a:solidFill>
                  <a:schemeClr val="tx1"/>
                </a:solidFill>
              </a:rPr>
              <a:t>Exposures)</a:t>
            </a:r>
          </a:p>
          <a:p>
            <a:pPr lvl="2"/>
            <a:r>
              <a:rPr lang="en-US" dirty="0" smtClean="0">
                <a:solidFill>
                  <a:schemeClr val="tx1"/>
                </a:solidFill>
              </a:rPr>
              <a:t>better </a:t>
            </a:r>
            <a:r>
              <a:rPr lang="en-US" dirty="0">
                <a:solidFill>
                  <a:schemeClr val="tx1"/>
                </a:solidFill>
              </a:rPr>
              <a:t>models of real-life exposures needed; this </a:t>
            </a:r>
            <a:r>
              <a:rPr lang="en-US" dirty="0" smtClean="0">
                <a:solidFill>
                  <a:schemeClr val="tx1"/>
                </a:solidFill>
              </a:rPr>
              <a:t>research </a:t>
            </a:r>
            <a:r>
              <a:rPr lang="en-US" dirty="0">
                <a:solidFill>
                  <a:schemeClr val="tx1"/>
                </a:solidFill>
              </a:rPr>
              <a:t>now a top priority</a:t>
            </a:r>
          </a:p>
          <a:p>
            <a:endParaRPr lang="en-US" dirty="0"/>
          </a:p>
        </p:txBody>
      </p:sp>
      <p:pic>
        <p:nvPicPr>
          <p:cNvPr id="2" name="Picture 1"/>
          <p:cNvPicPr>
            <a:picLocks noChangeAspect="1"/>
          </p:cNvPicPr>
          <p:nvPr/>
        </p:nvPicPr>
        <p:blipFill>
          <a:blip r:embed="rId2"/>
          <a:stretch>
            <a:fillRect/>
          </a:stretch>
        </p:blipFill>
        <p:spPr>
          <a:xfrm>
            <a:off x="5089309" y="161084"/>
            <a:ext cx="1866900" cy="2447925"/>
          </a:xfrm>
          <a:prstGeom prst="rect">
            <a:avLst/>
          </a:prstGeom>
        </p:spPr>
      </p:pic>
    </p:spTree>
    <p:extLst>
      <p:ext uri="{BB962C8B-B14F-4D97-AF65-F5344CB8AC3E}">
        <p14:creationId xmlns:p14="http://schemas.microsoft.com/office/powerpoint/2010/main" val="55933515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mv="urn:schemas-microsoft-com:mac:vml" xmlns="">
      <p:transition spd="slow">
        <p:random/>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21223" y="555813"/>
            <a:ext cx="9179859" cy="815788"/>
          </a:xfrm>
        </p:spPr>
        <p:txBody>
          <a:bodyPr>
            <a:normAutofit/>
          </a:bodyPr>
          <a:lstStyle/>
          <a:p>
            <a:r>
              <a:rPr lang="en-US" sz="4000" b="1" dirty="0" smtClean="0"/>
              <a:t>Regulation of GE Products</a:t>
            </a:r>
            <a:endParaRPr lang="en-US" sz="4000" b="1" dirty="0"/>
          </a:p>
        </p:txBody>
      </p:sp>
      <p:sp>
        <p:nvSpPr>
          <p:cNvPr id="3" name="Content Placeholder 2"/>
          <p:cNvSpPr>
            <a:spLocks noGrp="1"/>
          </p:cNvSpPr>
          <p:nvPr>
            <p:ph idx="1"/>
          </p:nvPr>
        </p:nvSpPr>
        <p:spPr>
          <a:xfrm>
            <a:off x="6015319" y="1592542"/>
            <a:ext cx="5970493" cy="5265458"/>
          </a:xfrm>
        </p:spPr>
        <p:txBody>
          <a:bodyPr>
            <a:normAutofit/>
          </a:bodyPr>
          <a:lstStyle/>
          <a:p>
            <a:r>
              <a:rPr lang="en-US" sz="2000" dirty="0" smtClean="0"/>
              <a:t>Safety </a:t>
            </a:r>
            <a:r>
              <a:rPr lang="en-US" sz="2000" dirty="0"/>
              <a:t>and regulation of GE food and feeds under </a:t>
            </a:r>
            <a:r>
              <a:rPr lang="en-US" sz="2000" dirty="0" smtClean="0"/>
              <a:t>FDA</a:t>
            </a:r>
            <a:r>
              <a:rPr lang="en-US" sz="2000" dirty="0"/>
              <a:t/>
            </a:r>
            <a:br>
              <a:rPr lang="en-US" sz="2000" dirty="0"/>
            </a:br>
            <a:endParaRPr lang="en-US" sz="2000" dirty="0"/>
          </a:p>
          <a:p>
            <a:r>
              <a:rPr lang="en-US" sz="2000" dirty="0"/>
              <a:t>USDA Animal and Plant Health Inspection Service (APHIS) regulates importation, interstate movement, and environmental release of transgenic plants to protect existing crops from hazards and assure that GM plants and animals are safe to </a:t>
            </a:r>
            <a:r>
              <a:rPr lang="en-US" sz="2000" dirty="0" smtClean="0"/>
              <a:t>produce.</a:t>
            </a:r>
            <a:br>
              <a:rPr lang="en-US" sz="2000" dirty="0" smtClean="0"/>
            </a:br>
            <a:endParaRPr lang="en-US" sz="2000" dirty="0" smtClean="0"/>
          </a:p>
          <a:p>
            <a:r>
              <a:rPr lang="en-US" sz="2000" dirty="0" smtClean="0"/>
              <a:t>EPA </a:t>
            </a:r>
            <a:r>
              <a:rPr lang="en-US" sz="2000" dirty="0"/>
              <a:t>registers pesticide products in transgenic plants prior to their distribution and sale and establishes pesticide tolerances for residues in foods</a:t>
            </a:r>
            <a:r>
              <a:rPr lang="en-US" sz="2000" dirty="0" smtClean="0"/>
              <a:t>.</a:t>
            </a:r>
            <a:endParaRPr lang="en-US" sz="2000" dirty="0"/>
          </a:p>
        </p:txBody>
      </p:sp>
      <p:pic>
        <p:nvPicPr>
          <p:cNvPr id="7" name="Picture 6"/>
          <p:cNvPicPr>
            <a:picLocks noChangeAspect="1"/>
          </p:cNvPicPr>
          <p:nvPr/>
        </p:nvPicPr>
        <p:blipFill>
          <a:blip r:embed="rId2"/>
          <a:stretch>
            <a:fillRect/>
          </a:stretch>
        </p:blipFill>
        <p:spPr>
          <a:xfrm>
            <a:off x="1126997" y="2133600"/>
            <a:ext cx="4281003" cy="3397622"/>
          </a:xfrm>
          <a:prstGeom prst="rect">
            <a:avLst/>
          </a:prstGeom>
        </p:spPr>
      </p:pic>
    </p:spTree>
    <p:extLst>
      <p:ext uri="{BB962C8B-B14F-4D97-AF65-F5344CB8AC3E}">
        <p14:creationId xmlns:p14="http://schemas.microsoft.com/office/powerpoint/2010/main" val="333196441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mv="urn:schemas-microsoft-com:mac:vml" xmlns="">
      <p:transition spd="slow">
        <p:random/>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11046" y="553384"/>
            <a:ext cx="10580954" cy="779181"/>
          </a:xfrm>
        </p:spPr>
        <p:txBody>
          <a:bodyPr>
            <a:normAutofit/>
          </a:bodyPr>
          <a:lstStyle/>
          <a:p>
            <a:r>
              <a:rPr lang="en-US" sz="4000" b="1" dirty="0" smtClean="0"/>
              <a:t>Current Approval Process for GM Products</a:t>
            </a:r>
            <a:endParaRPr lang="en-US" sz="4000" b="1" dirty="0"/>
          </a:p>
        </p:txBody>
      </p:sp>
      <p:sp>
        <p:nvSpPr>
          <p:cNvPr id="3" name="Content Placeholder 2"/>
          <p:cNvSpPr>
            <a:spLocks noGrp="1"/>
          </p:cNvSpPr>
          <p:nvPr>
            <p:ph idx="1"/>
          </p:nvPr>
        </p:nvSpPr>
        <p:spPr>
          <a:xfrm>
            <a:off x="2169459" y="1472824"/>
            <a:ext cx="9893627" cy="5364070"/>
          </a:xfrm>
        </p:spPr>
        <p:txBody>
          <a:bodyPr>
            <a:normAutofit/>
          </a:bodyPr>
          <a:lstStyle/>
          <a:p>
            <a:pPr>
              <a:spcBef>
                <a:spcPts val="1800"/>
              </a:spcBef>
            </a:pPr>
            <a:r>
              <a:rPr lang="en-US" dirty="0" smtClean="0"/>
              <a:t>APHIS </a:t>
            </a:r>
            <a:r>
              <a:rPr lang="en-US" dirty="0"/>
              <a:t>receives </a:t>
            </a:r>
            <a:r>
              <a:rPr lang="en-US" i="1" dirty="0"/>
              <a:t>notification</a:t>
            </a:r>
            <a:r>
              <a:rPr lang="en-US" dirty="0"/>
              <a:t> that company plans to field test GM </a:t>
            </a:r>
            <a:r>
              <a:rPr lang="en-US" dirty="0" smtClean="0"/>
              <a:t>product.</a:t>
            </a:r>
          </a:p>
          <a:p>
            <a:pPr>
              <a:spcBef>
                <a:spcPts val="1800"/>
              </a:spcBef>
            </a:pPr>
            <a:r>
              <a:rPr lang="en-US" dirty="0" smtClean="0"/>
              <a:t>In </a:t>
            </a:r>
            <a:r>
              <a:rPr lang="en-US" dirty="0"/>
              <a:t>30 days APHIS staff decides whether sufficient information to allow testing; no public or outside scientific input.</a:t>
            </a:r>
          </a:p>
          <a:p>
            <a:pPr>
              <a:spcBef>
                <a:spcPts val="1800"/>
              </a:spcBef>
            </a:pPr>
            <a:r>
              <a:rPr lang="en-US" dirty="0" smtClean="0"/>
              <a:t>If </a:t>
            </a:r>
            <a:r>
              <a:rPr lang="en-US" dirty="0"/>
              <a:t>insufficient information, product must go through more rigorous </a:t>
            </a:r>
            <a:r>
              <a:rPr lang="en-US" i="1" dirty="0"/>
              <a:t>permitting process,</a:t>
            </a:r>
            <a:r>
              <a:rPr lang="en-US" dirty="0"/>
              <a:t> including publication of description of application in Federal Register and public comment; currently not commonly used.</a:t>
            </a:r>
          </a:p>
          <a:p>
            <a:pPr>
              <a:spcBef>
                <a:spcPts val="1800"/>
              </a:spcBef>
            </a:pPr>
            <a:r>
              <a:rPr lang="en-US" i="1" dirty="0" smtClean="0"/>
              <a:t>Deregulation </a:t>
            </a:r>
            <a:r>
              <a:rPr lang="en-US" i="1" dirty="0"/>
              <a:t>-</a:t>
            </a:r>
            <a:r>
              <a:rPr lang="en-US" dirty="0"/>
              <a:t> data and analyses provided by manufacturer; GM seed not made available for independent research until product approved for marketing</a:t>
            </a:r>
            <a:r>
              <a:rPr lang="en-US" dirty="0" smtClean="0"/>
              <a:t>.</a:t>
            </a:r>
            <a:r>
              <a:rPr lang="en-US" dirty="0"/>
              <a:t/>
            </a:r>
            <a:br>
              <a:rPr lang="en-US" dirty="0"/>
            </a:br>
            <a:r>
              <a:rPr lang="en-US" dirty="0" smtClean="0"/>
              <a:t>Process </a:t>
            </a:r>
            <a:r>
              <a:rPr lang="en-US" dirty="0"/>
              <a:t>not transparent: manufacturers claim releasing applications would expose confidential business information (CBI). But regulatory agencies in other countries receive applications with less CBI - applications can be made </a:t>
            </a:r>
            <a:r>
              <a:rPr lang="en-US" dirty="0" smtClean="0"/>
              <a:t>public.</a:t>
            </a:r>
            <a:endParaRPr lang="en-US" dirty="0"/>
          </a:p>
          <a:p>
            <a:pPr>
              <a:spcBef>
                <a:spcPts val="1800"/>
              </a:spcBef>
            </a:pPr>
            <a:r>
              <a:rPr lang="en-US" i="1" dirty="0" smtClean="0"/>
              <a:t>Post-deregulation</a:t>
            </a:r>
            <a:r>
              <a:rPr lang="en-US" dirty="0"/>
              <a:t> - no further oversight of plants submitted or their </a:t>
            </a:r>
            <a:r>
              <a:rPr lang="en-US" dirty="0" smtClean="0"/>
              <a:t>descendants.</a:t>
            </a:r>
            <a:endParaRPr lang="en-US" dirty="0"/>
          </a:p>
          <a:p>
            <a:pPr>
              <a:spcBef>
                <a:spcPts val="1800"/>
              </a:spcBef>
            </a:pPr>
            <a:r>
              <a:rPr lang="en-US" dirty="0" smtClean="0"/>
              <a:t>National </a:t>
            </a:r>
            <a:r>
              <a:rPr lang="en-US" dirty="0"/>
              <a:t>Regulatory Commission (NRC) argues for validation testing and ecological monitoring after commercialization</a:t>
            </a:r>
            <a:r>
              <a:rPr lang="en-US" dirty="0" smtClean="0"/>
              <a:t>.</a:t>
            </a:r>
            <a:endParaRPr lang="en-US" dirty="0"/>
          </a:p>
        </p:txBody>
      </p:sp>
      <p:pic>
        <p:nvPicPr>
          <p:cNvPr id="4" name="Picture 3"/>
          <p:cNvPicPr>
            <a:picLocks noChangeAspect="1"/>
          </p:cNvPicPr>
          <p:nvPr/>
        </p:nvPicPr>
        <p:blipFill>
          <a:blip r:embed="rId2"/>
          <a:stretch>
            <a:fillRect/>
          </a:stretch>
        </p:blipFill>
        <p:spPr>
          <a:xfrm>
            <a:off x="333791" y="5076206"/>
            <a:ext cx="1620429" cy="1620429"/>
          </a:xfrm>
          <a:prstGeom prst="rect">
            <a:avLst/>
          </a:prstGeom>
        </p:spPr>
      </p:pic>
    </p:spTree>
    <p:extLst>
      <p:ext uri="{BB962C8B-B14F-4D97-AF65-F5344CB8AC3E}">
        <p14:creationId xmlns:p14="http://schemas.microsoft.com/office/powerpoint/2010/main" val="140194905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mv="urn:schemas-microsoft-com:mac:vml" xmlns="">
      <p:transition spd="slow">
        <p:random/>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2625" y="611999"/>
            <a:ext cx="7500672" cy="772927"/>
          </a:xfrm>
        </p:spPr>
        <p:txBody>
          <a:bodyPr>
            <a:normAutofit/>
          </a:bodyPr>
          <a:lstStyle/>
          <a:p>
            <a:pPr algn="ctr"/>
            <a:r>
              <a:rPr lang="en-US" sz="3600" b="1" dirty="0" smtClean="0"/>
              <a:t>GMO Testing:  Views &amp; Findings</a:t>
            </a:r>
            <a:endParaRPr lang="en-US" sz="3600" b="1" dirty="0"/>
          </a:p>
        </p:txBody>
      </p:sp>
      <p:sp>
        <p:nvSpPr>
          <p:cNvPr id="3" name="Content Placeholder 2"/>
          <p:cNvSpPr>
            <a:spLocks noGrp="1"/>
          </p:cNvSpPr>
          <p:nvPr>
            <p:ph idx="1"/>
          </p:nvPr>
        </p:nvSpPr>
        <p:spPr>
          <a:xfrm>
            <a:off x="1678096" y="1725041"/>
            <a:ext cx="10219764" cy="4675759"/>
          </a:xfrm>
        </p:spPr>
        <p:txBody>
          <a:bodyPr>
            <a:normAutofit lnSpcReduction="10000"/>
          </a:bodyPr>
          <a:lstStyle/>
          <a:p>
            <a:r>
              <a:rPr lang="en-US" dirty="0" smtClean="0"/>
              <a:t>Critics </a:t>
            </a:r>
            <a:r>
              <a:rPr lang="en-US" dirty="0"/>
              <a:t>– voluntary, testing done by applicants not agencies, responsibility for safety depends on </a:t>
            </a:r>
            <a:r>
              <a:rPr lang="en-US" dirty="0" smtClean="0"/>
              <a:t>developers.</a:t>
            </a:r>
            <a:endParaRPr lang="en-US" dirty="0"/>
          </a:p>
          <a:p>
            <a:r>
              <a:rPr lang="en-US" dirty="0" smtClean="0"/>
              <a:t>Developers </a:t>
            </a:r>
            <a:r>
              <a:rPr lang="en-US" dirty="0"/>
              <a:t>– actually mandatory, rigorous, highly prescribed, time consuming, </a:t>
            </a:r>
            <a:r>
              <a:rPr lang="en-US" dirty="0" smtClean="0"/>
              <a:t>expensive.</a:t>
            </a:r>
            <a:endParaRPr lang="en-US" dirty="0"/>
          </a:p>
          <a:p>
            <a:r>
              <a:rPr lang="en-US" dirty="0" smtClean="0"/>
              <a:t>Study </a:t>
            </a:r>
            <a:r>
              <a:rPr lang="en-US" dirty="0"/>
              <a:t>found both right</a:t>
            </a:r>
            <a:r>
              <a:rPr lang="en-US" dirty="0" smtClean="0"/>
              <a:t>.</a:t>
            </a:r>
            <a:endParaRPr lang="en-US" dirty="0"/>
          </a:p>
          <a:p>
            <a:r>
              <a:rPr lang="en-US" dirty="0"/>
              <a:t>Regulatory agencies of many countries and organizations agree – no evidence of danger in eating GMO </a:t>
            </a:r>
            <a:r>
              <a:rPr lang="en-US" dirty="0" smtClean="0"/>
              <a:t>foods.</a:t>
            </a:r>
            <a:endParaRPr lang="en-US" dirty="0"/>
          </a:p>
          <a:p>
            <a:r>
              <a:rPr lang="en-US" i="1" dirty="0" smtClean="0"/>
              <a:t>Nature</a:t>
            </a:r>
            <a:r>
              <a:rPr lang="en-US" i="1" dirty="0"/>
              <a:t> </a:t>
            </a:r>
            <a:r>
              <a:rPr lang="en-US" dirty="0"/>
              <a:t>and </a:t>
            </a:r>
            <a:r>
              <a:rPr lang="en-US" i="1" dirty="0"/>
              <a:t>Scientific American</a:t>
            </a:r>
            <a:r>
              <a:rPr lang="en-US" dirty="0"/>
              <a:t> agree</a:t>
            </a:r>
            <a:r>
              <a:rPr lang="en-US" dirty="0" smtClean="0"/>
              <a:t>.</a:t>
            </a:r>
            <a:endParaRPr lang="en-US" dirty="0"/>
          </a:p>
          <a:p>
            <a:r>
              <a:rPr lang="en-US" dirty="0"/>
              <a:t>But 97 scientists say no consensus:</a:t>
            </a:r>
          </a:p>
          <a:p>
            <a:pPr lvl="1"/>
            <a:r>
              <a:rPr lang="en-US" dirty="0"/>
              <a:t>Epidemiologists can't study link between GMOs and adverse effects  – no one knows if they're eating GMOs since no labels.</a:t>
            </a:r>
          </a:p>
          <a:p>
            <a:pPr lvl="1"/>
            <a:r>
              <a:rPr lang="en-US" dirty="0" smtClean="0"/>
              <a:t>Weaknesses </a:t>
            </a:r>
            <a:r>
              <a:rPr lang="en-US" dirty="0"/>
              <a:t>in studies, flaws in assessment protocols; gaps in  understanding how genetic expression turned off and on.</a:t>
            </a:r>
          </a:p>
          <a:p>
            <a:pPr lvl="1"/>
            <a:r>
              <a:rPr lang="en-US" dirty="0" smtClean="0"/>
              <a:t>Need </a:t>
            </a:r>
            <a:r>
              <a:rPr lang="en-US" dirty="0"/>
              <a:t>to assess risk of complex exposures: GE food, animal  antibiotics and hormones, pesticide residue, </a:t>
            </a:r>
            <a:r>
              <a:rPr lang="en-US" dirty="0" err="1"/>
              <a:t>nanomaterials</a:t>
            </a:r>
            <a:r>
              <a:rPr lang="en-US" dirty="0"/>
              <a:t> and novel  food processor materials, among other factors.</a:t>
            </a:r>
          </a:p>
          <a:p>
            <a:endParaRPr lang="en-US" dirty="0"/>
          </a:p>
        </p:txBody>
      </p:sp>
      <p:pic>
        <p:nvPicPr>
          <p:cNvPr id="4" name="Picture 3"/>
          <p:cNvPicPr>
            <a:picLocks noChangeAspect="1"/>
          </p:cNvPicPr>
          <p:nvPr/>
        </p:nvPicPr>
        <p:blipFill>
          <a:blip r:embed="rId2"/>
          <a:stretch>
            <a:fillRect/>
          </a:stretch>
        </p:blipFill>
        <p:spPr>
          <a:xfrm>
            <a:off x="8588188" y="507597"/>
            <a:ext cx="3048000" cy="1047750"/>
          </a:xfrm>
          <a:prstGeom prst="rect">
            <a:avLst/>
          </a:prstGeom>
        </p:spPr>
      </p:pic>
    </p:spTree>
    <p:extLst>
      <p:ext uri="{BB962C8B-B14F-4D97-AF65-F5344CB8AC3E}">
        <p14:creationId xmlns:p14="http://schemas.microsoft.com/office/powerpoint/2010/main" val="11176801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mv="urn:schemas-microsoft-com:mac:vml" xmlns="">
      <p:transition spd="slow">
        <p:random/>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02941" y="2079998"/>
            <a:ext cx="9220200" cy="3693319"/>
          </a:xfrm>
          <a:prstGeom prst="rect">
            <a:avLst/>
          </a:prstGeom>
          <a:noFill/>
        </p:spPr>
        <p:txBody>
          <a:bodyPr wrap="square" rtlCol="0">
            <a:spAutoFit/>
          </a:bodyPr>
          <a:lstStyle/>
          <a:p>
            <a:r>
              <a:rPr lang="en-US" b="1" dirty="0" smtClean="0"/>
              <a:t>U.S.:</a:t>
            </a:r>
          </a:p>
          <a:p>
            <a:pPr marL="285750" lvl="0" indent="-285750">
              <a:buFont typeface="Arial" panose="020B0604020202020204" pitchFamily="34" charset="0"/>
              <a:buChar char="•"/>
            </a:pPr>
            <a:r>
              <a:rPr lang="en-US" dirty="0" smtClean="0"/>
              <a:t>Supports </a:t>
            </a:r>
            <a:r>
              <a:rPr lang="en-US" dirty="0"/>
              <a:t>actions to </a:t>
            </a:r>
            <a:r>
              <a:rPr lang="en-US" u="sng" dirty="0"/>
              <a:t>reduce the use of toxic chemicals</a:t>
            </a:r>
            <a:r>
              <a:rPr lang="en-US" dirty="0"/>
              <a:t> on the farm</a:t>
            </a:r>
            <a:r>
              <a:rPr lang="en-US" dirty="0" smtClean="0"/>
              <a:t>.</a:t>
            </a:r>
          </a:p>
          <a:p>
            <a:pPr marL="285750" lvl="0" indent="-285750">
              <a:buFont typeface="Arial" panose="020B0604020202020204" pitchFamily="34" charset="0"/>
              <a:buChar char="•"/>
            </a:pPr>
            <a:endParaRPr lang="en-US" dirty="0"/>
          </a:p>
          <a:p>
            <a:pPr marL="285750" lvl="0" indent="-285750">
              <a:buFont typeface="Arial" panose="020B0604020202020204" pitchFamily="34" charset="0"/>
              <a:buChar char="•"/>
            </a:pPr>
            <a:r>
              <a:rPr lang="en-US" dirty="0" smtClean="0"/>
              <a:t>In </a:t>
            </a:r>
            <a:r>
              <a:rPr lang="en-US" dirty="0"/>
              <a:t>1988-1991, the LWVEF worked with Public Voice for Food and Health Policy and state and local Leagues on a </a:t>
            </a:r>
            <a:r>
              <a:rPr lang="en-US" u="sng" dirty="0"/>
              <a:t>citizen education project</a:t>
            </a:r>
            <a:r>
              <a:rPr lang="en-US" dirty="0"/>
              <a:t> on agricultural issues, including pesticide residues in food and water, sustainable agriculture, and research and technology. </a:t>
            </a:r>
            <a:r>
              <a:rPr lang="en-US" dirty="0" smtClean="0"/>
              <a:t/>
            </a:r>
            <a:br>
              <a:rPr lang="en-US" dirty="0" smtClean="0"/>
            </a:br>
            <a:endParaRPr lang="en-US" dirty="0"/>
          </a:p>
          <a:p>
            <a:pPr lvl="0"/>
            <a:r>
              <a:rPr lang="en-US" b="1" dirty="0" smtClean="0"/>
              <a:t>Minnesota:</a:t>
            </a:r>
          </a:p>
          <a:p>
            <a:pPr marL="285750" lvl="0" indent="-285750">
              <a:buFont typeface="Arial" panose="020B0604020202020204" pitchFamily="34" charset="0"/>
              <a:buChar char="•"/>
            </a:pPr>
            <a:r>
              <a:rPr lang="en-US" u="sng" dirty="0" smtClean="0"/>
              <a:t>Research </a:t>
            </a:r>
            <a:r>
              <a:rPr lang="en-US" u="sng" dirty="0"/>
              <a:t>into genetically modified foods</a:t>
            </a:r>
            <a:r>
              <a:rPr lang="en-US" dirty="0"/>
              <a:t> is supported if the purpose of such research is to ensure the long-term safety of GMO food and crops, to advance the basic research knowledge, to benefit sustainable agricultural practices and to serve the public good</a:t>
            </a:r>
            <a:r>
              <a:rPr lang="en-US" dirty="0" smtClean="0"/>
              <a:t>.</a:t>
            </a:r>
            <a:endParaRPr lang="en-US" dirty="0"/>
          </a:p>
        </p:txBody>
      </p:sp>
      <p:sp>
        <p:nvSpPr>
          <p:cNvPr id="3" name="TextBox 2"/>
          <p:cNvSpPr txBox="1"/>
          <p:nvPr/>
        </p:nvSpPr>
        <p:spPr>
          <a:xfrm>
            <a:off x="1902941" y="1260389"/>
            <a:ext cx="8625016" cy="923330"/>
          </a:xfrm>
          <a:prstGeom prst="rect">
            <a:avLst/>
          </a:prstGeom>
          <a:noFill/>
        </p:spPr>
        <p:txBody>
          <a:bodyPr wrap="square" rtlCol="0">
            <a:spAutoFit/>
          </a:bodyPr>
          <a:lstStyle/>
          <a:p>
            <a:r>
              <a:rPr lang="en-US" sz="3600" b="1" dirty="0"/>
              <a:t>LEAGUE POSITIONS – Food Safety</a:t>
            </a:r>
          </a:p>
          <a:p>
            <a:endParaRPr lang="en-US" dirty="0"/>
          </a:p>
        </p:txBody>
      </p:sp>
    </p:spTree>
    <p:extLst>
      <p:ext uri="{BB962C8B-B14F-4D97-AF65-F5344CB8AC3E}">
        <p14:creationId xmlns:p14="http://schemas.microsoft.com/office/powerpoint/2010/main" val="366272049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mv="urn:schemas-microsoft-com:mac:vml" xmlns="">
      <p:transition spd="slow">
        <p:random/>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45217" y="3527211"/>
            <a:ext cx="7131735" cy="1941330"/>
          </a:xfrm>
        </p:spPr>
        <p:txBody>
          <a:bodyPr>
            <a:normAutofit/>
          </a:bodyPr>
          <a:lstStyle/>
          <a:p>
            <a:r>
              <a:rPr lang="en-US" b="1" dirty="0" smtClean="0"/>
              <a:t>Farm &amp; Animal Management</a:t>
            </a:r>
            <a:endParaRPr lang="en-US" b="1" dirty="0"/>
          </a:p>
        </p:txBody>
      </p:sp>
      <p:sp>
        <p:nvSpPr>
          <p:cNvPr id="3" name="Subtitle 2"/>
          <p:cNvSpPr>
            <a:spLocks noGrp="1"/>
          </p:cNvSpPr>
          <p:nvPr>
            <p:ph type="subTitle" idx="1"/>
          </p:nvPr>
        </p:nvSpPr>
        <p:spPr>
          <a:xfrm>
            <a:off x="2113865" y="5675436"/>
            <a:ext cx="9144000" cy="565516"/>
          </a:xfrm>
        </p:spPr>
        <p:txBody>
          <a:bodyPr/>
          <a:lstStyle/>
          <a:p>
            <a:r>
              <a:rPr lang="en-US" dirty="0" smtClean="0"/>
              <a:t>Cathy Rude</a:t>
            </a:r>
            <a:endParaRPr lang="en-US" dirty="0"/>
          </a:p>
        </p:txBody>
      </p:sp>
      <p:sp>
        <p:nvSpPr>
          <p:cNvPr id="4" name="AutoShape 2" descr="data:image/jpeg;base64,/9j/4AAQSkZJRgABAQAAAQABAAD/2wCEAAkGBhMSERUUExQWFBUWGRwaGBgYGCAYGhggGxgfHR8eHB0fHygfHRwjHB0fHy8gIycpLCwsGB8xNTAqNSYrLCkBCQoKDgwOGg8PGikkHyQsKSwpLCwpLCwsKSwsKSkpKSksLCwsLCkpKSwpLCwsKSwsLCkpLCwsLCwsLCwpLDMsLP/AABEIAL4BCQMBIgACEQEDEQH/xAAbAAADAQEBAQEAAAAAAAAAAAADBAUCBgEAB//EAEUQAAIBAgQDBgMFBgMGBgMAAAECEQMhAAQSMQVBUQYTImFxgTKRoRRCscHwI1Ji0eHxFRZyBzNTgpKiJCVUk7LSY8LT/8QAGAEAAwEBAAAAAAAAAAAAAAAAAAECAwT/xAAjEQADAAICAgICAwAAAAAAAAAAARECIRIxQVEDYXGBEyIy/9oADAMBAAIRAxEAPwCPWzzM2pLAAQASQJsImb+8HSMCXO1CYZ2phpkwSRuZso5DYXt7YRyoypZ1csgEwygktf73QcufqcErsqMpXWGiyvT8RJEgSLbnTN952xOh1jBz7qoZqstvESGX/Vy2iyyOccijilUyQ5sJAJUkWG1txItAt6HA0ohVdX0KwkgNDGYJgSu9o3gWOEcoFA1MhgiASfCTHhnSbHa0dSZwomFZQqcVrReo21xA0+4iN/LfDFPP1QJSoPDexGkL00lRHnB3tGEctUAZoU3spsRG5hiAR5eH1wtToHxeEEREEDcn0tInbrgiHWUhx9mqHU9NCDeUEkRPnPlHXH3+OVNekVFWb6iLemxmfywlSqUgxBdST1IbnflztM9MFNOmGIcIYvHgXlvFv18iRBWPJ2iqM5XvRpIMEKTJi1/XA24xnGU/tAwDQbDTtz8OxHO18KU3KQTTB1eERBJHU6dth0w0lcONJYDn8GnruTp5+u+DQVmqeaZhFamsWAIEg3vIGwC89rY8NeSPgC33VhHS+mPljzPZCqSCug2mWqKefUmYI/HGa3D8wANGkwN+8Qyb9TtJ+nyIgrNs8j4R68j6GJ+mF6lMHcxMyPL8/P0xnOVgNHeA6gYMHUDpEsNKk8z8QPLlgD5KoVDBLTKkuFjpY3B9cEChqb07gmNMiRBFunvhulSoECawBPLTPKdxbbEunQcAhVYk38JD35nwr064MmRcIzE6Vtqdze5+8khmO2wO/lhuBRpjQuRVLQP+HE+kkSfTpgj5emFU95ZtoSfzicSqeYIS1UBL7XE+hErN8fZfO3IDOCZ1ELa22xO/MwMEFR0LTIkudyPg2I9/11xsookS0jloIO8XHK+EsxUqrBiBuJYADkbTJt1ximyyVZpG8rcn2JBBwh0fVBJFwRaNN/SJmceawLzAnc2wkEZjJiJidRO9rwDhhcrX8RRWZQRqK7eU3tvuTg0FKAdQCgVWLNvIgm1ov+PLH1HP04sqAizeUbWmfywhXoOp+F22nkDNwDBPWR1x8uXc6vC2qw8XgBJ2AkmT+rYpZNLRLSb2XKXE7HuwthJESfbY3+WCnNKRDDTaBpXb2vF/1fCeTyOpQLmPECLTcqecHbe228DBkybltJJ8ILgmZNwB7eV4nGZaHqXD8uUvqLG8nl8h/LE/O5ZEltevqNMH19rnDFRChYTsSL8xJg4VzNQGxZQehYfhOJ7HYKl9FiCQL6gARBkjn8sDq50AqCGEnbSOvrjz7GzDuiH/AIYAt5GbRcX9D5FTvSsyjAqYKlC0D+Q/W+K4Yi5se/xFZgK53+5098bTOIbHXbaae/kPPE6pmUBJJ9Pulb6fyjHjcRp6hNYFOYg2J+ot5zMxg4YhzZR+3KNw/po6e+Cfax/w6n/tHEarmiADqJjnIuAB1b2JiLDrg329f3G+S/8A2w/48Q55AcwA8aisESJgekEev0x6aiOfE06do5AdOgxrN8EqUl11EdEFtTKQBy5jGEytpXUQbSB1E/u4BBpp7TJMA2vuB9RhdMyAGQLpPUnzgTAseWMNwkaoIMm8EX33grjxOGId7f8AKP5YAZRyyxTJYpLNI/abADbSRf2I5dcYy694zAsIBsUa9gdwDvthGrl0I0kkxsNImMKVM6KZARSRuZA+m9vWMMRZbhtBZcs8jxDleZ23F8F/w/LvDrXTVe53kGLyNvpBxHbitQgKGEETY7TeP54GtJjC6dR2AG/yGFWGi9SpmmhKVA4nSCIYjxCbCDttaL2wpmq2samWVMeLVAuPMb728rYl5litipXyP5SNrYzDERo26iPnhDpSpZegyGmKpFiREeLSbgHl1v02xjJU4AEzv8VyPWDhOjlGkaUVPMwB7nG6tI027stS9FJIHTYbG2x54Aoxn8jUJOhSwP3lE7dGBPI3g+uMJwjMd2XalVNL98agBy32g7bHHtHiSCxXTHS4E++DZKoXbR4ESbFqgAMnfTI9T0w6DFuH5OqzaURlkFSQxJidyPTfSNvXH1SlUViofVptq1NB/wBIPikHFKtSpl9BrUmK6gIaQs73BgTG/wDXE7O1+5YKoRgRMhrTJ8zH9cFYaNZHJVmI0hmc7KpAJHOCQRzPyxgvVRgCHDgXJC8xb5cjPTpj3M1KN2LByNhLA3PUGB8+WF6nEFiAhE9WPMx0M2E4exaDP3hBZ2OqJgjeN9hAwNaha5SCLj+IWtYfXyw0uYpPTCsdgNRkhgDAiIho3MCcEr0KS+E1RqjlJgTaTpI26THngA8+zAIT33j+6mjT5x3h+UxhbTVdyiubggLOot5SbE+dsFy1NQYRhVuPCQ0r6EfEY3AHK2Fxm0aVfVT8UbGT6jlG++FsehmjUelAZgIYr411CdjcGLdZ98FWoquJcsoBsFAHiNiJaApkNbrhTLMKjCmoZjcCwv4bXJABJ5Thqp2danUIqHuxceKZBsZEAyLeuDQBczmqdm7yBJ0qJ8lJNrwVPP8Aq3wuoxcTLgxC7hhMz8XgMbD0tfEtE0q7NrNNDdlhgJY7sQAJJtI54NwnJI1RWFXwmYvBkHwySIBMeYEYQ1DopLglpDHUbi/xnfzxMrZ+iO8pmDWLMA2pl0yAFsBpLesYo8M72qusoig6uewmRMgXJ5Y1mOHFlbVTAXmRAmbb9cThk06GSoKnwugEqFGqM6LqSUChiCNm7w7eYv74lVuO1EcwDtqU7gAzEE73NweYi2NrwDLiNKsCDM6jPz3wwsU9WqCjbgmYPWMXl8iZKwhJpdpqkMzDUNjIIAtYGIFwD8jjFDtEW0iEuwglZI9CfX3gYvZbJ5cwjqdJAOsQPIG9mF/UThTP8JFF402tdkA5Akx74XJDjJqcUXvWBUOhsRA8M8xCwL84/HGf8Tyv/pT/AO4v/wDLDhzCKCwKAgxpsGYdY6A/q2Cd8v8AB/2fzw6hRitfM5YKxZtQFoGq/SJHMYmf5gSmYo0ykwfjaZGxsYtOCtmaxJDBWAMQ2krIPIEaT5HClTLvJAo+Lfwja/KLRflgo4WshxhJ72WSq0A1WNTUkTKKdV1YRJO3LETPCirGHYwAwNoMibE3sfLfFLhaEIe8S5YEAkgyAYMCSRz2jzwy2Y7oVnp6VNQG5VDELMrZovO0b8pxPJplTRO4YKZBOt003GoDxkjYe344UrVSHsljtIk77mCQDj3L5ulI1aoi58N7ze3rhyhmqVRmCrqi4g+LbyEf2w24+hLGrsXytNQQQpB5iT+v7YcWrEwo+ckeg549ag2lwDYkbrJUAgi4G5mNxYHBczkUUKVLsSzAAzsCPMSSDYxFsHYSAqNZQp1PAAvCSZ8gIj1O2AJVHhuWnn7dCepjAs4zI7hPGi6ZaDaQLGCQDMi2N5urSWStRm2AIWy2vMyzXBEQBzk4cFUEBKrMnTqgHbzIjpywwj0tMubiTMdDMdfbGKHFFDhCzNACyEUe8xBgdReBfbBTxGoFYVKgAkFWAAEXkQiSSbDkOdsSNwTzOby0eAsx5Ayo+ccumN5HJd+TCsBEawTEyLbC8YQDoylmdZBHhIJJk7gxA9+nnh5e1WbQFVqW3BAWwa9oECbHGkJPctRVKi95RYxqUlWeSdPhgcjPsQeW+PclTNQhGpaHBnV4p8O/xWaTvyEbYc4dRbMq7vWaAuo0lYs5i0iU0+xMgA+mJefy+XFUBMwzod20QR6KSJE+eEIZ4tw3unZVDs8gxPhIPKAOXWfywjl86isGqUtREeAkwRJmSZYW2wzls3QdlXuXYkRArnU0efI2mBIvgeaztIt4Fu0H/ehjsBEQATbc/U4BxBq3F6bioAkSw0Tp2AMKwCifW04D9qpt3YLBY3UqStriSCWMn8bDFHLVsrTGtdYrLtqKBJi0Wkm0cosROH2pNWoGrVRlWNS1NI0mGAMNpuZOxN4t0xLe+iprs5ihxWrTaaRKWMaeUg848yJ3jDD5+swIFlbcsNRjzLAmIn1wSpSqNrqJoCKRYlFPik+EFtRsDtOClNAB7lzLAqNUmGUkXiWUgTfz2w79CSXsCc3XQ6figgrKmxtbSREeUYrZztO5RKZVUBliVDd6SZWxnpyO1o2smpOnu3NSmjNCCWCrfnbbkI2nBn0qqJTqalcAF10syydmBHeAje0HC/Q/2S62bq1BBdypERJIIHUTfr64p8KylZNIHjUK5g/BdNzfaI+WM0MmzKVU1HqjcrZCsWaZBvcQemHsvw/uVLS9IFDepQZQbGQGM3IHXlg2LR0HZOjrSnqElqc3PmIv88P5ymEWCJNx7efU/kMK9ka+vLkouksLDaAIBNrb+XXbAc6WBgsCTOJ6xH2xSpUBOwGA1h1x8rmMapsDviUiibUcoulRJmUvF+k8gfx9cQ341WYEGo56gk7enKNo9MdRmqAYEfX8McpxXLEEvsQfH68nHkdj5x1xphDNilSs2oMW8pA68pwb7U37w+Q/+uD5Phb1ApA0hjvaBeCf9I3xS/yO3/qaX/Vi9C2WsvwCgRLJady0xDAcj+eF/sdMKOh1gj7sBrHks+Zn3wEcQlVIkb3iOc207X6R+eAVCO6LkSdJYC8Cbm89euOeM2qNA09IG8qpgcyRfYb+v0wHNZUsCAj6TvuTtfn7Xn2w7Cja0dBcwfny8sJVq9IJDMCZYRBbdz0MfXFokweD0qK3EmY8RnpMD3O/y2xtFp02IkKWiYUDfb4ibD0wTOVaXeBGMwDOkBZkCIJP6/CfmeCvUlppkOBoAYB1NoBEGAfU4G6C1sPnqY0Eq+tjy8O9tyTPKbT+GFaSd4KesAMrSxsZuIiwjnhXJ5WoolSY1AwbAxJuI8vphipQZn1EhS51GFOm/sSL3v1OH0uw7fQbOZIUrhnqBx8IAn4jZtIjlOB0aNFR/umDfxAEA3HWfphWrkKiuApDARJB6yTbTgfE6VWpDsNRAC6juQNplZ2t7Ya/InPCKdHJ05kIC3UTPtzxutTUjfz0mFP1g4jZF3UmdhykRv6Yo1+OOaYDkOZLQxBuQQfy+WFkndMeLXlGMplKT1NIXRBAJcEAbmTv5COc4qZmjRoj9nXRnFtKKes7icSKvGXFILoQq0FpvdBpEMGtAO3nidTrkFi0AyCVsZuOc2xUZFKwoU416ogiyyGBM+gO2/nj3/DaTRFSOgIJ26qrHE5uMOsBNIHOdB5m/wAsUsjnt3IVtKglQdIaLE6gQbm2Jay9miePo1k+FIWkEsy/uBrHlufe/nhevwxEbSZJtI1FSOo5i4iDNuYOKfGOKUjRFSgAHZgO5Ld4UgQxAMnSx2DEm/kDiTTFepAU6STBU+ADl16/1jCXLuj/AKvUCZvIKT+zFQ3JALa5HP4OfoMN8EzAC91WZ1pTqhkcybjSIIIkHqBbCWQDvmFp6iJOkjxG8QTGOi47lGpKIVmKzLVaborKQCANLsuoGdzfDba7J4p9C/GclQREgEMwB1B22noCwJ2lTBFvPEuhmgtMrUYghl0nxMCNLwLCeZOHVpV6iUxTphjpJZRIJ/auLSQSbCAL4mpXAqy6v3d5C3M6TEg7ANHsMNXyLJJB8s9JmHeOaVPdiAXgrYRMGTO1h4sP/wCD5d6DvlyVKQD3jyasAyQoUhSJFpjxAeZ3keIKctXQ0QajkaDB1iAPhPnzO2ID0qzi4YqDs5Bv025m09TgQmVqXC1p0RVp5lnqtBNJUKkb3ZiY/vtivls1VqZcq7Vakhg1NjPdrHxKdi3PxSekCcQXyD0V+JbjxLSVXZeZBBtJE7XtguVzh0ygIJ3LKVBWRKkKTuYG4+L0xPJl8VDruzQCUkUUzLa1Kzp3i5Ec+nlioeD0w3jDIdwCymRgXZ1QNBP3ddyQDtHvtj3ieVqu2uN+mDF3Gk5dw+zXCqA2qi/X+mF8zwykqytZWPMCf5YFmMi6xqBE4Xenpwr9BALDEjiIAYPpmLMP3lO8+2LlKDPphXPUfmMCYNECplFB16i6sfDayKoupFrzEdZB64c/xWr/AMNv+g/ywNf2babaX2J+60WPz+k4V+wZ398f+4f54f5BGcpmlFPR4zB06TYjz5bbzGHaNRXQgkyLREWM7x0In064ktSZTcyDEECRvE387Y04qiSx8JmDvpn8RJn88KBS7k8yFMnS6sLBixAtckAgHyn+w8zwxKjWQA3gkTr5g7bgW32HriQawgGQoNidMAkDckXEnfFekIBsRsCBvtyP65YTqKWxXNcH0rqVZf73hHSxUgmd+YGBKz0nB0m2kRYX0jnHUbYfp5lliYJBMnn/AHF/0cHy3iEhQ4iQDBBHKBuR03g4XL2E9EN2chiVBn06H64lvkn1WUQfeLbGGx1qaSdQRFUGLLb5HpthulXoGdVCmx/eUEfSTf8Ali1miWmchkQyapHTb36k4ebPNtB5Xgf3x22UyOVqWNNEOmQWYKp8gevsMR+zuirmGSrTFJVQwWJ5GCdRmRII9rYrvYrCKlUmTfbkB/PBBXnkR5x+fX2x3Z7O5Y7PT+dve2BN2YoATrWf4dJG3IYOIcjj3pKCAGV7Tbfrcb/PHirf4Adt1/rgnD+B5apXNKk9VKkNOsLA8vIif1GH+C9m3qZdHNYIfENlNgYuTe97eWJg6TamTpMfFURJMaYaxPSDHnjH+B+LTqgEm5a0C8mSYF4v0xT4j2U5lwxg8xY2iAPczjS9mWFMQ7E6p8QkR0kiTb8cKP2HJTolrwFRHiRpXUSGUwuxJEzF8L5jgtVNRptN5GlTEGCIOmCG9Tth89k4ciWIbUPFyAI0gR16dDj3jHAsxNFadUTpg20AQABJHkD8vPFKi0TMnlqbLUbvyjyPuKIJa+wknBqhrKwpNmCPDIUi0FiNo59MF4B2ervSZqhVJjSSJb4ibwOtxeRfDPEuzZhqhqIxWm19G5BLSBqsfPrywmney1kvQvUymZIB0VKgRmVm0EhSASJt4dx0iRhLO8MqUyzAFlB30CPEGMkx5b+frg+Q40lGlD5dTMapBaQOUztIvBvi7w7hx0tXy1RaNKFJ/aVHZGmCFAjwSRILNvztgThLjOY4bXNtRCiTyE7W2nnihmcvqXVTq0zESlw1zFiRG3nivxGuwem9WkDTrfs4jUVbYENMkkiR6bXxrIJTWqyZghACumFUTIJ3jYTBMzeOmB5Nbg8VWJ5bPZmloRhSdSSNJVGIPOWgn3BItjfFsnWY6lCKWB7vuyglhpaCPCRYESRzHXDmXqg11pI5dF6rqWRbWr05OkiLNEWnbDHFs9U100QoxQswl9oGmGV2IAIbcgA+xxnzZfFDHZbJd7CudJQzpnk38oifPHVUeHqjeHptjnMvnlRsxVVdLh0WCbbEsLC0nlfythzL9oSWUsoExJB29oxfx5KbIzTfRQzvD3NJgItcAeQH8sc5xHhrjl1+mOxXNSNSMII5/jiXmeI1FhtKssXt6fWMa5JMhVHLNRKi4PyxkZXUxPS++Ohz3GlYjvKImI+L2jyxKOcpEwEYej7/ADU8vwxk0vZdZz3Fsl4T8xiF3lT9446vMOpJWCI2uP5YR+wr0b6YdQoSXqAgARpvHLmIPp0jaPI43phSwAmbrqALdd7H8bDEmlnIVgwBAMRYedvKfxwV5YIqGG5W5jz6kdcPiKm87k10Blb9mxhjcQRaWHKJvFvphjK1nWEcyDAkeIGLC42858sR8zXcVCFlhMBTvPOPLl03xqglRiGSVXVBuOUbQP6XGK46FTrKTlkkG/mOf6PtO22PmUAARpBN9N4PpY78xtvbnCoVWovIB0k+Ib7xcj5/q2HftewGhla5m2xEW3n22n1xlxL5DtVHsABB5kxufFfaYHPp8mcvR8PxR5E9PbC2XyhYiJJgmBY2iRH3p/Rx4eHVNXhVoiBIvz67f0wvof2U+GDxnXykeBgfSQYxQHd6wTKlRAMTY3+8IxO4fla5sSVgfEDF9vn9MVMvw0lvGdQ3MhT/AGxokZsFmqutoWI63VvkBpIwR0ESCCehWJxVGWpRYn5Dl7Y07AQFgHr/AFjDgUi5PhjCq1QBRqF7RO9z13j2xRFMr8MADlA/l+GD0KrKZbS49SP188Ql7WrSr1adSkaiAgK0FiCVkzp5C+DoOwfE+LL9oKLV7sj7pZrTeJiNvxwOrnKuzM0dd58ww3wXjfDcnmay1dEIaanWrFZJvv6GLjdfbAeD8KVFQl5JUgliSI5qAPniO+h1GKfEmFtRPQAk4cr16lMjvFqqTcFrekW2wDi+XApsFQuSDDU+Vt4Jm3piBmOPZ01Cq66i0wltOqAQIJBn4t8EY6jpMrxYyUUEkgMJFoBg895I+uCjiSs5SNTBSxAVre8kYm9nM2uZrUywgmk4eFC3Dryn0vbGe0WbGRzYdNS03pww31FtSmY5aeWHvwDg3muG5eoqFjpDtpA1Dp5LFxzmPPGqPY8BiPGUM2DQCCdQ2O8x8sSKfHMmRm0DsFdCMuWBJU3Yb3UzYn15YpcJ7W0teWpGotQwEJkjTL23gNAi/XCmS7CrwTeC5rMNXIrGoUpsxF4WUqQBG27fU9MXM9kMpmD3lWqwqSqr3TBplo0gbmOsgC/uLtBwjNipUek8UhJVA+lmJIY6rQBqk6ZvAEb453gFU1SFDVTWPxEDVo5liLtM2m2+L+SpBgkdHllSnXBNOstiI71LnUbhkcTMzedyBYYdzNTVXo+GqdSuNNQyu6/AWN/QnkLdU+zGUNQmqzUwXixUEC1oDFbfq2K+dyitmEhaasqsWCLAYMyidMwCSCBfn6TjDSkrL1JpVRa9XcbWXkY2vhuplTvFrY1wakS9ZWvFaT0vqn/4xizxTP6YUBflIwY4qUhs+oZ3TQMCBET67/2xLrcVZxG39sDq50hSJAB5AAD6YRLxPUHFPJzQJexuudY3BI+eJVQnUDtBvg5qtYyedhtbAn3nriNlHzpfl+eN9w3X6Y0hJjy/ngndj95vl/XDYHI5TMpUBIbYxJUTt0/W2DGkpMllMdV/XTCOVySBnAMCRHp/fFTh+QpuxV30Agw02B5arHwnaR68sbGQNKdMEHUCZkWNiOY6G2CUXppsFH/LODv2XqqhqBQ6LuyOjD6GfpieEUCQT164AKn2aRr0LsLhLwfeSMCzFZqfxLpkEiaZvG8Xv7Xwvwbv83l3QVEUhtWuo+mZXTpuYv4QOQxSzeZcUTl6pDBAus02JKuIhifhiYE3+LfEVp7Lia0RuJVWqgL3oXSZEIfTrivwps0KMhxUVdyYkDzEzA64TyfDRUrU6alYdipYtAECTsDHO56eeD1eHVck9RiW7tiUaxgAiwB2hlMjbflhPJFLBh8v2kcModgVJvoAmIJMTaYGOkpU6lWDRrI4Ali2lSvnE7HynnfEbNcNpZijTfLU6aVVE1RJ0FdO/OJkrMDcdMeUcvNKKdJBWBEvQcNIKkgMqtsCIuvPbE5ZPwJYx7CZniVek2moIbflBHURuPMYn5vtVUSppK+ErIcgxPTp/fDfHqVdUpd7TADSqNr3NrHmGEGx/LHnZTvO7r0aq1GPiYJJiAbTTI8YJgel+WGsnNjeKpjhfaYK6CvFSZ1MLKsFjB2vpGwxUqUF72o1EroqbehuNxex88c+2U75ylMaEqbCQolRGxIESYAEkiMPVsrUpDlpAFzNuWHzVhLwcol2jzGYomilJXNNU8RVZAghRJAgCBttfFnIcUpaEYpZo1LoBAYEAE8hv8jg/ZKpmPtPeUypVRBTVDNYnwiIP9MQM3WqMmaq6SFasIF4CAs09R8C3Pnim34EkvJ0/wDmFWqmiw0iLMYgiw2A84ximqUtVeAA1MalAmAgMbcwMQOI8PBy6VyajeISSZIBM7wPDq84uMMNm2rh6asAHUgNdgAQRJ0SBbkcZ4ZvtsvLFeETeDccXvBWXLs9OmjA6FmAW1am5AjFHtM+VzlDUrBm1IfD8cA3ABFrE2OPW4J9kK06NZQxAJRmgnUYYaSLLAiZvfEniXAhlMzppGIRXKlwynVOzchcb9Di+afRKw3sS4f2NpvHiqwzCI0AoP4gTcm3TrGN1+G5qlTptSDLpsE8OsDWNLDcmWaZ3BYYrZDs+wLVKdadRllRSSPESBE3tEEb8sdHTVaarmKqvUFMBGPiRl8c6YB0mTyJBuLYnnlSuOMOb4Vms+HYVGrOQBKspKgkwbk6SOpNpHuXeGZwqSBVp02gkggIDExJAuNQ3iN98Q89Rq5nM1KkVqepiVApNUABuJY6QLX2xWzfZDP1MoujNK1MR+xVgrGGsCBa1zBYxe2G1X2Ceuh7hHD2Eu2lyzTqRNSAkm2skCZtBI5YzQD0a1f9mxKokqqAG7FpALmTAmFJkTAw3Qy2bVEbK5em5E94q1Uaf9IhYm8g6uUYX4M7VamZWqppuNBZWMlNClRIkk3b0vyxnJsq+AvBK2pajICNVaL72SRIm25t6dMV+JUNTAg/dH4YkdnXig7D/jE9Puf1w/T4oPFvciOfQYvCSGb9kjOU7i04wr3x0eey2klgoI6z9CMc1I1GNp/X1wNQE6e6regOMarD1wTT4j0ItgVSnt6/kcIZ6tQ2j9Xwfvh+7gIWI/X63wfuvT64BnG923Q7+ePGoMd9X164ZObY823x6M2w5n3xqZi+utps9SOh5f1wq9Mnz6kAYpVc8SLtB/lgFSod7N7f1wUISWpNrCq8RfSbX6gbfqMbq5krULPdTsskA2tMEc7+uM5yg7VFMabEWHztJ+mPcp2WzlfT3VCpVB20oSNyN9t/PFRCrCcSqNTzCFLqyJU8J1DxC9+Y1TvsbG4wy3aGpVTMUyf2MMYgWOqVPWdQF/M4DmOHVCyI6lKlKA6N4SBMxHqCemAUeEOpPmLxfmDf5fXCiHyZ1pzPd5TXTpimUamabTOogkRUvdiCWuLRbGeGcQUqzUlCO1UEOWKkyxkAGQQZvYAAb3xBo5llpPRYkqxVtidJEm085J+Rw9wHgS5lWC1HBSTyAW1p5i/TriMlrY8XvQfPcUeO4WvVJplm0VCCAUVpj92bi3XAKnaTM1aVMos1E1C06ytRl5cwTIgfvbYiV8rU1uxFyYmeZMe/9sUuz+RFSAa2ljBK6Z58zO/X2wosVSlcnDqKWd4llVod9k6bpV1aFN4IEiTqOhtmg8unJJcnm6neVTSqCtpMq2q4nlYiOe4xnjfaLMrUVdYKLpUIhOk6V8TCSRJMknz8sG/zzRqK00zCqSQDBcxAHTTJJ9sRk294ovHWsmB4LxqvllLPTc6zAdGWFYbBuQaORIkHngvZrtG9N6xASo7NOmqiwFGtTceEtLAch8WM1e19KtlHy/c0lqPpAeymxn7qwWkxPI45yjxEUy7ooBREsYaGFQX25Hb0GNCIdjX7Rd2tVwlLRUUGquiHRwIMR/uxqEgjmbdcA4AlKqxq/ZjS1AMjpqJLTckEFTN9ouPPA8p2tasUc5WmxNlZwvi08gzMvyBtjpuKdoaRKo+WLu5LohUtok3LFCS3it4D8sZPSNOxetx3LvXL1lppVQ92sjxGAdLN9yJP3hMEYDw7ibU6pdaarTZAHLIrBoLEfDKECY25idpO892lzDUqitQpggDVTq0SQEuAwLKGKi1+RFzjmuGdp6uXZRekoJlCtnAsw3kr6dMPvoXWmdTS7MUhTNSmK1ZGJYKjDQh3AmZAmYN+nnhrKZE0gqGrWQNJCvUUBCsypYWabxIG3LCWQ/2k09bFcvSSkqwYiSTItpAUKZAg38sI9p+07mhTaiUJLlVECU2J+ImYnf8AiaYwmqwrHT2ezJbvW8dPlSOYVG1cyChMjaJ6+mI7moapWoKC1Tdkd21KBIAUm19gd9us43kaFOtLVarqwE1KmpLRHiUNTsALQDPrjOdyqUKlOorVKi6tXeOQAZ/j0hT4fu2Mc8VonZcpVO5pwaT05EHTUeRbkZ+oUjE3hGbXQTVbvCzlTUhu8aCp+ICTKgHSfi0m9sOZTtjlwukUWUAyIlgLyTK1WPOdpxN4JlahHfSGo/tTURpKiCWGu4IDQIbqAeWJ2i6mUeBKPs9QzI74xF5GiOflGFVqQCB1I+s/lhrggJyrkbNXj5U8ImpvyuPrH5YSIR1mXrhl3FxsfPEleAGC0j7256fnhLL5+BBON1OJWIDe0415XsmDlbhDEwIMgEX8sKZjh1QAHu2iDeLYHSzZFxP6H6GHqPEeQJg7icGmG0Kf4azKTpNhe236/LHn2Op0xRq8XdTKu4H+o41/i1T/AIj/ADGCIKz81Eg9T1/W2PmeJkgCLk4LUyxmYPp/XCHHMue5noRb9euL7JYwKqnYg+YvjZp6vugmLeGTiRwUnUbW/W+HMzmClwRIOw3/AFfDeMYkyhlshpqL3q90s/FpIb/lmATHnjp+F51aIQZWrUqgEypinHi5QbgiZnf6Yg8A7TtrWlWDVEmDTa4bUCDY2BvZhtbCnEEqZDMFFWpoPiRqggso5iLEE9OWMslk+jTF4+S/w3tk1apUWvSRxMkOinmfvESN/LFCnneH1Wem2UVWF1AZgTsDB1T0gCcchn2pNSGZSEqioAwBs5IJYxyIN7dcZ4fx5qdZmp92SwglgWMDoRcQOnTDrCIrdpaFCgEDUWpPJBEPBG4bUTBJsIB232xBoZ9KTVKiIx5H9o0G46ASPc/njqcz2jq5pVh/As/swwAJHPxRfpJ5YDl8/Qfw1qXjWNQvTYyb3A68iOdvNVzaBSxMW4Xk0z1UD4ba2KC/uCbEWv8AnGKGS7PUKJZ0rU61OQGZ6bK4Y/dYQQL2mR/M5p5FZ0pUVjEQ5IOm66oUTfy878t5cU9S1KBDKWKZhWMCHGqTq8JggrI5RzxDdUxNFVlcjPZbM0su9SlmKSFXDiSVaAY22C2uSB97ywrTzFQqFpJQYXAWo1IBxPhhGNpHtj7IcDrStRqAzGldLaCKyqCZGxMk9Y5eeJ3FOzSo1aqKhQ02BFE0yIRmgQxPKRy/ngSqjDJq1BqvFxl6hpZjI0qFSxXTTUMJO6xIM3288dL2cyVbM1HeoqGg0gU2pAgMbrBIJIBA6T7YncW4jliKFU0HauAUBYloUbalKwNzYR8RM9XstUOZBSjlxrqDSSK70xAO/Qld9wbRg1Q3B3jHYtFHeHKoBTl4p1WVdhI0Gwt0g7YQymZyy6CHqUtWoEBgNDxq0kFNcTHiBG3thPjnC1pVRRpVytVPEzI7MIPwzc6Yg+cG/LA6WRzQ01HzFKsvhkVIYAkjww4NyDMgqbEjByV2HDVRmpxmrW7vVWUgKUjSQyFviIIJDNa4MKcNZfiS1qTLXerV7lnAZVNWnpkHxB0ZeViCNsabhlFmD0z3bKxL6TqU3+5eY8wOdsFzPE6uV01FpMXNpBYgybk6qcC03mQQPdckxpfQt/hFB6bQilWOoNTV0cH5AOu0iTF4jC+f4Qxy6KRUNMAldLGUvJDCwIYNAJgiOREGtxTPPQc1RmHKMJJpotMglfENiAYG6gTy80stxxUaRmHuDOtpEHYBYiSDsVI64Fk+wePgnZXO1aDAUVFOR8JN2jkZczO3W/PE7h2ezasxplaRYltBpNUAvIvpYR54oZnMswNKlTpjuzDM6ozkAE3LDeL22G3LFzs+lRzNKrmVG57tNI26gk/9kYrkS8fZOXtVndqgyz78lR1IG4BAkjeImxwzQb/waEMAQCGkaSdRJZReDIOqDfwkgc8PcfzldKFVKtc1PDGmuqubxDKxCsrCZ2Jt74BnODijlSWVTKUylRRMNAOkyTDCJBifMyQFagagfg1L/wAvDdcyfb9nGJ2mIny/LFbgzf8AlieeYf8ADExht6j8BhIldGaUACQCJ5/n5YC9EERI9P5YIoMGLnpE4wtIjccwfy88aAboKAfKMefaYsVUxziD8xgiKJHuPeTgRp+I/wBv1tgEbXNeo+uNfaD5YX7g8pB/Xt9cUPtg8vp/LBAJr9mc3TTW9GfNIcT/AMpaL2viTnOHVHGg0mAkTNjuDsYP0x02dr5dsk1XLO1JkjWpeUYzcBhe287ECMTqXaWlmco5zCtUOXQ6G1aX1MwAUnmgJkAgxf2N9oayUjRzGX4O9EkVaTC0QQAbsx2IvaPbFw9nKCBTWA0MdJqKxDUmKkiR8LL1325Y9y3GkK01LMwYXpsQVVhfwncdDgnbWn/4MGW06lJE2krCnzETvzIxGXyZc1iXjhjxbJfClp5fMhncMq77kMvOCDcGOo3vzxX7dZqnmadGrRqEaVZXpsdSC0grJ9VP+kY4ZM+1RWW0Aah1sDYe2KXBM6/+5Wka7mRoF403m8iL7+WN2mtmKh9wrLocyS7lQsk6VBO4iJsLE9fh88WeIUVoLRZmFWnVJAYoAVIPwtvBggi5sfLFZ8pm6VPXT4W+o7uppvzn4QGYCOW1sSuI8YpsoFeiAdYcUiZQtpCsdIVdPMxJEk26Rkky8W1olnNCHVl0lSQxQANvuNIFvIzjpeAZBKxQtmFFSnKqr01M31CfEgPW/X2xCXiOSapPdiiD8UByVkEeGXNx6RvijkHpqieGm5ZW0tBmzEAzaxg78/TCbU0Pi202dTxXiDqjo9PvJQ+I0xIJEEyTPyJwDsnw/L5mi6dy4XVtJvEGbXE/lbEQ9rGpnTUXu00yCNyA0eH94SCPbGf84ZrM1O7y1MolEBf2Sg6jtLTO+wA5C2MsccmXm8Uj9Bodj6Kg1FFZyhgI7EzAjSqGJ25zueuJfEuF5jMCmtPTSVZ10gyI7wfCTb5gyNueOEqf7Q8wNJZkPdeEQAH3vfc7/jflh+j/ALT1caqwYkOpEKB4QZhuZ3POJM4t/HknTNZKQr5nhwLqK3eI1kXVVJa1riCrb/I+mIz8P05ipQ+1VKFVDYOodWtq3QyBzBO4OwNsWava9gy11ytdqQAUVCCtiQZhVgiYm/IeWJ3FayZzx96y1XIvWApspXaCsysbagIGFisl2U2n0S+K1GVgVztN1MSqAWI6glQx56t8dHwvgqdwO+q1CrQxFNVS4tdjqj0HlMYmdm6NQ6u7qGpGo6V8NTzglWJm94At6Y6LK5Sm4E1q6I9j3ySyPBjS+mNM72Gxv0bd9BEvZM4jwmlTCDLU67G5f9opDC0C5jzsOW/Tynx96S93SytTvDBY1FlfCOZc6ZnnMchM4NxDj+Xov3HhbMiwcBkUbXmJadrAgz85GZz2YczQZPCPhSt4iesNpblIBBiTfE4pv/Q2/RUq/bc/lzTahSoIGD6tOk1e7gwumRPmbG18JcX7HotJ6mnuqq7UjWV5/wCXUHA6HxHa2E+GdoizBHzFztrqsgWec8+hi/ScV+/Kk/8AicsdUgkFqhII2OsXWY9xMzi3SE/ZNzucQd2UlSFhu8JK25qdM3A2PXciwNke0SAqFpI/IstcqfLkOXTDtaiKrUqVSamk6lq6FpsEYeKAwhkDbA85iMXT2cpwCSYCyraKbDaxADBje+Ietmiyujnu0HG2fLtTK5mm2pRpZhVQ3nwtcg22k77Yp8XzA+zVACGhqYJBIYldQjSZBK7dYnkoxD45wtu+pm1RmqCWUVFYxpjUjiRewIYzEDbD+fqE5dySWV21LO6lRpdTYCAzTMAtJkAg4H1ol+Slw5v/ACylHOo5jfYmfpHTEtzM/qeYxayo0cKyx/eaoxt/Ed/bEmpThdvur/8AHDRK6MUKUsREwJ9IONU+RZhtsBcztMCNsENHU0e/TpH54Z1iIiALFiPpG0+t8WIWXKwk9Gm9jcfPlv54waY7wREGRtIPMfT8MHq5k3A2gkE8wOnIXwLvC2mw+IDbz/kcABVokc4j9flg0L+99cLu3iIM2GwEdenSNhj3uT+4P+r+mAD85p5orQNMN4Xkn/rQD6TgdYooqadQVi+kTI+ExfnBxbp8GKhfEfDIE6W3M3tjdfheqV8V7QBHTl/LGtREZzPCaWpluR4lHuZj+WOg4rnqtXK1KbnwggpHPxGJ9AIjecaocONNtQL30zYbKIH1549V1I0M5IIAI0jlN/KSfXEvbo02lDneGcJZgzAzD6BHOVP5x88UabPkq40WmDI5iYv/ACw3U4cApK1Ilg0lOYjaPTE/PLrZTqUwVUAW3NztytinslaOvz3+0eqMuVo1EpVFADHTJJ1D4DMKYM7HntiRx3t9ms2iJWame6aQ6rDMQIkmY2kwBE45n7MpdtTCS+++6k/jGF6VJzT9Gt5+Fj+WFhgsVEPLJs6PIZ8NPehanigMRzMb+2H04NSrZnLK7BaK02LNb/jPA0+u4sN745bLO1Ni48QDBh56WAv7MMXeN0ZoUWBixvyvUqEAn5YOMdHycO/472QD5U1aBoVUpK7921JQY3coQTvExbbljlOz9LL1K1FVIplyxampgAgWMnYkxEbnlgHCe22Yoa6YU6IK7TpGnxCN7xttc4g5VxSr98ylVWqBCdCJIHPb8cTAp2HGKWTWtVNbKqe9ZmhmZKgMwbq0KecX+LErKcH4aKsv32g/DTLDTJ61ANVvT3wr2hqDOVS1N30jxAldy7G255KAOsYgZjLMuoSfBuLjpB9L/MjrhLHL2W3j6P1+j2no5LLI1qqsCVGrWdJaBextcFYF19MI8X7d5fM6lfVEhlUqSJiLMHBWffbzx+Z5vOOyKjCNAaLXOxg+UkkeuFErMWAawPOMUsNbI5ej9Bo8fpZWqoSgFa2nUdYcPBBMibgzM22jFV+NUKZd6hCqHKMqE6WmZ0rMRA9o3x+bZjO6mV2IYKqCJhtjt6fljziQquoABKCo0HoYAv02OM38KyaLx+SH63kc8mZhaFRTTAARKtMFkIHiMVJsLRAIvviR2hovXrHL6KNN6JYEwUdt4YMiQJWCJ3DDpjleBCtlayM1WnOoAolVXqETyCExHmRtj9N4VSyvE0r1alErURVGpahlgFbTbafD0OBfG04h/wAie2fm1Hs93NVlSoLeFtmg9NYP8tsNU6AzP7MUaiFdSmqQpWV/1RM+TdbY+7P8VAZjRV11O1ie8ZoTnCjmZ2tirxDiLAGp3gpuqKQQBVqDSzE8wFsY36dMTkmnstZKBKnGEQxm2p1CE0q3durEgWaSRPKesRioO1VFaQNN6ZZhJUlhqBB5FiLb3naMcPX48j0KrPqLs2oBiqa+RsggSGLR1GOfocV1OAtGnMxJDVT/AN7EfTGuOFMcsj9D7NtUrCo8s4o5ktYCAFECQBEaZi354a7QknLgqfCWkw+oeO4g7nYm5tNp5ch2a7VPku7qi475lZf3lKLIx0navOawjoFFOqqsNAgEiVMryIgWk74z+RMpNQuVLcPyq/8A42M7/EZB/XnhGsenQfhi3xTh7U8tQ1AQtBQYOx/VpxErxeORA9YEfjhDXR5WJDOZjmfY/wBcMEtHiHiJBLnnYSB1nzx5p8bQeR5T0x6zAqoAmYAv+vli+hCVBZZriIMcuYnHzCEnof6/lgTVtLWX4DB66WkE+k8sM6bOP1vgECzUKxPQT6gW/Az7Y8in+8nzGNVHkrP/AA//ANQPxBwh9nXouABSpefrGNKp2k+u36/rjVgQIv19PL3xlH5D6+vlhiDU6Frtv1j6Y+ORBNiPcf3wANIm9/Pz/XyxoMR9eWADTcP3hrei/TAKvCFMywg/wi+GalYC5EdYv57TGMVWMarQTFrH3uRh0UAngFOZ8JO86RM+2FR2YF5IbncevRgecYfDXjz9Rihwvh71nKIQIGoySLfI3wVhCBS7GR98ACTsd5nryw1m+DsaSKHU6VIhhvFR74v5vh9OiYqu5P8AAoH1LflhQcXpKF00ibmNbn99uS6RvNvTDrCEijwdwxIceJmYxIuRHWd/SxxluzclpqC51GbmSLfryw8nEC4D6VWSbAWEMV5nfn88a+1NO4PWwwqwiJ9Ts6tJS+oWXxWmY6DbA/8AJ2omGBFyRe+3T0tfFqrwupWpuoKiRfePlzw2FQNBLMd+n5nDrFEc43Y8RDNflE2kzHphSr2aYOEEOWGq5/dKjkBFjjttKoo3uesn62+mJ9biEVxEx3RJEDm6jl5YabDRzX+Wq4kiksmbgA9Yv1v15YFneDORNQogDSZYk+QAWeeO1ru6oajkBfIaj9dP44iZ/tCjU9GgsGB3IXn0E9OuChDnlylOnUXxVC7ufhVVHxWk6iY5bY/Tv9lJIoZsjfSn/wAHjHHZniyav90h8YWSJIvuJLfSMXOBZqtk8pXMp4gNULJgeGxPOGPLFLLYNaOPr5eucuFbTRYuxjw0QF0rM7HnzudsIMaNKlGt6xYwQh0JYAxqYamExso9cX+CcMV6BWfCjVWJKg8qYMCbnbc49yiUW8NOksDxBqo1kwI+H4VsI+9iaOHNjNOyr3FBD8Xw0jVIiOb67ycGoUc8WXV3ir+6WFEf9Mr8ox1QVnUqzFlE+GYUR0AsMEpdnKSydMGTdSV6Hf8AW2DmHEh8L4IauTqUoh9TMFNiIC6SZuASCs9CcH4VwnNLT05hO6RH0jWyrB3IAJ+I/XHX5LhwpgaORmTv5x+WGBkAynUTHkeQ8jInzxk3k9FQ94p2lWsihD8NMKZt4tRtY7nwiJwkHmbCSdoiJJ/M/TBeF9j8vJ0hvFYgtG/phcZL9khBKtFRN5HhOoH1t9cPh5C+DbsRBiZQH/tg+e4+mNZrKwgIuW8IjeAPnJt7YWoK2j4vgYi/MfGPw+uHsvxYU1TvF1oZsIkQTPrMYaQHPZmk8gqsgSDfS1jFpsR/DivTEkE3JEN5nY/USPXBuLURTcgAbTO+/laLefvhaCQx2+H3m35A4GhI9p0CT0Igdd9X529xhj/LP8f0/rhepmSRr5sJPK4N9uRK4L9tP7zfTAM//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8" descr="data:image/jpeg;base64,/9j/4AAQSkZJRgABAQAAAQABAAD/2wCEAAkGBxITEhUUExQWFhUXGBwaGBYXGRgYHBoYFxwYHBwXGxwaHyggHBwlHBgYITEhJSkrLi4uGCAzODMsNyguLisBCgoKDg0OGxAQGiwkICQsLCwsLCwsLCwsLCwsLCwsLCwsLCwsLCwsLCwsLCwsLCwsLCwsLCwsLCwsLCwsLCwsLP/AABEIAMIBAwMBIgACEQEDEQH/xAAcAAABBQEBAQAAAAAAAAAAAAAGAgMEBQcAAQj/xABEEAACAQIEAwUFBQcCBQMFAAABAhEAAwQSITEFQVEGImGBkRMycaHRUrHB4fAUI0JicpKiB4IVJDPS8RZDwiVTY3Oy/8QAGgEAAwEBAQEAAAAAAAAAAAAAAAECAwQFBv/EACkRAAICAgICAgIBBAMAAAAAAAABAhEDIRIxBEETUSJhcTKBsfAFFCP/2gAMAwEAAhEDEQA/ANUfESoIB2+1VXicTP8ACf7vzrrt7uiEbYfxH61AvuZ9z5msjdCL17w/zH1qJduH4fBp+417cnkkeZplweax4ipbNEhQP85/ypSn+Z/RvpTXd6t6D605K9X/AF50hjmffVvOacUfzn/KkAKYgE/E/nTiherfL60CHV8WbyzU+rRHef0P0ppCsfx/L60/ayHTv+p+tUhMdDD7T+U/Sn0IndiD1MUwiL0f1P1p9FHJGPmfrTJHV0/hP9wpwH+U/wBw+tJVTyQ9dWNRsbfKjVPnTStibomriQNx/kPrSji16n50L3ceTyFRMZxDIjO7QqiSfAfjXbHxG1ZzPPToI27RW195/Teov/q21mADsR5/Sskx126yPfLRLCV6KTHr1quF5gc6sRptPP8A8VwSlxOuMeWzcb3am2NyR0OsUtOPodcx+GtYunGHiCSPWnhxm5yc1msqL+I2ZOKI2oZvn9K79tU/xP8AP6VjeH7Q3RHfI15H5EbVZDthDDMeWwJ18d61U8TX7I4TTD/imLAUwz+E/wDisz45x45jBPrVw3aizdWCSD1k0C8bAzFgRHxocVVpkuT6onpxhidz61c2+KuqW51Ug6H4nUHcGgexdIJ+OnwOtEOKuEJa/wD1gx5tStqLOjxoKeRJh3wHiq3DlDa9Dofvg/EfKrbi3Zj9rtH2b5Lg2MkiehjkaxluIMrAiQRsfEVuP+nnG1xFgOSAw98bQeuvKunFPnGmtmHm4XglcXoxjiBxeFxBs3w6OupEmCupDKeamN/oarMXx64GME19I9quzdjH2cjwHE+zugAlCd/ip5jn4EA18+cd/wBPuJWLrIcNcuAtC3LSl0boQRtp9qKhwp6OeOS1QxwvjdxiQWPL5mvU7XXUcsDzO89as7XY39kt58bdyO4GWxahrn+9iCqDyauwly2hHsbNtOjZQ7/33MxB/pipdRezpx4Z5Y3Hr7J2G7Y8TdQy4Z3UiQy2rpBHUEaV1U3FO1D27rIFD5TBZmYkkATrPWR5V1XZzulqzbblwkRrt0NQrzHxpdy40D3R5tTDFvtJ/l9KwZ0obaOf3ivBl6geYpakj+JPQ/SllvFT5flUlCBG4I9RTqH4eZFcr6/QL9KdUzyY+S0AeLHPKKftsu2ZfUV6s9D5hfwp1D4egH0poR6jfD1FSEB/lpKHwb0Wn0J+y3+H1pk2KSfCnlJ6nyU0m07f/bbTxT60+ufcKB1zH/tmmKxQtk8z91U3HJAO/rV0Bc//ABx8Wof4+78ynlNXjX5Iib0UVg61VduMGbmFOU6q6NHUBgCPnPlVrhqb4mufJaH8TjNy7qnMfwr2slLA7+jzYN/KjPuNXLkC0gy5YL6xMiQPhrrUTLIAbprB+6rjjuEFu9dIYMMxOaIHw8tvKmuDcBuYmXn2a8mKk5j4CRIHWa+eUMmWXGK2ezyhijbeijWUOVjMbE8x4GvDfAMCrfi/Bb1mfbLnt8ryDQf1DUp56eNDWJtm23VTs31rOeGUZVJUzWOSMlcXaHmv71ER8zTrXuJPdHiaXhUHQz4UJUge2PpPKm8QS2nKrG1hJYAb9D1ppsPoamMthKNohYe2dyNB69P1rVyMQLlhSs/uyUJ8JlT8yPKqO6DssgnnPKrThS+xEFfeGs6T4V1ReqOeE3CakvRW4tzy3oj7O8ZawMqic4AImmcJgbLfwmfjUe8y2bgVgCZ0B1B6SOmlVG4vRebJ8hpXBu0VxSoDHKdxOvIaffPjUzivaK6FOvKQZMEc/u2of4VcsXAjIAh00BICnmBJ5wKs8QbSBg6hyqmM2vSTXXbrs4aV9GZ9oMXcu3AWMkmT+AqVwrug3CNEEjxc6Kvjr91NcVv2xdiIECD0kTt571BxWJLFUQ9wcoOp5k661yVu2eh89Y+EfZCucMJJJOp1MgTJrqt7OGeN/kK6p39mGvo2LvQO4IjpXmRvsrTSWzAkCP6h9a9FrkQPX6GpNBzKeaj7vwpe26qfgfypHsvBfX86cVY2j/bP40hnquOhH+6nlJ00b1Ncrt/N6D6U8ubln+X0poTFW1/l9aeRh0I+DUlUaZ184p9Wb+b5U6JPV/3epqTb/pNICk6975fiKdCvGz+qUxC1WD7h16CnkTog8xFNWw/RvVKeRW0JBnxK/hQIVlaPcUfr4ULdo2bmoHn+VFLWhzWOuv50K9pbIHIev51pjdSIn0VOFoV7QcVuJiXEEAKDbMbjT720q9tYgDSdZj1j60xjLFi44Z17ySM08jGhg69R0r0c/wD6Y1FM4sX4ScmiHwrhovEPc1QHRftEcz4D5miPTpttyqlvY5bawhgAR+fkarbnG+8CdfHbaenx/U1eOWLBHgv7hPnklybC2ev1rP8At1wVcPb9rZX92TluW57onYqN1E6dNoiiHC8bDHerC+tu/ba04lXWCPDqOhG9XmjDPCvfoWKcsUr9ezELeqMSTKlY+DZp+YFXnCJJJIPdAzTv4TTPE+EthLl604zApKtyYTKt8tRSOF8QIyoxkEZQeYU7DxgxHQTXhZY9o9XHL2WV9oIYdZqRctzB5H9fiKRZwegU/wAR08wafYR3OWh+BiK5Ut6NpSpD+C4Vm1qYeFwII/UE/hV32WwKtZxTtMWbJcakS4DnYf0gx/NSuDYS7jLot21SN3Zs8Iu0mGknoARJ6CSOpHI2DWHshGE7H8KjcXwozyear9wrQ+09jBYFcgA9pBPtHBdpHMcxy92PONRHHZXYSd41+NPbQLTsqOE4W47hVk+H6+FaBheCMMruG8zNVXDUVFL51tqu7fQDcfeatOD9vcOzexcvroHZFVT6GQPiK6IRitSZDjKW0jOv9QLMYth/Kk+nhQ/ZcDl+dXHbTHZ8ZeI2DZR/sAXX0quwKEkTHlWL7Lj0TrVxYG/p+VeUT4Xg5KA5Dt+tjXUqGG6BYGh9adCr9k029wKoJMiNgyT8yBUe1xfDsNGJIJBGVpBGhB0jzmDympNSwW2Ps/OnVt8wsfCo+BxNq7OR1lfeUqwYTsSrQYP2og9amIhGzL/afrQKxSqftH1NPrbP2iPM0m2hOhIP+xvrUi3a8P8AFqEI9tJpvPmakIh6n1NNsMomQPip+tQOA8b/AGlrqqpU22KsGttBgkAgzGoEx0NMRdLZP2m9TTllSP458zXiWfAT/S1SFQdP8TTEeBB9o+ppQtoeZP8AuP1p1E8vKuYgaM8dO8B99AmINpPsk+c/jVJx/BoV90iKuMRjrajV1n+paDuO8eQyFIPpScqE6A/iNzIdudUz4tydJ/XOrTGXs8mB/wCfyqz4LwcXGDR3Z0HInSBtH/ml88paMuP0U/D+z1+9qSUUzqdfHQVbYfsJbJAa47GJgQoiJ6z19KNxgjlLAEHYKsA7GAs6TJ0nQzryqV+ygqGSDoCu4J1BjXYnYA7Ekc4pOTNFACLvZcWx3ViPPlUM2nTQzWq2sMpHWSd/HWoON4IjTpW2PM4kyxJmJ9s7PtcrDcKU9SI/Gg6zgrqZWG3lprtWydpuBBZoTu4IQB/NH69KnJPlJv7Kh+KorHdxBBiY5Dnp5VJw/AbzqWBcGDqOmsHbbxon4RwhLgKmIjWemunWatuH8IxGHf2dphdtuwCzEoGMQ45gCTmG4GwO8wihymxrs9Y/ZeG3vaPrdcqTdO4MJHe5FVJjxon7KC3YwntVyzdGeQAAQ3ubfyx8zzqn4ndsW7ZstaRwdkZsoU6jOoUfzbaHvb8qZvNdbC3C10W0jKCwIWG0AXSVEAzMxFNxJUgP472lS67MGLF9oVyY5bDnptULjaECRowg/EaAj5Cmu0oU3AuHQ5CSCdZKpAZydgp1M6AA+dF/C+zOa0iMBKqAdCeum/lTWkF2zPcTcd0CgkAffp9KinCnrAFak3YkdP8AE00/YrpHmDSas1U2kZTcwzM5Mbmifs3wMuwkGKMLPY0g8v7T9aJeE8CW3yE/0tTIR5guDwijNyrqI7aCNv8AE15SHQDcSsj2RIKjTxn7qG+yNk3DdEiczGTtvRRxEKbJhdY6/lQh2aLRcyT7xlQQOZ8OX40i/YvFX3tYu2QdUzKI55yvc8Zjb41oWIxCoua46gctBv0EDXn6VnmBxi28Qpv21uSSFcn95b5wI7rLEnUTpvrpf8dwwuNbYv7NEbMGQr0IgggjUE0B6CSzjkLi2SyuQSqtAzhYBKweUiQYOo0p/E4u1bKq2cs85VBJJjfQHYSNTprWfPiJxtgDNALZZEb5J036VM45j2tYpbhVmRVZLigGQrFTnXxBGvx+NMQajFWLqXAHyi3pczllKGJ72bbTWdiCCNDXdmrlh1YWbntAu5XbXoedU9lENl79l8wdV7w27uaPg3eg/AVU9hcTkt4pjv7R+XPO9ABxi+M2LbOre1Youa4EBbIsTLZT01gankKtMF7K4ge22ZGGjB2Mj4zWZ9nMI+Iwz3BmLXGJaJMh5JB9SKOOyfClwuHVALu8nNmYzA0+GgoE6suEwY10/wA3+teXgEGoXTqSfvpxgN4fyBob7UcRVEMk6jdvoaGSVXaPjI1Ay+QoKu4lnPKOf4eEa1WcS7R2w5mWHMLuddh0qssdo1zQqHvECDE6kc6wlbM27DPgPDTiHgiFB7+h13yjT7x4Ud8JwrW1lZyHlp3Y1OoAzLEE6AwCQZ0pjs/ZVbSgAajfqTB66cvTer9H0jZvEb6jppE79J2FFUjSETy6wXWZ8Y1IE7+InevMFGWDr1J033PhqSfPzqLjb5BkTr+hrz92vcBfCgch02gdPIaeVQpG3EtFxEkjmIPlrr8j6CnXeqDjPEVtobkgZRJBMafHy84qgw/a9bg7jBhoIETpuTHQ1aZLRO7WXJU8zWd/sl9icuTQiMzMB8TlBMDpz8oN9x7jdvkyuSYGUgzB/XoamdnOAtehmcID0GYkfEwB861VszlQnguCcXSdApXYEnvAjvSYj4VdcbFwWQbMB2JgnSO6xGkiZUMd9wPjVpjeD2cMtvKGZ3bLmY/ysdhAGoHKoeJAuYdlAmV7oXSSI56anbzrRKkZt7Mk4hxO+7ZiZgkwepylvms/rUw4BjLn7Kj30d1Z3VEGZiRJBAABy6jLmJgDTdqa412Qazh7WQE3AQHYEyZG4A5SSNvKrnh3Ai1tEa4VFuZMtqSSWC8iJJGsQANDyYqKftFwI3MIhtKpGcllMzlaSolYzBSzDprIo04Cszvy2pz2SBCoACCEjwiOvOm+B2wrMOhjy5fKKhmkS/OFUxIf45vo1efswHL1JNemNNH8gaQxXUQfMUFCLlj4+UUyyDo/r+dLdR4jyqPdA5hj4gGgY+iabH+4/Wupu2BH8Xoa6kAJcUMWDKct9T9xoX7F4tEe5mV9SSP3V5hqeqqfnRrewLOoBGhHU/So2H7NZfdET/MfpQUBnFh7fEj2Ntp2kqyATzOeCdJ2FTuN4ordw6XATatiHygsdQoDkDUxDetGmB4IqGconrmP0rsb2fS4waAD4N+VMVsAcRibQxlq4PaG2CQWFu4TrH8GXNy3iiPtCLdxwQrqMmYPlMBgdmIHdkHnHu1eWez6Bw0Qes1Ofg8nY60C9UAfZi2ypimykWf4RBgtC5ioGpEgnSR3tNqa7MCbOIGW6CWZgTauBYLMfeK5Z12mtJXgq5CmWl8O4QtpSoGh31/KgRnHY3tGMF7S1et3GtsSUZFZuchTlmCNvKfhovZu6bttnuIyl2zKhJGVIAUb76SfFqjL2Vth84B+FEFtQoACn0oCxq5bUDRD6/nWcdv0OUwhHn+daY9w9CfgKEO1uGLKe766UA1o+ecee8ZqIVnrRzxDgttiZEGdOUxy213qmt8EhoGoqVJWYUIwvaHGDKBdeF6knToQdD51ouI7bPawiMWJvFkDKQZA1zHTRhoYMT3vUbwXANAam3+z8nUyfEfdTaRtbLTE9tkuXIDgKFPeYQJ0Pz6a1W2e211XZjDWgxC5QV0lRJmZ+EDSq1sNhkfI11FboQTBE7kCBVlgeH2WZA0FHMArB7x0A56k6bGp+MObIHartdfuhrNtTBAlgZkbxqNNNJ8PDUbwnEnV5dFM9QPxrScZwi7hln2FsDWc7AmBJG50JAjTmN5pq9whrls3TYBQCS1uDAjXu+6wEwSDyO8av49dEttso8Let3IIjl5fr8K0Ts5xK3bUbz+NAVzD2cOCxdfiDOh5ipnC+J27h/dsJHKIOvPx+NNJxWhV9mg9q+OI1tChGa2wbqY5/D40xwfHpAdjKGCDvqRp5Dcn60KkyCCTrNJDN7D2Q5HTUgxM6eO4ppv2DX0alwrHWbq3Mjhiu/RTGkE+u/pNVXE8YhZUXLoJJHNjz8unj4ULcFu3QmVU9lZElpnM7n+Ik7xp6DkIpvF8QAMzBG1MEgixuJGUAdBTvDSA8wdRrEctKE34pmIB+NWmD4nEVNlxjsMLt5eYb1H4GkG4pEgep/Oh1+Mmkf8AFppcjTgXzuv83ypi5dWNm+VUx4maXbx5PKix8S2t3bcbN6/nXUzbxBjb5V1OxUM2LJyiQP7h9aft2BsQvr+dN2bawNDt1P1pri2Ot2LbXCplV0E7nYDfmSB50CLBbA6J6/nUmykbZf8Abv8AfTOFVGUMqyDqKlraG+WPhTELVm/m/XlThVuWfyy/iK4WvE+pqr7R457FpjalroHcUsQGPTUxtO/OgTLpQ3jr1IpeY/zfKoPAr9y7YR7iFHIkpmzFegJBiYjnzqwyeJ9TQB407jN8vxFMXQ8fx+qfSnjZ/mb1NMDSe/PmaAobl42b+5aqeK2GcajXxK/hVpdy9T6mqLj/ABBLSFguc/ZLlfnr+ulTZVAlxPgh1MAeYqguYMo1HPCccmIse1KRPQnaARufGgrtRfVGlZFCFKFE7Bk1KdtNTVTwTHC9KW5dws5Igk8wIJEc5aBRa/BrD2iGxVpGbQZf3kkEAqIifhA35jWtOLM6ZjXE8AwuEzKsWZSd+Z13NW/YLEKmKm+C9tBmGn/u90I+vMSSPEA8qJuL9lkhzhjfuey/6pu+zXMMpLFU0eACDAB0E6yKEMRaVhkGmYSCJ0KwQfu8qtK3+hPQfdrO21u4bam07hmBKZgsR0IBmeYPj1q94f2xw4sIiowUqO6IMAR3Drz2MRGvPbK+y+CGJ4glq9ee2o7oZACxMDQTIUGC0kEDpzFj234V+zXEsIzi2bmUEH3lfYkjcwT4SD0qqQl9grxa04uuq5igYhCdZT+CYJ/hC+lFfYngVwEYh4hkIRQQJBI1b00HnUTht8szIEDwxKrGaVBOkc4FH3ZrCjElQhCzuPsge9I5RFZzstIn8B4M+IcgKqqPecyR8ABEnwo1wvA7Fle4gn7R1Y+Z2+AoW4t22w3Dow9pGuRJZpEZpgyRznw0ip3C+11nFWTctZwR79thJQczI5eNR10HGxrjdgmQKGL/AAZmOtFoxi3NRB/X5UxjbqopY/o9KtU+xxg3JJAvb4MRpTqWgsjQkb66D60wOJs75SO7GuuvgNOpO330nGYiQYMxEED7zOg059Kycl6Pcw+AoP8APZ4+LWdwR4GD89JOvhpTb40ATy6gg9KiYexezaK2bXMmXUaAzrroPPwqNxHGlR/02UggB3U5hGWY2iOm29ZOWrOv/q4ZOqLnD4kPqrT+EdelS7LnxoKKN7aFlFUCWExmaDCxz1Ajbu0T8KxDMzqxErlOgjRpj1g8hQpHB5XhrHHlF6/YS2brQPe9RXVHtqYHerq0PNou7LKAO+Ij7QoH/wBQsZmK20YdZ0I7u0+ZB8qPVUBZ7g08fpWf49/a3r7ZEYLCAl8m2pgC2wOpidNqszCjsDxAXsIhJAK6a/dvU3jvHxhcsnNmMaLoCeRObT0oP/00x2TE3LPuh5YCc3vEncgc5G3Knv8AURCLiayPaL99A32v2XuK7ai2wzWmaySq+3ATKC0Ad3PmKyQM0QT4RNj2i4hh7VpbzqXWJ7qbDTUmdBr4/Kgntxgglm2RPe9lO327dSe2dr/kbbd7W0Oenu/GgXoN040qYQYgKQMpOQLmaAT/ADAHaaprnbs+zW5btG6CCXCBRlUc+84liNcoBMDxE13Erf8A9MtkGO63M9WqpwWDB4alwSD4f0igH7C3FdsU9mlyxZa8WXMQuRci+OZxLHko10PnZ8N43ZxFgYhT3CJMjbSdfKs84LhAeHJc1kRsY/hXxqT2OsZ+GgTAG5JIEZRM0mVXYRXu1a+xa+qfulBbUw7IBJZViNtgSJjlVb2vvpcsB1eQRKmY0+FCvGGtLhWWwgFsK2pLd7TUAE7cp5bR0t8Uf+QTbY7zSB9Me7JXlXArJgwNJH2VoJ7X4wBjlg/OjHsy8YFdthuP5R4UCdoDmuxprIHxINEewyDXZ/jF1rtuzbJzM+Ux9kiBA5mT8vQ0u2blgS/ftMxIE5TInK/MKxjkDoCDtoEdlM+HvXLmvctmBAbVyBseq5x1ovscVYQXl0KwobTKNQBsYAkyAPnrW6Zjui+4LdTEZmLC3fYlVICkyssrnNq3QwRGVdNYrKOPXXtYi4rrluqzBxpAJJ92NCpEEcoIo2wHE3RWAgMWze0UQY00EjYgAjoaDu2eKW7cR5M5SGkb5TofGQfQCm9Cbsd7KdqjYdw1tWNxCntVEXFjUZW5AwAQIkc9KvuL9pcNiLCgJc9phgINwhg6yxQbSChKgTyYzsKDuE4e287yP1tSuLXltzaXUGM/PUQRHwqVL0D6HcDcufu2tMZXcjcMATr02ot7J9qcS9z9mZoDA53AUPC6sc2ktAiW69az3h2IyXFPKYMdDofvnyo1xCrawqC2yu94pdCsoBti4M2XNqdfZrtAGu8ms5J2XF6L/ttxTCkeythrun/UcqWXpkdSZAgiDp03p3s5jMKcOAztYuIc6lYgMCY11dgcskeMdJCLrSNoPrFN280jn4ba/hsKqtCT2G2C7R3zcZGI0ZgSAJMMefTTSrDjfEnNuFBJAmfMAj0Joe4QxZteUD+0AfhRE+EV1hwCPjEfAjUVlK+js8accc1OSsq+F4V2bLnt52WSZPSSYE7DXcaedWK4AAEl8gAGoDCeZkmIKtauDXQqGjnTN1LNhO6VRdS0wTEMCXzyOQUTqGI2Iymh4lhcUyrnLJa1CKe4TOuYqSWAJM6k+/y2ojFRjbOqfk5PIycIOkIvdsrysSe40iN+6dxIjvASCMwnurO5FV3/AKquXmzXzJGxO0aTMDoB6+AqHe4KQpzm6YMwqFiRtE/EjX7+c/g2EFi0966okkZEb+WSCRz1jTwrOUk0duHHOMlZIRzcdZMKSAoYdyTzjMGYga66aH4VpvZx7GEsG3bV7ruc1y4y5ZJAEDMZyiNtedZh2G4itzFubjANli2DprIkDxj8a0dalQfs5fN8hZPxXX+Sz9pbOvszr0WuqNbXTb5n615V8Uedsm8YxAWzK2wzRtIHzIqD2X4UP2f95aGcyzEspBYmTECflV6cEHUTbGw5/nUuxhiogIoHx/OtjEyh8Lct45WtIvdJ3cKCCQd45a+tWnbUPeuWxbtLOYEjMvLlInnR9/whSc2RQ0/rnTz8JQmWUHxG/wA6YWzPe2tm5ct2UW0Q3dkFljuFTuJmY6UrtarthLVv2TB8oUjMCOWs/lWgXeFWjEo0j4V5iuHWmAzW2MfCkAD8Ta4OHLba0Q4ERmBBmdQfPpUJEuJw4I1shhtDAg7DfQj0rRLnD7TKBk06Go17htrLlKmPKix7ADCB7fD8jWmzDYhgQdh4EbdKg2Ld1OHGyUdMylcwOYQREnY+VaJdwNrLlyNHlUdsHYKlMhjxqbRVMzfGYhrmFFtrDK4EZ8ylG05Ad7wMgdfCp9/EscEoayytEQWUyeumgHnPhRY3CrAEez+f50h8BbjKLQjoT+dLkiqYP8ElcKFa3BA3zAgjYeM+VZ72m986AVrOMw2W2QqKPP8AOso7Tqcx0qodkZeh3sRGa71gaeHe1ogXv6KJLHYdSYj4zQNwLHexvKx0UyrfA8/IgfOtBw2PawPbWgC6ElZ1EgafGN/IVsuzHtFtxbstftJ7T2TAKoz6ToBBbxHX4ztNZN2mecQ/hA9ANKPn/wBSeIElsw7wjIQMuunuzWeccn292QB3zoNhzgeEUXYpKiLhcQyGVMH76Q7yZO51PnXirNTOH8PN0nWAPv5UnoW3ohzRJjbv78wZUBAI6KigVQNhyHyc82UfEmKucbhzbuuhMkGJ+AGtTIqLJRafKpWE+nyqAHIVDAOaZJ6ipeAdjmkDKF3HWdvvp64huwl7P2pJ5AasdYUc2MchRnY4cLgZT3CAgKyM8XYlWBbKWiYXLyEFs1B3Z27+8UZcx97KQZYKCDkYMIaWHlNGH7UzOVAuC3bys6XFy+0KFHVrb+8IAJPIwwNTWrNL9A/2vZLZwxJzqlwXHTOT7uUrMyCCQ3MQTGvKL2i49fvq0gIEUt3Nm7yy0mY0M6SPE85XaqyLi3Ll1ryhWAAu23ULlzKGVmVVYtK5hmXUA9SBKzjWuXHAylXssRHJWQHKIieXU/Os8jlE9T/jsePJfJbXQ4/EskTczDQz6GCB/SOm/Oh3E4p7pljtsKhtdOgPLlTiVjVHfLN8j4rot7XCrJBuPmChozKwQmfEqwJjX3eW9EnA+PWyyoL+IA2/fC1dXzICMPnVcoReHg7ls4bTnJiDz0VaF8BdYXEKCWDKVHUgiB60fk/ZGfHiVfj2b3hbdpkBN1ZPSYrqhG0nNR6Cuq05fo8j8Q1sKYA72w3H50+LXx9TVbjr7pbnOiwPeVZI+Ekj5Ghrsz2yu3sQ1h3tnvMqvliYOkqDzHzBrY51sOjA3j1NeftVobuoPxrmuMoJLrp0VvrQQvbe9dxjWLJQWwyrJWTp7zeuYD+mgEr6DoYpD7rKfOktf8VHn+Ve5yANWPjoPuEUy11vssfiQPwpAJuXwPeK1EfGJsHX1p9rp/8AJBqLcvnx8qkpIauYjxX1/Ko11z1WnLl09G9R9KjXHPMH+5fpUstDdxz19Kakn7R8vzpQdtgB/ctejNv3B11B+41NFWRcdhyVO9Zv2i4QxJMVqvsSdMy+h+tRL/CS27L/AGn61cdGc1Zhd3hpHKiO3iSttdM0gaTGsCtHPZtZnT+00luyoPL0FaNpmSjRkWJa9poqiZ7oA8p3pON4cXAYHXnPOtcfsfMd00ux2Og+58xTWhNGLYDBstwVeYfDogyqPEmedaiOyA6U1d7JdFND2CVGY2cCrYizI91s7fBdfvive0Nj/mGI/iAI8ZEfhWiDsmykkKZI3JFQMV2fzkBRqyHJsSzgHQco+POhqxUZytpgNJjnGuvKp9v+HSJMDNoJ6fGitOBAK/di6qMz2s8QbWUSMgIgkGOpBGhmn7fCRabOxtHDF0Jhyblv2yALmUg6ZpPI6gxRxQ7I3BDlKyLTOO8bbGcyZJZZgwdRAjmNaJuH2VtrazWbuEW1++uFZ7jrbKoktKqrI5EkCPZxvtAwfCzaS3bu+0a4yW7kWrQXS2B3CR31LJmST/NtEVPt8atmzeui9fVkAtvdNlhZa2AsBs4ILMsMXAzRl2EVSQAj/qDilNtLd25BBW4y3rr3ma2TcKOneGRjLArAMETEAVQ9j1e61kQqraRszQFlWzCCeepI1+yaf7VEwii4jopHdtYYrbBNsMMp1hpyqygzlCmNDQrwbFX7JcpdNplWCpJ70GCmWCJEkw0c6U42jo8TyPhy396J/aOwtvE3FTYEaxHIcuVQrVP28chZ2urnZiTmnmdSfjNTsNwHE3e9aw9zKdtDEfEx61zP6PYUocudoev4V7eGQvIDlmGp1UAaxPXw51P/ANN+BG9e9sw/d2TI8bnIeQ739vWpXaDs/wAQum3aTDkW7a5VOe3rt3m72mvL7960ngPCBhsNbsiJVe8Rzc6sfWfKKIxMfM8iMklH+BBQ11SsvgfUV1XR5hecVssbBEL7v65VjDZsPeS6NMl1laOjOfxyjzNbRjbcWIIUiBzH0rMeJ8NV7N06f9W4s9AeY+BM1qZJ07D7tFxojBG6MveSRBOpOgH9xis37HWinEUB1MJP91zepvZ3E/tVvD2mIBtsWuSOVvQLPMZzEeFI4KscVgRpk20/iuVLLSph12r7UrhvZrC5rj5AWYhVME67a6QB41WjtM1vFWrLTcW6G12KspQctCpz89Rl3M6I7U4lbV5DBa485EJ+zEk+AJHrQmWf/iFnMST3vASDb90ctz1oBILu0faprFy2iopDMFLEksDDH3Y2hd5mTtzqqxPa66t1cyW/ZM4XKCwdQdmJ2Jnccp51V9s0jF2TrrcG5n+F6b7XWsty1AI76ffSGgl472gSwqkj32CgsxAWQTLGdBp6kVD/AOPlb1tWGYXJB5FWAkEdVOogydtajcYZV9kxzFmACrO8CfwqivvcOKtZ9DJ05beOvn91SkUF3GOLewy9wFnbKo8YJk+QNRj2ia29tXRWNzuwAFKvBI1MgqYI11mPhVN2os3fao8ElDmAmc0AyvxIJ84rziWDe9iLWRWEaksQMukeMmCdpHjQoi5BXxHjj2kTuJ7V2yqobMNiZJyjSB05ilYDtAwvrZulG9opZGAywUKhlYSftAgjxnrQvxNj+3WV0XRwIg6nJA1Eaias7PAJvrcuNAU93VV94jQ5QJkwNaqhNlnie1rJifZC2hXLIKksTrABkDLr8R401ge2N1bxt3ktOGTMhtZh3gYyGfGO8evKqPB2V/4mF7sFdenvGlnDgcUtqBoZ0/3JToXdF/wntXd/aks31tkXQcvsy4ysCoKnNuO8uvPoKuOO9oDauW7FpR7RpLM3eCIOcTqTrH9JoIx1vLxSzAIjN/8A1apVm69zidwSwJtADUEkBrmgLA9ZpiDLhHaXNdu2LuVigDq4GXMjA7jkwIYGNDAOkwKgds7j3b1sWrYKQFhnZZIVszNAMAHYDUiPGmeH8CKXTeuFs5BVe9EiG0yqADAJNVXZCwGxmKUgnT/4JQJF7wLtO73blm8qllAZWt5oZSDybYgg0JNj3OLcMe4gJSMwKqWncONZAMyPTSp3ZxI4k4E+6Oev/uVGwns04kzXgTaGrBoYZQ55RtOutMF6/gPcLhLlsXBcuJcs3kCC47ZbYUW1Uicxcse+QFMGWObQUH4TCjG3mxHs0t4dUtW1ssTaS8gJm4uUFsuukCOUk7WXFMS98Lbwv/PKA/tc7WrVsplV0VeYADkaA6+8ZFWDXrS2it3D3LS2yyuUfMSqR3Ay6+zhzJgDuMRyqkRQu5evWUW6jWbDFgt23dZhaTICDkYCXlww5TmnkZHe1fE7n7DczsRplL28ptIBmBAU++7gGTqFlQNRUztXxZUzriTZdvZHPYdiUCXNGdGC63gpAIBjY6Z5oU7QWltYG5ZsC57O2YNu5bYumcK5ZG5KSVu96feIERFUkJsouOYv9oVXuvi/Z5s5YiZfa26grILrBB0BJO0UJ4ubV64Edm1ZS7BkY5gQwYEyJ72h6a9KKLNwLh1dMa7sCntLRUEeyQMUXXYhc+g6npQvxS+LtwvmZmaGeQR3jEj4Daab6IXY7wy+EvWWIzAXE7pEyAwJBHOdq+jxaA2r5guPrvEbH8a+lOB4v2mGsvMlramesqNa55xOr5OTJZMUi5e02pq/cbkDTaox5P6kfhUoZISY93517UizafKNG/u/KuqqJsncWRRY7oGaBEyR6SKGuE8HuGxcW41t8zMwi2UIzcpN1p9KLXktaAtKVYNmJmVIAyjaNddTTwtKNraev5VRAHdlOzwwovOdS8QD/DA1A15mTQ5w3huI/bjdDW11G9pjIE6f9QRufzrTrmX7Fv1H/bUb2Vv7KT/LB/Ck2NGe9pcLe/akuKQGSYJBZSGjMpEzBgc6gthsQ2KS6PZqw5ZXKQfDNmnz9K0i/h7ZOo1+FRXw9ufcafAUuRVALx/CXbmItlWUZSDLIzCdRtnGmp0nzpHaPC3bly3BUEQScpIkeGfbzo1vWkkyvrTL4a30P9v51HItRAnjFm97S24YBkIIOU5Z5jKSTHnTd+1fa+jgW1YGYCuUI5ggsT8xR2cIh3Vj00p4YNBByP6U1ITQG9oTcZ7eRoupD5lBj7JOUk6d46E+dJwuJxYYfvbI/qwq/Mq4+VSOKYK6L4uobiMJAZQGlTurK0hlqwwmGv3iBcfun7FpbZ+BJLf4washspeNYJ7wW6FyMGIzJqA9slSyzqVMHxg7zrRF2cs4m8yviXVhbHdVVyy0e8xnUjkIGuutFWE4cioqeySANNfyqZawyqIFu2PMf9tCYjO8Lwu+cebqtbVRya2zSJJiRcGuu8UpeFX2x4uq6IFOga2zTzOouD9AVoq2bfNLQ8x9Kf8A2O3vlHkKYtmZ3+DX7mPFxXRQu2a2zTMTtcXePLSonaHgt63iFuW2KuplXiRruCJ2066eOs6qcMg1yk/AU3dw6Eaox+IphsEOE4a+4e/iXDvlKqFBRVBiYBJJYkCTptEbzSdmuG30vXbrOkNuvs2k6ACG9ppoOhrSWspEBflUc4dBsp+EUh7M74Hwq/8Atb3faIoOkG2xMaxDe00PkdzUDE2L9jHLeQpqT7yFhrrsDOhHqa00WUB0Rh5fnUS9YQyMjA9SDvTDYPYjhwhLNq3F4LnF624tuS0jM2hhQzK2Ul9AJzE0xbxhxaYdsNfFvFWUdHXE/ZeATcTaYnKNDz0girfEYZ8pVWuZxqhByie73m6nugfhUHGYWxeBe9hVObIXZR+89oGGfbULlEabietUmS0DOMbiBvYfNZwrLh5vRIFtUYT3SxMiAdTuRIGlQO1JuiVxWJcFVLWzZGZDbJJRbogAH3UUeG5mp64OxYg2rJuKqOt2xcYwVDZrczvl5eB8Konwjg4hlYJZupkyli2URmUEHeJMaiKrkiGmRMLxNBhcOFssbqH90WkKZLC73o70l2nfL4RQZiWdmJYQSTI0Go0Ij9bUV4wMcOqZSLi91Liscvs0CllA5Mzd4g9B1oduYEsZaZJkmNyTqaLJaF9nuA4jF3haw9prjbkAaAdWJ7qjxJAr6P7PdlrlnD2rN25aRlWIBzaCfh8qof8AQXFWLeHuWCAl9rheTp7RSFCwTzWCMvnzNFP/AKeuq2JBsWLxvXGdb7tDqG91SGQmU/hgxt7tNQjLtkyySh/ShR7OKdsQpPQLP3MTUc8IytlDhiSQBJUkjcAMBJHQSaY4b2TxCWFAVExFo23tXJtEZkBVkPs7asUZSwOYsdd6mcG7MXrbWvaNIRsxOaSWJzM0dWbU/eYETmjGH9O9/wCsmHkZH3EXbwRj3jXUR3ChM5Z8Yrqg6OTBlXOVdTuKca60nU79TXtdSKQ291p3PPnUXG3Wj3jt1NdXVJRWNeb7R9TTV+43U+tdXUCEZz1NNC4ep9a6upMscFw9T60tXMbmvK6mhMUeVTsFptXV1UyPZPtXDB1O/Wplu63U79a6uoActXmj3jt1NV+JxD5vebbqa6upiY2mJePfb1NNWbzT7x9TXV1CA65fbTvH1NMi+/2m9TXV1ADD3Wn3j6mm2czua6uoQMaLHr1pFhjm3rq6kNEbE/8AWH65VW4ESwB1BYkg9YFeV1MAfxajN/vP4VCvKNPgK6upon2XPBBWodj8ZcbRncgHQFia6uoXYPoMcSxCadKDOIYq4WILtHTMa6uqn0TAl4K4cg1Pr4murq6oA//Z"/>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10" descr="data:image/jpeg;base64,/9j/4AAQSkZJRgABAQAAAQABAAD/2wCEAAkGBxITEhUUExQWFhUXGBwaGBYXGRgYHBoYFxwYHBwXGxwaHyggHBwlHBgYITEhJSkrLi4uGCAzODMsNyguLisBCgoKDg0OGxAQGiwkICQsLCwsLCwsLCwsLCwsLCwsLCwsLCwsLCwsLCwsLCwsLCwsLCwsLCwsLCwsLCwsLCwsLP/AABEIAMIBAwMBIgACEQEDEQH/xAAcAAABBQEBAQAAAAAAAAAAAAAGAgMEBQcAAQj/xABEEAACAQIEAwUFBQcCBQMFAAABAhEAAwQSITEFQVEGImGBkRMycaHRUrHB4fAUI0JicpKiB4IVJDPS8RZDwiVTY3Oy/8QAGgEAAwEBAQEAAAAAAAAAAAAAAAECAwQFBv/EACkRAAICAgICAgIBBAMAAAAAAAABAhEDIRIxBEETUSJhcTKBsfAFFCP/2gAMAwEAAhEDEQA/ANUfESoIB2+1VXicTP8ACf7vzrrt7uiEbYfxH61AvuZ9z5msjdCL17w/zH1qJduH4fBp+417cnkkeZplweax4ipbNEhQP85/ypSn+Z/RvpTXd6t6D605K9X/AF50hjmffVvOacUfzn/KkAKYgE/E/nTiherfL60CHV8WbyzU+rRHef0P0ppCsfx/L60/ayHTv+p+tUhMdDD7T+U/Sn0IndiD1MUwiL0f1P1p9FHJGPmfrTJHV0/hP9wpwH+U/wBw+tJVTyQ9dWNRsbfKjVPnTStibomriQNx/kPrSji16n50L3ceTyFRMZxDIjO7QqiSfAfjXbHxG1ZzPPToI27RW195/Teov/q21mADsR5/Sskx126yPfLRLCV6KTHr1quF5gc6sRptPP8A8VwSlxOuMeWzcb3am2NyR0OsUtOPodcx+GtYunGHiCSPWnhxm5yc1msqL+I2ZOKI2oZvn9K79tU/xP8AP6VjeH7Q3RHfI15H5EbVZDthDDMeWwJ18d61U8TX7I4TTD/imLAUwz+E/wDisz45x45jBPrVw3aizdWCSD1k0C8bAzFgRHxocVVpkuT6onpxhidz61c2+KuqW51Ug6H4nUHcGgexdIJ+OnwOtEOKuEJa/wD1gx5tStqLOjxoKeRJh3wHiq3DlDa9Dofvg/EfKrbi3Zj9rtH2b5Lg2MkiehjkaxluIMrAiQRsfEVuP+nnG1xFgOSAw98bQeuvKunFPnGmtmHm4XglcXoxjiBxeFxBs3w6OupEmCupDKeamN/oarMXx64GME19I9quzdjH2cjwHE+zugAlCd/ip5jn4EA18+cd/wBPuJWLrIcNcuAtC3LSl0boQRtp9qKhwp6OeOS1QxwvjdxiQWPL5mvU7XXUcsDzO89as7XY39kt58bdyO4GWxahrn+9iCqDyauwly2hHsbNtOjZQ7/33MxB/pipdRezpx4Z5Y3Hr7J2G7Y8TdQy4Z3UiQy2rpBHUEaV1U3FO1D27rIFD5TBZmYkkATrPWR5V1XZzulqzbblwkRrt0NQrzHxpdy40D3R5tTDFvtJ/l9KwZ0obaOf3ivBl6geYpakj+JPQ/SllvFT5flUlCBG4I9RTqH4eZFcr6/QL9KdUzyY+S0AeLHPKKftsu2ZfUV6s9D5hfwp1D4egH0poR6jfD1FSEB/lpKHwb0Wn0J+y3+H1pk2KSfCnlJ6nyU0m07f/bbTxT60+ufcKB1zH/tmmKxQtk8z91U3HJAO/rV0Bc//ABx8Wof4+78ynlNXjX5Iib0UVg61VduMGbmFOU6q6NHUBgCPnPlVrhqb4mufJaH8TjNy7qnMfwr2slLA7+jzYN/KjPuNXLkC0gy5YL6xMiQPhrrUTLIAbprB+6rjjuEFu9dIYMMxOaIHw8tvKmuDcBuYmXn2a8mKk5j4CRIHWa+eUMmWXGK2ezyhijbeijWUOVjMbE8x4GvDfAMCrfi/Bb1mfbLnt8ryDQf1DUp56eNDWJtm23VTs31rOeGUZVJUzWOSMlcXaHmv71ER8zTrXuJPdHiaXhUHQz4UJUge2PpPKm8QS2nKrG1hJYAb9D1ppsPoamMthKNohYe2dyNB69P1rVyMQLlhSs/uyUJ8JlT8yPKqO6DssgnnPKrThS+xEFfeGs6T4V1ReqOeE3CakvRW4tzy3oj7O8ZawMqic4AImmcJgbLfwmfjUe8y2bgVgCZ0B1B6SOmlVG4vRebJ8hpXBu0VxSoDHKdxOvIaffPjUzivaK6FOvKQZMEc/u2of4VcsXAjIAh00BICnmBJ5wKs8QbSBg6hyqmM2vSTXXbrs4aV9GZ9oMXcu3AWMkmT+AqVwrug3CNEEjxc6Kvjr91NcVv2xdiIECD0kTt571BxWJLFUQ9wcoOp5k661yVu2eh89Y+EfZCucMJJJOp1MgTJrqt7OGeN/kK6p39mGvo2LvQO4IjpXmRvsrTSWzAkCP6h9a9FrkQPX6GpNBzKeaj7vwpe26qfgfypHsvBfX86cVY2j/bP40hnquOhH+6nlJ00b1Ncrt/N6D6U8ubln+X0poTFW1/l9aeRh0I+DUlUaZ184p9Wb+b5U6JPV/3epqTb/pNICk6975fiKdCvGz+qUxC1WD7h16CnkTog8xFNWw/RvVKeRW0JBnxK/hQIVlaPcUfr4ULdo2bmoHn+VFLWhzWOuv50K9pbIHIev51pjdSIn0VOFoV7QcVuJiXEEAKDbMbjT720q9tYgDSdZj1j60xjLFi44Z17ySM08jGhg69R0r0c/wD6Y1FM4sX4ScmiHwrhovEPc1QHRftEcz4D5miPTpttyqlvY5bawhgAR+fkarbnG+8CdfHbaenx/U1eOWLBHgv7hPnklybC2ev1rP8At1wVcPb9rZX92TluW57onYqN1E6dNoiiHC8bDHerC+tu/ba04lXWCPDqOhG9XmjDPCvfoWKcsUr9ezELeqMSTKlY+DZp+YFXnCJJJIPdAzTv4TTPE+EthLl604zApKtyYTKt8tRSOF8QIyoxkEZQeYU7DxgxHQTXhZY9o9XHL2WV9oIYdZqRctzB5H9fiKRZwegU/wAR08wafYR3OWh+BiK5Ut6NpSpD+C4Vm1qYeFwII/UE/hV32WwKtZxTtMWbJcakS4DnYf0gx/NSuDYS7jLot21SN3Zs8Iu0mGknoARJ6CSOpHI2DWHshGE7H8KjcXwozyear9wrQ+09jBYFcgA9pBPtHBdpHMcxy92PONRHHZXYSd41+NPbQLTsqOE4W47hVk+H6+FaBheCMMruG8zNVXDUVFL51tqu7fQDcfeatOD9vcOzexcvroHZFVT6GQPiK6IRitSZDjKW0jOv9QLMYth/Kk+nhQ/ZcDl+dXHbTHZ8ZeI2DZR/sAXX0quwKEkTHlWL7Lj0TrVxYG/p+VeUT4Xg5KA5Dt+tjXUqGG6BYGh9adCr9k029wKoJMiNgyT8yBUe1xfDsNGJIJBGVpBGhB0jzmDympNSwW2Ps/OnVt8wsfCo+BxNq7OR1lfeUqwYTsSrQYP2og9amIhGzL/afrQKxSqftH1NPrbP2iPM0m2hOhIP+xvrUi3a8P8AFqEI9tJpvPmakIh6n1NNsMomQPip+tQOA8b/AGlrqqpU22KsGttBgkAgzGoEx0NMRdLZP2m9TTllSP458zXiWfAT/S1SFQdP8TTEeBB9o+ppQtoeZP8AuP1p1E8vKuYgaM8dO8B99AmINpPsk+c/jVJx/BoV90iKuMRjrajV1n+paDuO8eQyFIPpScqE6A/iNzIdudUz4tydJ/XOrTGXs8mB/wCfyqz4LwcXGDR3Z0HInSBtH/ml88paMuP0U/D+z1+9qSUUzqdfHQVbYfsJbJAa47GJgQoiJ6z19KNxgjlLAEHYKsA7GAs6TJ0nQzryqV+ygqGSDoCu4J1BjXYnYA7Ekc4pOTNFACLvZcWx3ViPPlUM2nTQzWq2sMpHWSd/HWoON4IjTpW2PM4kyxJmJ9s7PtcrDcKU9SI/Gg6zgrqZWG3lprtWydpuBBZoTu4IQB/NH69KnJPlJv7Kh+KorHdxBBiY5Dnp5VJw/AbzqWBcGDqOmsHbbxon4RwhLgKmIjWemunWatuH8IxGHf2dphdtuwCzEoGMQ45gCTmG4GwO8wihymxrs9Y/ZeG3vaPrdcqTdO4MJHe5FVJjxon7KC3YwntVyzdGeQAAQ3ubfyx8zzqn4ndsW7ZstaRwdkZsoU6jOoUfzbaHvb8qZvNdbC3C10W0jKCwIWG0AXSVEAzMxFNxJUgP472lS67MGLF9oVyY5bDnptULjaECRowg/EaAj5Cmu0oU3AuHQ5CSCdZKpAZydgp1M6AA+dF/C+zOa0iMBKqAdCeum/lTWkF2zPcTcd0CgkAffp9KinCnrAFak3YkdP8AE00/YrpHmDSas1U2kZTcwzM5Mbmifs3wMuwkGKMLPY0g8v7T9aJeE8CW3yE/0tTIR5guDwijNyrqI7aCNv8AE15SHQDcSsj2RIKjTxn7qG+yNk3DdEiczGTtvRRxEKbJhdY6/lQh2aLRcyT7xlQQOZ8OX40i/YvFX3tYu2QdUzKI55yvc8Zjb41oWIxCoua46gctBv0EDXn6VnmBxi28Qpv21uSSFcn95b5wI7rLEnUTpvrpf8dwwuNbYv7NEbMGQr0IgggjUE0B6CSzjkLi2SyuQSqtAzhYBKweUiQYOo0p/E4u1bKq2cs85VBJJjfQHYSNTprWfPiJxtgDNALZZEb5J036VM45j2tYpbhVmRVZLigGQrFTnXxBGvx+NMQajFWLqXAHyi3pczllKGJ72bbTWdiCCNDXdmrlh1YWbntAu5XbXoedU9lENl79l8wdV7w27uaPg3eg/AVU9hcTkt4pjv7R+XPO9ABxi+M2LbOre1Youa4EBbIsTLZT01gankKtMF7K4ge22ZGGjB2Mj4zWZ9nMI+Iwz3BmLXGJaJMh5JB9SKOOyfClwuHVALu8nNmYzA0+GgoE6suEwY10/wA3+teXgEGoXTqSfvpxgN4fyBob7UcRVEMk6jdvoaGSVXaPjI1Ay+QoKu4lnPKOf4eEa1WcS7R2w5mWHMLuddh0qssdo1zQqHvECDE6kc6wlbM27DPgPDTiHgiFB7+h13yjT7x4Ud8JwrW1lZyHlp3Y1OoAzLEE6AwCQZ0pjs/ZVbSgAajfqTB66cvTer9H0jZvEb6jppE79J2FFUjSETy6wXWZ8Y1IE7+InevMFGWDr1J033PhqSfPzqLjb5BkTr+hrz92vcBfCgch02gdPIaeVQpG3EtFxEkjmIPlrr8j6CnXeqDjPEVtobkgZRJBMafHy84qgw/a9bg7jBhoIETpuTHQ1aZLRO7WXJU8zWd/sl9icuTQiMzMB8TlBMDpz8oN9x7jdvkyuSYGUgzB/XoamdnOAtehmcID0GYkfEwB861VszlQnguCcXSdApXYEnvAjvSYj4VdcbFwWQbMB2JgnSO6xGkiZUMd9wPjVpjeD2cMtvKGZ3bLmY/ysdhAGoHKoeJAuYdlAmV7oXSSI56anbzrRKkZt7Mk4hxO+7ZiZgkwepylvms/rUw4BjLn7Kj30d1Z3VEGZiRJBAABy6jLmJgDTdqa412Qazh7WQE3AQHYEyZG4A5SSNvKrnh3Ai1tEa4VFuZMtqSSWC8iJJGsQANDyYqKftFwI3MIhtKpGcllMzlaSolYzBSzDprIo04Cszvy2pz2SBCoACCEjwiOvOm+B2wrMOhjy5fKKhmkS/OFUxIf45vo1efswHL1JNemNNH8gaQxXUQfMUFCLlj4+UUyyDo/r+dLdR4jyqPdA5hj4gGgY+iabH+4/Wupu2BH8Xoa6kAJcUMWDKct9T9xoX7F4tEe5mV9SSP3V5hqeqqfnRrewLOoBGhHU/So2H7NZfdET/MfpQUBnFh7fEj2Ntp2kqyATzOeCdJ2FTuN4ordw6XATatiHygsdQoDkDUxDetGmB4IqGconrmP0rsb2fS4waAD4N+VMVsAcRibQxlq4PaG2CQWFu4TrH8GXNy3iiPtCLdxwQrqMmYPlMBgdmIHdkHnHu1eWez6Bw0Qes1Ofg8nY60C9UAfZi2ypimykWf4RBgtC5ioGpEgnSR3tNqa7MCbOIGW6CWZgTauBYLMfeK5Z12mtJXgq5CmWl8O4QtpSoGh31/KgRnHY3tGMF7S1et3GtsSUZFZuchTlmCNvKfhovZu6bttnuIyl2zKhJGVIAUb76SfFqjL2Vth84B+FEFtQoACn0oCxq5bUDRD6/nWcdv0OUwhHn+daY9w9CfgKEO1uGLKe766UA1o+ecee8ZqIVnrRzxDgttiZEGdOUxy213qmt8EhoGoqVJWYUIwvaHGDKBdeF6knToQdD51ouI7bPawiMWJvFkDKQZA1zHTRhoYMT3vUbwXANAam3+z8nUyfEfdTaRtbLTE9tkuXIDgKFPeYQJ0Pz6a1W2e211XZjDWgxC5QV0lRJmZ+EDSq1sNhkfI11FboQTBE7kCBVlgeH2WZA0FHMArB7x0A56k6bGp+MObIHartdfuhrNtTBAlgZkbxqNNNJ8PDUbwnEnV5dFM9QPxrScZwi7hln2FsDWc7AmBJG50JAjTmN5pq9whrls3TYBQCS1uDAjXu+6wEwSDyO8av49dEttso8Let3IIjl5fr8K0Ts5xK3bUbz+NAVzD2cOCxdfiDOh5ipnC+J27h/dsJHKIOvPx+NNJxWhV9mg9q+OI1tChGa2wbqY5/D40xwfHpAdjKGCDvqRp5Dcn60KkyCCTrNJDN7D2Q5HTUgxM6eO4ppv2DX0alwrHWbq3Mjhiu/RTGkE+u/pNVXE8YhZUXLoJJHNjz8unj4ULcFu3QmVU9lZElpnM7n+Ik7xp6DkIpvF8QAMzBG1MEgixuJGUAdBTvDSA8wdRrEctKE34pmIB+NWmD4nEVNlxjsMLt5eYb1H4GkG4pEgep/Oh1+Mmkf8AFppcjTgXzuv83ypi5dWNm+VUx4maXbx5PKix8S2t3bcbN6/nXUzbxBjb5V1OxUM2LJyiQP7h9aft2BsQvr+dN2bawNDt1P1pri2Ot2LbXCplV0E7nYDfmSB50CLBbA6J6/nUmykbZf8Abv8AfTOFVGUMqyDqKlraG+WPhTELVm/m/XlThVuWfyy/iK4WvE+pqr7R457FpjalroHcUsQGPTUxtO/OgTLpQ3jr1IpeY/zfKoPAr9y7YR7iFHIkpmzFegJBiYjnzqwyeJ9TQB407jN8vxFMXQ8fx+qfSnjZ/mb1NMDSe/PmaAobl42b+5aqeK2GcajXxK/hVpdy9T6mqLj/ABBLSFguc/ZLlfnr+ulTZVAlxPgh1MAeYqguYMo1HPCccmIse1KRPQnaARufGgrtRfVGlZFCFKFE7Bk1KdtNTVTwTHC9KW5dws5Igk8wIJEc5aBRa/BrD2iGxVpGbQZf3kkEAqIifhA35jWtOLM6ZjXE8AwuEzKsWZSd+Z13NW/YLEKmKm+C9tBmGn/u90I+vMSSPEA8qJuL9lkhzhjfuey/6pu+zXMMpLFU0eACDAB0E6yKEMRaVhkGmYSCJ0KwQfu8qtK3+hPQfdrO21u4bam07hmBKZgsR0IBmeYPj1q94f2xw4sIiowUqO6IMAR3Drz2MRGvPbK+y+CGJ4glq9ee2o7oZACxMDQTIUGC0kEDpzFj234V+zXEsIzi2bmUEH3lfYkjcwT4SD0qqQl9grxa04uuq5igYhCdZT+CYJ/hC+lFfYngVwEYh4hkIRQQJBI1b00HnUTht8szIEDwxKrGaVBOkc4FH3ZrCjElQhCzuPsge9I5RFZzstIn8B4M+IcgKqqPecyR8ABEnwo1wvA7Fle4gn7R1Y+Z2+AoW4t22w3Dow9pGuRJZpEZpgyRznw0ip3C+11nFWTctZwR79thJQczI5eNR10HGxrjdgmQKGL/AAZmOtFoxi3NRB/X5UxjbqopY/o9KtU+xxg3JJAvb4MRpTqWgsjQkb66D60wOJs75SO7GuuvgNOpO330nGYiQYMxEED7zOg059Kycl6Pcw+AoP8APZ4+LWdwR4GD89JOvhpTb40ATy6gg9KiYexezaK2bXMmXUaAzrroPPwqNxHGlR/02UggB3U5hGWY2iOm29ZOWrOv/q4ZOqLnD4kPqrT+EdelS7LnxoKKN7aFlFUCWExmaDCxz1Ajbu0T8KxDMzqxErlOgjRpj1g8hQpHB5XhrHHlF6/YS2brQPe9RXVHtqYHerq0PNou7LKAO+Ij7QoH/wBQsZmK20YdZ0I7u0+ZB8qPVUBZ7g08fpWf49/a3r7ZEYLCAl8m2pgC2wOpidNqszCjsDxAXsIhJAK6a/dvU3jvHxhcsnNmMaLoCeRObT0oP/00x2TE3LPuh5YCc3vEncgc5G3Knv8AURCLiayPaL99A32v2XuK7ai2wzWmaySq+3ATKC0Ad3PmKyQM0QT4RNj2i4hh7VpbzqXWJ7qbDTUmdBr4/Kgntxgglm2RPe9lO327dSe2dr/kbbd7W0Oenu/GgXoN040qYQYgKQMpOQLmaAT/ADAHaaprnbs+zW5btG6CCXCBRlUc+84liNcoBMDxE13Erf8A9MtkGO63M9WqpwWDB4alwSD4f0igH7C3FdsU9mlyxZa8WXMQuRci+OZxLHko10PnZ8N43ZxFgYhT3CJMjbSdfKs84LhAeHJc1kRsY/hXxqT2OsZ+GgTAG5JIEZRM0mVXYRXu1a+xa+qfulBbUw7IBJZViNtgSJjlVb2vvpcsB1eQRKmY0+FCvGGtLhWWwgFsK2pLd7TUAE7cp5bR0t8Uf+QTbY7zSB9Me7JXlXArJgwNJH2VoJ7X4wBjlg/OjHsy8YFdthuP5R4UCdoDmuxprIHxINEewyDXZ/jF1rtuzbJzM+Ux9kiBA5mT8vQ0u2blgS/ftMxIE5TInK/MKxjkDoCDtoEdlM+HvXLmvctmBAbVyBseq5x1ovscVYQXl0KwobTKNQBsYAkyAPnrW6Zjui+4LdTEZmLC3fYlVICkyssrnNq3QwRGVdNYrKOPXXtYi4rrluqzBxpAJJ92NCpEEcoIo2wHE3RWAgMWze0UQY00EjYgAjoaDu2eKW7cR5M5SGkb5TofGQfQCm9Cbsd7KdqjYdw1tWNxCntVEXFjUZW5AwAQIkc9KvuL9pcNiLCgJc9phgINwhg6yxQbSChKgTyYzsKDuE4e287yP1tSuLXltzaXUGM/PUQRHwqVL0D6HcDcufu2tMZXcjcMATr02ot7J9qcS9z9mZoDA53AUPC6sc2ktAiW69az3h2IyXFPKYMdDofvnyo1xCrawqC2yu94pdCsoBti4M2XNqdfZrtAGu8ms5J2XF6L/ttxTCkeythrun/UcqWXpkdSZAgiDp03p3s5jMKcOAztYuIc6lYgMCY11dgcskeMdJCLrSNoPrFN280jn4ba/hsKqtCT2G2C7R3zcZGI0ZgSAJMMefTTSrDjfEnNuFBJAmfMAj0Joe4QxZteUD+0AfhRE+EV1hwCPjEfAjUVlK+js8accc1OSsq+F4V2bLnt52WSZPSSYE7DXcaedWK4AAEl8gAGoDCeZkmIKtauDXQqGjnTN1LNhO6VRdS0wTEMCXzyOQUTqGI2Iymh4lhcUyrnLJa1CKe4TOuYqSWAJM6k+/y2ojFRjbOqfk5PIycIOkIvdsrysSe40iN+6dxIjvASCMwnurO5FV3/AKquXmzXzJGxO0aTMDoB6+AqHe4KQpzm6YMwqFiRtE/EjX7+c/g2EFi0966okkZEb+WSCRz1jTwrOUk0duHHOMlZIRzcdZMKSAoYdyTzjMGYga66aH4VpvZx7GEsG3bV7ruc1y4y5ZJAEDMZyiNtedZh2G4itzFubjANli2DprIkDxj8a0dalQfs5fN8hZPxXX+Sz9pbOvszr0WuqNbXTb5n615V8Uedsm8YxAWzK2wzRtIHzIqD2X4UP2f95aGcyzEspBYmTECflV6cEHUTbGw5/nUuxhiogIoHx/OtjEyh8Lct45WtIvdJ3cKCCQd45a+tWnbUPeuWxbtLOYEjMvLlInnR9/whSc2RQ0/rnTz8JQmWUHxG/wA6YWzPe2tm5ct2UW0Q3dkFljuFTuJmY6UrtarthLVv2TB8oUjMCOWs/lWgXeFWjEo0j4V5iuHWmAzW2MfCkAD8Ta4OHLba0Q4ERmBBmdQfPpUJEuJw4I1shhtDAg7DfQj0rRLnD7TKBk06Go17htrLlKmPKix7ADCB7fD8jWmzDYhgQdh4EbdKg2Ld1OHGyUdMylcwOYQREnY+VaJdwNrLlyNHlUdsHYKlMhjxqbRVMzfGYhrmFFtrDK4EZ8ylG05Ad7wMgdfCp9/EscEoayytEQWUyeumgHnPhRY3CrAEez+f50h8BbjKLQjoT+dLkiqYP8ElcKFa3BA3zAgjYeM+VZ72m986AVrOMw2W2QqKPP8AOso7Tqcx0qodkZeh3sRGa71gaeHe1ogXv6KJLHYdSYj4zQNwLHexvKx0UyrfA8/IgfOtBw2PawPbWgC6ElZ1EgafGN/IVsuzHtFtxbstftJ7T2TAKoz6ToBBbxHX4ztNZN2mecQ/hA9ANKPn/wBSeIElsw7wjIQMuunuzWeccn292QB3zoNhzgeEUXYpKiLhcQyGVMH76Q7yZO51PnXirNTOH8PN0nWAPv5UnoW3ohzRJjbv78wZUBAI6KigVQNhyHyc82UfEmKucbhzbuuhMkGJ+AGtTIqLJRafKpWE+nyqAHIVDAOaZJ6ipeAdjmkDKF3HWdvvp64huwl7P2pJ5AasdYUc2MchRnY4cLgZT3CAgKyM8XYlWBbKWiYXLyEFs1B3Z27+8UZcx97KQZYKCDkYMIaWHlNGH7UzOVAuC3bys6XFy+0KFHVrb+8IAJPIwwNTWrNL9A/2vZLZwxJzqlwXHTOT7uUrMyCCQ3MQTGvKL2i49fvq0gIEUt3Nm7yy0mY0M6SPE85XaqyLi3Ll1ryhWAAu23ULlzKGVmVVYtK5hmXUA9SBKzjWuXHAylXssRHJWQHKIieXU/Os8jlE9T/jsePJfJbXQ4/EskTczDQz6GCB/SOm/Oh3E4p7pljtsKhtdOgPLlTiVjVHfLN8j4rot7XCrJBuPmChozKwQmfEqwJjX3eW9EnA+PWyyoL+IA2/fC1dXzICMPnVcoReHg7ls4bTnJiDz0VaF8BdYXEKCWDKVHUgiB60fk/ZGfHiVfj2b3hbdpkBN1ZPSYrqhG0nNR6Cuq05fo8j8Q1sKYA72w3H50+LXx9TVbjr7pbnOiwPeVZI+Ekj5Ghrsz2yu3sQ1h3tnvMqvliYOkqDzHzBrY51sOjA3j1NeftVobuoPxrmuMoJLrp0VvrQQvbe9dxjWLJQWwyrJWTp7zeuYD+mgEr6DoYpD7rKfOktf8VHn+Ve5yANWPjoPuEUy11vssfiQPwpAJuXwPeK1EfGJsHX1p9rp/8AJBqLcvnx8qkpIauYjxX1/Ko11z1WnLl09G9R9KjXHPMH+5fpUstDdxz19Kakn7R8vzpQdtgB/ctejNv3B11B+41NFWRcdhyVO9Zv2i4QxJMVqvsSdMy+h+tRL/CS27L/AGn61cdGc1Zhd3hpHKiO3iSttdM0gaTGsCtHPZtZnT+00luyoPL0FaNpmSjRkWJa9poqiZ7oA8p3pON4cXAYHXnPOtcfsfMd00ux2Og+58xTWhNGLYDBstwVeYfDogyqPEmedaiOyA6U1d7JdFND2CVGY2cCrYizI91s7fBdfvive0Nj/mGI/iAI8ZEfhWiDsmykkKZI3JFQMV2fzkBRqyHJsSzgHQco+POhqxUZytpgNJjnGuvKp9v+HSJMDNoJ6fGitOBAK/di6qMz2s8QbWUSMgIgkGOpBGhmn7fCRabOxtHDF0Jhyblv2yALmUg6ZpPI6gxRxQ7I3BDlKyLTOO8bbGcyZJZZgwdRAjmNaJuH2VtrazWbuEW1++uFZ7jrbKoktKqrI5EkCPZxvtAwfCzaS3bu+0a4yW7kWrQXS2B3CR31LJmST/NtEVPt8atmzeui9fVkAtvdNlhZa2AsBs4ILMsMXAzRl2EVSQAj/qDilNtLd25BBW4y3rr3ma2TcKOneGRjLArAMETEAVQ9j1e61kQqraRszQFlWzCCeepI1+yaf7VEwii4jopHdtYYrbBNsMMp1hpyqygzlCmNDQrwbFX7JcpdNplWCpJ70GCmWCJEkw0c6U42jo8TyPhy396J/aOwtvE3FTYEaxHIcuVQrVP28chZ2urnZiTmnmdSfjNTsNwHE3e9aw9zKdtDEfEx61zP6PYUocudoev4V7eGQvIDlmGp1UAaxPXw51P/ANN+BG9e9sw/d2TI8bnIeQ739vWpXaDs/wAQum3aTDkW7a5VOe3rt3m72mvL7960ngPCBhsNbsiJVe8Rzc6sfWfKKIxMfM8iMklH+BBQ11SsvgfUV1XR5hecVssbBEL7v65VjDZsPeS6NMl1laOjOfxyjzNbRjbcWIIUiBzH0rMeJ8NV7N06f9W4s9AeY+BM1qZJ07D7tFxojBG6MveSRBOpOgH9xis37HWinEUB1MJP91zepvZ3E/tVvD2mIBtsWuSOVvQLPMZzEeFI4KscVgRpk20/iuVLLSph12r7UrhvZrC5rj5AWYhVME67a6QB41WjtM1vFWrLTcW6G12KspQctCpz89Rl3M6I7U4lbV5DBa485EJ+zEk+AJHrQmWf/iFnMST3vASDb90ctz1oBILu0faprFy2iopDMFLEksDDH3Y2hd5mTtzqqxPa66t1cyW/ZM4XKCwdQdmJ2Jnccp51V9s0jF2TrrcG5n+F6b7XWsty1AI76ffSGgl472gSwqkj32CgsxAWQTLGdBp6kVD/AOPlb1tWGYXJB5FWAkEdVOogydtajcYZV9kxzFmACrO8CfwqivvcOKtZ9DJ05beOvn91SkUF3GOLewy9wFnbKo8YJk+QNRj2ia29tXRWNzuwAFKvBI1MgqYI11mPhVN2os3fao8ElDmAmc0AyvxIJ84rziWDe9iLWRWEaksQMukeMmCdpHjQoi5BXxHjj2kTuJ7V2yqobMNiZJyjSB05ilYDtAwvrZulG9opZGAywUKhlYSftAgjxnrQvxNj+3WV0XRwIg6nJA1Eaias7PAJvrcuNAU93VV94jQ5QJkwNaqhNlnie1rJifZC2hXLIKksTrABkDLr8R401ge2N1bxt3ktOGTMhtZh3gYyGfGO8evKqPB2V/4mF7sFdenvGlnDgcUtqBoZ0/3JToXdF/wntXd/aks31tkXQcvsy4ysCoKnNuO8uvPoKuOO9oDauW7FpR7RpLM3eCIOcTqTrH9JoIx1vLxSzAIjN/8A1apVm69zidwSwJtADUEkBrmgLA9ZpiDLhHaXNdu2LuVigDq4GXMjA7jkwIYGNDAOkwKgds7j3b1sWrYKQFhnZZIVszNAMAHYDUiPGmeH8CKXTeuFs5BVe9EiG0yqADAJNVXZCwGxmKUgnT/4JQJF7wLtO73blm8qllAZWt5oZSDybYgg0JNj3OLcMe4gJSMwKqWncONZAMyPTSp3ZxI4k4E+6Oev/uVGwns04kzXgTaGrBoYZQ55RtOutMF6/gPcLhLlsXBcuJcs3kCC47ZbYUW1Uicxcse+QFMGWObQUH4TCjG3mxHs0t4dUtW1ssTaS8gJm4uUFsuukCOUk7WXFMS98Lbwv/PKA/tc7WrVsplV0VeYADkaA6+8ZFWDXrS2it3D3LS2yyuUfMSqR3Ay6+zhzJgDuMRyqkRQu5evWUW6jWbDFgt23dZhaTICDkYCXlww5TmnkZHe1fE7n7DczsRplL28ptIBmBAU++7gGTqFlQNRUztXxZUzriTZdvZHPYdiUCXNGdGC63gpAIBjY6Z5oU7QWltYG5ZsC57O2YNu5bYumcK5ZG5KSVu96feIERFUkJsouOYv9oVXuvi/Z5s5YiZfa26grILrBB0BJO0UJ4ubV64Edm1ZS7BkY5gQwYEyJ72h6a9KKLNwLh1dMa7sCntLRUEeyQMUXXYhc+g6npQvxS+LtwvmZmaGeQR3jEj4Daab6IXY7wy+EvWWIzAXE7pEyAwJBHOdq+jxaA2r5guPrvEbH8a+lOB4v2mGsvMlramesqNa55xOr5OTJZMUi5e02pq/cbkDTaox5P6kfhUoZISY93517UizafKNG/u/KuqqJsncWRRY7oGaBEyR6SKGuE8HuGxcW41t8zMwi2UIzcpN1p9KLXktaAtKVYNmJmVIAyjaNddTTwtKNraev5VRAHdlOzwwovOdS8QD/DA1A15mTQ5w3huI/bjdDW11G9pjIE6f9QRufzrTrmX7Fv1H/bUb2Vv7KT/LB/Ck2NGe9pcLe/akuKQGSYJBZSGjMpEzBgc6gthsQ2KS6PZqw5ZXKQfDNmnz9K0i/h7ZOo1+FRXw9ufcafAUuRVALx/CXbmItlWUZSDLIzCdRtnGmp0nzpHaPC3bly3BUEQScpIkeGfbzo1vWkkyvrTL4a30P9v51HItRAnjFm97S24YBkIIOU5Z5jKSTHnTd+1fa+jgW1YGYCuUI5ggsT8xR2cIh3Vj00p4YNBByP6U1ITQG9oTcZ7eRoupD5lBj7JOUk6d46E+dJwuJxYYfvbI/qwq/Mq4+VSOKYK6L4uobiMJAZQGlTurK0hlqwwmGv3iBcfun7FpbZ+BJLf4washspeNYJ7wW6FyMGIzJqA9slSyzqVMHxg7zrRF2cs4m8yviXVhbHdVVyy0e8xnUjkIGuutFWE4cioqeySANNfyqZawyqIFu2PMf9tCYjO8Lwu+cebqtbVRya2zSJJiRcGuu8UpeFX2x4uq6IFOga2zTzOouD9AVoq2bfNLQ8x9Kf8A2O3vlHkKYtmZ3+DX7mPFxXRQu2a2zTMTtcXePLSonaHgt63iFuW2KuplXiRruCJ2066eOs6qcMg1yk/AU3dw6Eaox+IphsEOE4a+4e/iXDvlKqFBRVBiYBJJYkCTptEbzSdmuG30vXbrOkNuvs2k6ACG9ppoOhrSWspEBflUc4dBsp+EUh7M74Hwq/8Atb3faIoOkG2xMaxDe00PkdzUDE2L9jHLeQpqT7yFhrrsDOhHqa00WUB0Rh5fnUS9YQyMjA9SDvTDYPYjhwhLNq3F4LnF624tuS0jM2hhQzK2Ul9AJzE0xbxhxaYdsNfFvFWUdHXE/ZeATcTaYnKNDz0girfEYZ8pVWuZxqhByie73m6nugfhUHGYWxeBe9hVObIXZR+89oGGfbULlEabietUmS0DOMbiBvYfNZwrLh5vRIFtUYT3SxMiAdTuRIGlQO1JuiVxWJcFVLWzZGZDbJJRbogAH3UUeG5mp64OxYg2rJuKqOt2xcYwVDZrczvl5eB8Konwjg4hlYJZupkyli2URmUEHeJMaiKrkiGmRMLxNBhcOFssbqH90WkKZLC73o70l2nfL4RQZiWdmJYQSTI0Go0Ij9bUV4wMcOqZSLi91Liscvs0CllA5Mzd4g9B1oduYEsZaZJkmNyTqaLJaF9nuA4jF3haw9prjbkAaAdWJ7qjxJAr6P7PdlrlnD2rN25aRlWIBzaCfh8qof8AQXFWLeHuWCAl9rheTp7RSFCwTzWCMvnzNFP/AKeuq2JBsWLxvXGdb7tDqG91SGQmU/hgxt7tNQjLtkyySh/ShR7OKdsQpPQLP3MTUc8IytlDhiSQBJUkjcAMBJHQSaY4b2TxCWFAVExFo23tXJtEZkBVkPs7asUZSwOYsdd6mcG7MXrbWvaNIRsxOaSWJzM0dWbU/eYETmjGH9O9/wCsmHkZH3EXbwRj3jXUR3ChM5Z8Yrqg6OTBlXOVdTuKca60nU79TXtdSKQ291p3PPnUXG3Wj3jt1NdXVJRWNeb7R9TTV+43U+tdXUCEZz1NNC4ep9a6upMscFw9T60tXMbmvK6mhMUeVTsFptXV1UyPZPtXDB1O/Wplu63U79a6uoActXmj3jt1NV+JxD5vebbqa6upiY2mJePfb1NNWbzT7x9TXV1CA65fbTvH1NMi+/2m9TXV1ADD3Wn3j6mm2czua6uoQMaLHr1pFhjm3rq6kNEbE/8AWH65VW4ESwB1BYkg9YFeV1MAfxajN/vP4VCvKNPgK6upon2XPBBWodj8ZcbRncgHQFia6uoXYPoMcSxCadKDOIYq4WILtHTMa6uqn0TAl4K4cg1Pr4murq6oA//Z"/>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12" descr="data:image/jpeg;base64,/9j/4AAQSkZJRgABAQAAAQABAAD/2wCEAAkGBxITEhUUExQWFhUXGBwaGBYXGRgYHBoYFxwYHBwXGxwaHyggHBwlHBgYITEhJSkrLi4uGCAzODMsNyguLisBCgoKDg0OGxAQGiwkICQsLCwsLCwsLCwsLCwsLCwsLCwsLCwsLCwsLCwsLCwsLCwsLCwsLCwsLCwsLCwsLCwsLP/AABEIAMIBAwMBIgACEQEDEQH/xAAcAAABBQEBAQAAAAAAAAAAAAAGAgMEBQcAAQj/xABEEAACAQIEAwUFBQcCBQMFAAABAhEAAwQSITEFQVEGImGBkRMycaHRUrHB4fAUI0JicpKiB4IVJDPS8RZDwiVTY3Oy/8QAGgEAAwEBAQEAAAAAAAAAAAAAAAECAwQFBv/EACkRAAICAgICAgIBBAMAAAAAAAABAhEDIRIxBEETUSJhcTKBsfAFFCP/2gAMAwEAAhEDEQA/ANUfESoIB2+1VXicTP8ACf7vzrrt7uiEbYfxH61AvuZ9z5msjdCL17w/zH1qJduH4fBp+417cnkkeZplweax4ipbNEhQP85/ypSn+Z/RvpTXd6t6D605K9X/AF50hjmffVvOacUfzn/KkAKYgE/E/nTiherfL60CHV8WbyzU+rRHef0P0ppCsfx/L60/ayHTv+p+tUhMdDD7T+U/Sn0IndiD1MUwiL0f1P1p9FHJGPmfrTJHV0/hP9wpwH+U/wBw+tJVTyQ9dWNRsbfKjVPnTStibomriQNx/kPrSji16n50L3ceTyFRMZxDIjO7QqiSfAfjXbHxG1ZzPPToI27RW195/Teov/q21mADsR5/Sskx126yPfLRLCV6KTHr1quF5gc6sRptPP8A8VwSlxOuMeWzcb3am2NyR0OsUtOPodcx+GtYunGHiCSPWnhxm5yc1msqL+I2ZOKI2oZvn9K79tU/xP8AP6VjeH7Q3RHfI15H5EbVZDthDDMeWwJ18d61U8TX7I4TTD/imLAUwz+E/wDisz45x45jBPrVw3aizdWCSD1k0C8bAzFgRHxocVVpkuT6onpxhidz61c2+KuqW51Ug6H4nUHcGgexdIJ+OnwOtEOKuEJa/wD1gx5tStqLOjxoKeRJh3wHiq3DlDa9Dofvg/EfKrbi3Zj9rtH2b5Lg2MkiehjkaxluIMrAiQRsfEVuP+nnG1xFgOSAw98bQeuvKunFPnGmtmHm4XglcXoxjiBxeFxBs3w6OupEmCupDKeamN/oarMXx64GME19I9quzdjH2cjwHE+zugAlCd/ip5jn4EA18+cd/wBPuJWLrIcNcuAtC3LSl0boQRtp9qKhwp6OeOS1QxwvjdxiQWPL5mvU7XXUcsDzO89as7XY39kt58bdyO4GWxahrn+9iCqDyauwly2hHsbNtOjZQ7/33MxB/pipdRezpx4Z5Y3Hr7J2G7Y8TdQy4Z3UiQy2rpBHUEaV1U3FO1D27rIFD5TBZmYkkATrPWR5V1XZzulqzbblwkRrt0NQrzHxpdy40D3R5tTDFvtJ/l9KwZ0obaOf3ivBl6geYpakj+JPQ/SllvFT5flUlCBG4I9RTqH4eZFcr6/QL9KdUzyY+S0AeLHPKKftsu2ZfUV6s9D5hfwp1D4egH0poR6jfD1FSEB/lpKHwb0Wn0J+y3+H1pk2KSfCnlJ6nyU0m07f/bbTxT60+ufcKB1zH/tmmKxQtk8z91U3HJAO/rV0Bc//ABx8Wof4+78ynlNXjX5Iib0UVg61VduMGbmFOU6q6NHUBgCPnPlVrhqb4mufJaH8TjNy7qnMfwr2slLA7+jzYN/KjPuNXLkC0gy5YL6xMiQPhrrUTLIAbprB+6rjjuEFu9dIYMMxOaIHw8tvKmuDcBuYmXn2a8mKk5j4CRIHWa+eUMmWXGK2ezyhijbeijWUOVjMbE8x4GvDfAMCrfi/Bb1mfbLnt8ryDQf1DUp56eNDWJtm23VTs31rOeGUZVJUzWOSMlcXaHmv71ER8zTrXuJPdHiaXhUHQz4UJUge2PpPKm8QS2nKrG1hJYAb9D1ppsPoamMthKNohYe2dyNB69P1rVyMQLlhSs/uyUJ8JlT8yPKqO6DssgnnPKrThS+xEFfeGs6T4V1ReqOeE3CakvRW4tzy3oj7O8ZawMqic4AImmcJgbLfwmfjUe8y2bgVgCZ0B1B6SOmlVG4vRebJ8hpXBu0VxSoDHKdxOvIaffPjUzivaK6FOvKQZMEc/u2of4VcsXAjIAh00BICnmBJ5wKs8QbSBg6hyqmM2vSTXXbrs4aV9GZ9oMXcu3AWMkmT+AqVwrug3CNEEjxc6Kvjr91NcVv2xdiIECD0kTt571BxWJLFUQ9wcoOp5k661yVu2eh89Y+EfZCucMJJJOp1MgTJrqt7OGeN/kK6p39mGvo2LvQO4IjpXmRvsrTSWzAkCP6h9a9FrkQPX6GpNBzKeaj7vwpe26qfgfypHsvBfX86cVY2j/bP40hnquOhH+6nlJ00b1Ncrt/N6D6U8ubln+X0poTFW1/l9aeRh0I+DUlUaZ184p9Wb+b5U6JPV/3epqTb/pNICk6975fiKdCvGz+qUxC1WD7h16CnkTog8xFNWw/RvVKeRW0JBnxK/hQIVlaPcUfr4ULdo2bmoHn+VFLWhzWOuv50K9pbIHIev51pjdSIn0VOFoV7QcVuJiXEEAKDbMbjT720q9tYgDSdZj1j60xjLFi44Z17ySM08jGhg69R0r0c/wD6Y1FM4sX4ScmiHwrhovEPc1QHRftEcz4D5miPTpttyqlvY5bawhgAR+fkarbnG+8CdfHbaenx/U1eOWLBHgv7hPnklybC2ev1rP8At1wVcPb9rZX92TluW57onYqN1E6dNoiiHC8bDHerC+tu/ba04lXWCPDqOhG9XmjDPCvfoWKcsUr9ezELeqMSTKlY+DZp+YFXnCJJJIPdAzTv4TTPE+EthLl604zApKtyYTKt8tRSOF8QIyoxkEZQeYU7DxgxHQTXhZY9o9XHL2WV9oIYdZqRctzB5H9fiKRZwegU/wAR08wafYR3OWh+BiK5Ut6NpSpD+C4Vm1qYeFwII/UE/hV32WwKtZxTtMWbJcakS4DnYf0gx/NSuDYS7jLot21SN3Zs8Iu0mGknoARJ6CSOpHI2DWHshGE7H8KjcXwozyear9wrQ+09jBYFcgA9pBPtHBdpHMcxy92PONRHHZXYSd41+NPbQLTsqOE4W47hVk+H6+FaBheCMMruG8zNVXDUVFL51tqu7fQDcfeatOD9vcOzexcvroHZFVT6GQPiK6IRitSZDjKW0jOv9QLMYth/Kk+nhQ/ZcDl+dXHbTHZ8ZeI2DZR/sAXX0quwKEkTHlWL7Lj0TrVxYG/p+VeUT4Xg5KA5Dt+tjXUqGG6BYGh9adCr9k029wKoJMiNgyT8yBUe1xfDsNGJIJBGVpBGhB0jzmDympNSwW2Ps/OnVt8wsfCo+BxNq7OR1lfeUqwYTsSrQYP2og9amIhGzL/afrQKxSqftH1NPrbP2iPM0m2hOhIP+xvrUi3a8P8AFqEI9tJpvPmakIh6n1NNsMomQPip+tQOA8b/AGlrqqpU22KsGttBgkAgzGoEx0NMRdLZP2m9TTllSP458zXiWfAT/S1SFQdP8TTEeBB9o+ppQtoeZP8AuP1p1E8vKuYgaM8dO8B99AmINpPsk+c/jVJx/BoV90iKuMRjrajV1n+paDuO8eQyFIPpScqE6A/iNzIdudUz4tydJ/XOrTGXs8mB/wCfyqz4LwcXGDR3Z0HInSBtH/ml88paMuP0U/D+z1+9qSUUzqdfHQVbYfsJbJAa47GJgQoiJ6z19KNxgjlLAEHYKsA7GAs6TJ0nQzryqV+ygqGSDoCu4J1BjXYnYA7Ekc4pOTNFACLvZcWx3ViPPlUM2nTQzWq2sMpHWSd/HWoON4IjTpW2PM4kyxJmJ9s7PtcrDcKU9SI/Gg6zgrqZWG3lprtWydpuBBZoTu4IQB/NH69KnJPlJv7Kh+KorHdxBBiY5Dnp5VJw/AbzqWBcGDqOmsHbbxon4RwhLgKmIjWemunWatuH8IxGHf2dphdtuwCzEoGMQ45gCTmG4GwO8wihymxrs9Y/ZeG3vaPrdcqTdO4MJHe5FVJjxon7KC3YwntVyzdGeQAAQ3ubfyx8zzqn4ndsW7ZstaRwdkZsoU6jOoUfzbaHvb8qZvNdbC3C10W0jKCwIWG0AXSVEAzMxFNxJUgP472lS67MGLF9oVyY5bDnptULjaECRowg/EaAj5Cmu0oU3AuHQ5CSCdZKpAZydgp1M6AA+dF/C+zOa0iMBKqAdCeum/lTWkF2zPcTcd0CgkAffp9KinCnrAFak3YkdP8AE00/YrpHmDSas1U2kZTcwzM5Mbmifs3wMuwkGKMLPY0g8v7T9aJeE8CW3yE/0tTIR5guDwijNyrqI7aCNv8AE15SHQDcSsj2RIKjTxn7qG+yNk3DdEiczGTtvRRxEKbJhdY6/lQh2aLRcyT7xlQQOZ8OX40i/YvFX3tYu2QdUzKI55yvc8Zjb41oWIxCoua46gctBv0EDXn6VnmBxi28Qpv21uSSFcn95b5wI7rLEnUTpvrpf8dwwuNbYv7NEbMGQr0IgggjUE0B6CSzjkLi2SyuQSqtAzhYBKweUiQYOo0p/E4u1bKq2cs85VBJJjfQHYSNTprWfPiJxtgDNALZZEb5J036VM45j2tYpbhVmRVZLigGQrFTnXxBGvx+NMQajFWLqXAHyi3pczllKGJ72bbTWdiCCNDXdmrlh1YWbntAu5XbXoedU9lENl79l8wdV7w27uaPg3eg/AVU9hcTkt4pjv7R+XPO9ABxi+M2LbOre1Youa4EBbIsTLZT01gankKtMF7K4ge22ZGGjB2Mj4zWZ9nMI+Iwz3BmLXGJaJMh5JB9SKOOyfClwuHVALu8nNmYzA0+GgoE6suEwY10/wA3+teXgEGoXTqSfvpxgN4fyBob7UcRVEMk6jdvoaGSVXaPjI1Ay+QoKu4lnPKOf4eEa1WcS7R2w5mWHMLuddh0qssdo1zQqHvECDE6kc6wlbM27DPgPDTiHgiFB7+h13yjT7x4Ud8JwrW1lZyHlp3Y1OoAzLEE6AwCQZ0pjs/ZVbSgAajfqTB66cvTer9H0jZvEb6jppE79J2FFUjSETy6wXWZ8Y1IE7+InevMFGWDr1J033PhqSfPzqLjb5BkTr+hrz92vcBfCgch02gdPIaeVQpG3EtFxEkjmIPlrr8j6CnXeqDjPEVtobkgZRJBMafHy84qgw/a9bg7jBhoIETpuTHQ1aZLRO7WXJU8zWd/sl9icuTQiMzMB8TlBMDpz8oN9x7jdvkyuSYGUgzB/XoamdnOAtehmcID0GYkfEwB861VszlQnguCcXSdApXYEnvAjvSYj4VdcbFwWQbMB2JgnSO6xGkiZUMd9wPjVpjeD2cMtvKGZ3bLmY/ysdhAGoHKoeJAuYdlAmV7oXSSI56anbzrRKkZt7Mk4hxO+7ZiZgkwepylvms/rUw4BjLn7Kj30d1Z3VEGZiRJBAABy6jLmJgDTdqa412Qazh7WQE3AQHYEyZG4A5SSNvKrnh3Ai1tEa4VFuZMtqSSWC8iJJGsQANDyYqKftFwI3MIhtKpGcllMzlaSolYzBSzDprIo04Cszvy2pz2SBCoACCEjwiOvOm+B2wrMOhjy5fKKhmkS/OFUxIf45vo1efswHL1JNemNNH8gaQxXUQfMUFCLlj4+UUyyDo/r+dLdR4jyqPdA5hj4gGgY+iabH+4/Wupu2BH8Xoa6kAJcUMWDKct9T9xoX7F4tEe5mV9SSP3V5hqeqqfnRrewLOoBGhHU/So2H7NZfdET/MfpQUBnFh7fEj2Ntp2kqyATzOeCdJ2FTuN4ordw6XATatiHygsdQoDkDUxDetGmB4IqGconrmP0rsb2fS4waAD4N+VMVsAcRibQxlq4PaG2CQWFu4TrH8GXNy3iiPtCLdxwQrqMmYPlMBgdmIHdkHnHu1eWez6Bw0Qes1Ofg8nY60C9UAfZi2ypimykWf4RBgtC5ioGpEgnSR3tNqa7MCbOIGW6CWZgTauBYLMfeK5Z12mtJXgq5CmWl8O4QtpSoGh31/KgRnHY3tGMF7S1et3GtsSUZFZuchTlmCNvKfhovZu6bttnuIyl2zKhJGVIAUb76SfFqjL2Vth84B+FEFtQoACn0oCxq5bUDRD6/nWcdv0OUwhHn+daY9w9CfgKEO1uGLKe766UA1o+ecee8ZqIVnrRzxDgttiZEGdOUxy213qmt8EhoGoqVJWYUIwvaHGDKBdeF6knToQdD51ouI7bPawiMWJvFkDKQZA1zHTRhoYMT3vUbwXANAam3+z8nUyfEfdTaRtbLTE9tkuXIDgKFPeYQJ0Pz6a1W2e211XZjDWgxC5QV0lRJmZ+EDSq1sNhkfI11FboQTBE7kCBVlgeH2WZA0FHMArB7x0A56k6bGp+MObIHartdfuhrNtTBAlgZkbxqNNNJ8PDUbwnEnV5dFM9QPxrScZwi7hln2FsDWc7AmBJG50JAjTmN5pq9whrls3TYBQCS1uDAjXu+6wEwSDyO8av49dEttso8Let3IIjl5fr8K0Ts5xK3bUbz+NAVzD2cOCxdfiDOh5ipnC+J27h/dsJHKIOvPx+NNJxWhV9mg9q+OI1tChGa2wbqY5/D40xwfHpAdjKGCDvqRp5Dcn60KkyCCTrNJDN7D2Q5HTUgxM6eO4ppv2DX0alwrHWbq3Mjhiu/RTGkE+u/pNVXE8YhZUXLoJJHNjz8unj4ULcFu3QmVU9lZElpnM7n+Ik7xp6DkIpvF8QAMzBG1MEgixuJGUAdBTvDSA8wdRrEctKE34pmIB+NWmD4nEVNlxjsMLt5eYb1H4GkG4pEgep/Oh1+Mmkf8AFppcjTgXzuv83ypi5dWNm+VUx4maXbx5PKix8S2t3bcbN6/nXUzbxBjb5V1OxUM2LJyiQP7h9aft2BsQvr+dN2bawNDt1P1pri2Ot2LbXCplV0E7nYDfmSB50CLBbA6J6/nUmykbZf8Abv8AfTOFVGUMqyDqKlraG+WPhTELVm/m/XlThVuWfyy/iK4WvE+pqr7R457FpjalroHcUsQGPTUxtO/OgTLpQ3jr1IpeY/zfKoPAr9y7YR7iFHIkpmzFegJBiYjnzqwyeJ9TQB407jN8vxFMXQ8fx+qfSnjZ/mb1NMDSe/PmaAobl42b+5aqeK2GcajXxK/hVpdy9T6mqLj/ABBLSFguc/ZLlfnr+ulTZVAlxPgh1MAeYqguYMo1HPCccmIse1KRPQnaARufGgrtRfVGlZFCFKFE7Bk1KdtNTVTwTHC9KW5dws5Igk8wIJEc5aBRa/BrD2iGxVpGbQZf3kkEAqIifhA35jWtOLM6ZjXE8AwuEzKsWZSd+Z13NW/YLEKmKm+C9tBmGn/u90I+vMSSPEA8qJuL9lkhzhjfuey/6pu+zXMMpLFU0eACDAB0E6yKEMRaVhkGmYSCJ0KwQfu8qtK3+hPQfdrO21u4bam07hmBKZgsR0IBmeYPj1q94f2xw4sIiowUqO6IMAR3Drz2MRGvPbK+y+CGJ4glq9ee2o7oZACxMDQTIUGC0kEDpzFj234V+zXEsIzi2bmUEH3lfYkjcwT4SD0qqQl9grxa04uuq5igYhCdZT+CYJ/hC+lFfYngVwEYh4hkIRQQJBI1b00HnUTht8szIEDwxKrGaVBOkc4FH3ZrCjElQhCzuPsge9I5RFZzstIn8B4M+IcgKqqPecyR8ABEnwo1wvA7Fle4gn7R1Y+Z2+AoW4t22w3Dow9pGuRJZpEZpgyRznw0ip3C+11nFWTctZwR79thJQczI5eNR10HGxrjdgmQKGL/AAZmOtFoxi3NRB/X5UxjbqopY/o9KtU+xxg3JJAvb4MRpTqWgsjQkb66D60wOJs75SO7GuuvgNOpO330nGYiQYMxEED7zOg059Kycl6Pcw+AoP8APZ4+LWdwR4GD89JOvhpTb40ATy6gg9KiYexezaK2bXMmXUaAzrroPPwqNxHGlR/02UggB3U5hGWY2iOm29ZOWrOv/q4ZOqLnD4kPqrT+EdelS7LnxoKKN7aFlFUCWExmaDCxz1Ajbu0T8KxDMzqxErlOgjRpj1g8hQpHB5XhrHHlF6/YS2brQPe9RXVHtqYHerq0PNou7LKAO+Ij7QoH/wBQsZmK20YdZ0I7u0+ZB8qPVUBZ7g08fpWf49/a3r7ZEYLCAl8m2pgC2wOpidNqszCjsDxAXsIhJAK6a/dvU3jvHxhcsnNmMaLoCeRObT0oP/00x2TE3LPuh5YCc3vEncgc5G3Knv8AURCLiayPaL99A32v2XuK7ai2wzWmaySq+3ATKC0Ad3PmKyQM0QT4RNj2i4hh7VpbzqXWJ7qbDTUmdBr4/Kgntxgglm2RPe9lO327dSe2dr/kbbd7W0Oenu/GgXoN040qYQYgKQMpOQLmaAT/ADAHaaprnbs+zW5btG6CCXCBRlUc+84liNcoBMDxE13Erf8A9MtkGO63M9WqpwWDB4alwSD4f0igH7C3FdsU9mlyxZa8WXMQuRci+OZxLHko10PnZ8N43ZxFgYhT3CJMjbSdfKs84LhAeHJc1kRsY/hXxqT2OsZ+GgTAG5JIEZRM0mVXYRXu1a+xa+qfulBbUw7IBJZViNtgSJjlVb2vvpcsB1eQRKmY0+FCvGGtLhWWwgFsK2pLd7TUAE7cp5bR0t8Uf+QTbY7zSB9Me7JXlXArJgwNJH2VoJ7X4wBjlg/OjHsy8YFdthuP5R4UCdoDmuxprIHxINEewyDXZ/jF1rtuzbJzM+Ux9kiBA5mT8vQ0u2blgS/ftMxIE5TInK/MKxjkDoCDtoEdlM+HvXLmvctmBAbVyBseq5x1ovscVYQXl0KwobTKNQBsYAkyAPnrW6Zjui+4LdTEZmLC3fYlVICkyssrnNq3QwRGVdNYrKOPXXtYi4rrluqzBxpAJJ92NCpEEcoIo2wHE3RWAgMWze0UQY00EjYgAjoaDu2eKW7cR5M5SGkb5TofGQfQCm9Cbsd7KdqjYdw1tWNxCntVEXFjUZW5AwAQIkc9KvuL9pcNiLCgJc9phgINwhg6yxQbSChKgTyYzsKDuE4e287yP1tSuLXltzaXUGM/PUQRHwqVL0D6HcDcufu2tMZXcjcMATr02ot7J9qcS9z9mZoDA53AUPC6sc2ktAiW69az3h2IyXFPKYMdDofvnyo1xCrawqC2yu94pdCsoBti4M2XNqdfZrtAGu8ms5J2XF6L/ttxTCkeythrun/UcqWXpkdSZAgiDp03p3s5jMKcOAztYuIc6lYgMCY11dgcskeMdJCLrSNoPrFN280jn4ba/hsKqtCT2G2C7R3zcZGI0ZgSAJMMefTTSrDjfEnNuFBJAmfMAj0Joe4QxZteUD+0AfhRE+EV1hwCPjEfAjUVlK+js8accc1OSsq+F4V2bLnt52WSZPSSYE7DXcaedWK4AAEl8gAGoDCeZkmIKtauDXQqGjnTN1LNhO6VRdS0wTEMCXzyOQUTqGI2Iymh4lhcUyrnLJa1CKe4TOuYqSWAJM6k+/y2ojFRjbOqfk5PIycIOkIvdsrysSe40iN+6dxIjvASCMwnurO5FV3/AKquXmzXzJGxO0aTMDoB6+AqHe4KQpzm6YMwqFiRtE/EjX7+c/g2EFi0966okkZEb+WSCRz1jTwrOUk0duHHOMlZIRzcdZMKSAoYdyTzjMGYga66aH4VpvZx7GEsG3bV7ruc1y4y5ZJAEDMZyiNtedZh2G4itzFubjANli2DprIkDxj8a0dalQfs5fN8hZPxXX+Sz9pbOvszr0WuqNbXTb5n615V8Uedsm8YxAWzK2wzRtIHzIqD2X4UP2f95aGcyzEspBYmTECflV6cEHUTbGw5/nUuxhiogIoHx/OtjEyh8Lct45WtIvdJ3cKCCQd45a+tWnbUPeuWxbtLOYEjMvLlInnR9/whSc2RQ0/rnTz8JQmWUHxG/wA6YWzPe2tm5ct2UW0Q3dkFljuFTuJmY6UrtarthLVv2TB8oUjMCOWs/lWgXeFWjEo0j4V5iuHWmAzW2MfCkAD8Ta4OHLba0Q4ERmBBmdQfPpUJEuJw4I1shhtDAg7DfQj0rRLnD7TKBk06Go17htrLlKmPKix7ADCB7fD8jWmzDYhgQdh4EbdKg2Ld1OHGyUdMylcwOYQREnY+VaJdwNrLlyNHlUdsHYKlMhjxqbRVMzfGYhrmFFtrDK4EZ8ylG05Ad7wMgdfCp9/EscEoayytEQWUyeumgHnPhRY3CrAEez+f50h8BbjKLQjoT+dLkiqYP8ElcKFa3BA3zAgjYeM+VZ72m986AVrOMw2W2QqKPP8AOso7Tqcx0qodkZeh3sRGa71gaeHe1ogXv6KJLHYdSYj4zQNwLHexvKx0UyrfA8/IgfOtBw2PawPbWgC6ElZ1EgafGN/IVsuzHtFtxbstftJ7T2TAKoz6ToBBbxHX4ztNZN2mecQ/hA9ANKPn/wBSeIElsw7wjIQMuunuzWeccn292QB3zoNhzgeEUXYpKiLhcQyGVMH76Q7yZO51PnXirNTOH8PN0nWAPv5UnoW3ohzRJjbv78wZUBAI6KigVQNhyHyc82UfEmKucbhzbuuhMkGJ+AGtTIqLJRafKpWE+nyqAHIVDAOaZJ6ipeAdjmkDKF3HWdvvp64huwl7P2pJ5AasdYUc2MchRnY4cLgZT3CAgKyM8XYlWBbKWiYXLyEFs1B3Z27+8UZcx97KQZYKCDkYMIaWHlNGH7UzOVAuC3bys6XFy+0KFHVrb+8IAJPIwwNTWrNL9A/2vZLZwxJzqlwXHTOT7uUrMyCCQ3MQTGvKL2i49fvq0gIEUt3Nm7yy0mY0M6SPE85XaqyLi3Ll1ryhWAAu23ULlzKGVmVVYtK5hmXUA9SBKzjWuXHAylXssRHJWQHKIieXU/Os8jlE9T/jsePJfJbXQ4/EskTczDQz6GCB/SOm/Oh3E4p7pljtsKhtdOgPLlTiVjVHfLN8j4rot7XCrJBuPmChozKwQmfEqwJjX3eW9EnA+PWyyoL+IA2/fC1dXzICMPnVcoReHg7ls4bTnJiDz0VaF8BdYXEKCWDKVHUgiB60fk/ZGfHiVfj2b3hbdpkBN1ZPSYrqhG0nNR6Cuq05fo8j8Q1sKYA72w3H50+LXx9TVbjr7pbnOiwPeVZI+Ekj5Ghrsz2yu3sQ1h3tnvMqvliYOkqDzHzBrY51sOjA3j1NeftVobuoPxrmuMoJLrp0VvrQQvbe9dxjWLJQWwyrJWTp7zeuYD+mgEr6DoYpD7rKfOktf8VHn+Ve5yANWPjoPuEUy11vssfiQPwpAJuXwPeK1EfGJsHX1p9rp/8AJBqLcvnx8qkpIauYjxX1/Ko11z1WnLl09G9R9KjXHPMH+5fpUstDdxz19Kakn7R8vzpQdtgB/ctejNv3B11B+41NFWRcdhyVO9Zv2i4QxJMVqvsSdMy+h+tRL/CS27L/AGn61cdGc1Zhd3hpHKiO3iSttdM0gaTGsCtHPZtZnT+00luyoPL0FaNpmSjRkWJa9poqiZ7oA8p3pON4cXAYHXnPOtcfsfMd00ux2Og+58xTWhNGLYDBstwVeYfDogyqPEmedaiOyA6U1d7JdFND2CVGY2cCrYizI91s7fBdfvive0Nj/mGI/iAI8ZEfhWiDsmykkKZI3JFQMV2fzkBRqyHJsSzgHQco+POhqxUZytpgNJjnGuvKp9v+HSJMDNoJ6fGitOBAK/di6qMz2s8QbWUSMgIgkGOpBGhmn7fCRabOxtHDF0Jhyblv2yALmUg6ZpPI6gxRxQ7I3BDlKyLTOO8bbGcyZJZZgwdRAjmNaJuH2VtrazWbuEW1++uFZ7jrbKoktKqrI5EkCPZxvtAwfCzaS3bu+0a4yW7kWrQXS2B3CR31LJmST/NtEVPt8atmzeui9fVkAtvdNlhZa2AsBs4ILMsMXAzRl2EVSQAj/qDilNtLd25BBW4y3rr3ma2TcKOneGRjLArAMETEAVQ9j1e61kQqraRszQFlWzCCeepI1+yaf7VEwii4jopHdtYYrbBNsMMp1hpyqygzlCmNDQrwbFX7JcpdNplWCpJ70GCmWCJEkw0c6U42jo8TyPhy396J/aOwtvE3FTYEaxHIcuVQrVP28chZ2urnZiTmnmdSfjNTsNwHE3e9aw9zKdtDEfEx61zP6PYUocudoev4V7eGQvIDlmGp1UAaxPXw51P/ANN+BG9e9sw/d2TI8bnIeQ739vWpXaDs/wAQum3aTDkW7a5VOe3rt3m72mvL7960ngPCBhsNbsiJVe8Rzc6sfWfKKIxMfM8iMklH+BBQ11SsvgfUV1XR5hecVssbBEL7v65VjDZsPeS6NMl1laOjOfxyjzNbRjbcWIIUiBzH0rMeJ8NV7N06f9W4s9AeY+BM1qZJ07D7tFxojBG6MveSRBOpOgH9xis37HWinEUB1MJP91zepvZ3E/tVvD2mIBtsWuSOVvQLPMZzEeFI4KscVgRpk20/iuVLLSph12r7UrhvZrC5rj5AWYhVME67a6QB41WjtM1vFWrLTcW6G12KspQctCpz89Rl3M6I7U4lbV5DBa485EJ+zEk+AJHrQmWf/iFnMST3vASDb90ctz1oBILu0faprFy2iopDMFLEksDDH3Y2hd5mTtzqqxPa66t1cyW/ZM4XKCwdQdmJ2Jnccp51V9s0jF2TrrcG5n+F6b7XWsty1AI76ffSGgl472gSwqkj32CgsxAWQTLGdBp6kVD/AOPlb1tWGYXJB5FWAkEdVOogydtajcYZV9kxzFmACrO8CfwqivvcOKtZ9DJ05beOvn91SkUF3GOLewy9wFnbKo8YJk+QNRj2ia29tXRWNzuwAFKvBI1MgqYI11mPhVN2os3fao8ElDmAmc0AyvxIJ84rziWDe9iLWRWEaksQMukeMmCdpHjQoi5BXxHjj2kTuJ7V2yqobMNiZJyjSB05ilYDtAwvrZulG9opZGAywUKhlYSftAgjxnrQvxNj+3WV0XRwIg6nJA1Eaias7PAJvrcuNAU93VV94jQ5QJkwNaqhNlnie1rJifZC2hXLIKksTrABkDLr8R401ge2N1bxt3ktOGTMhtZh3gYyGfGO8evKqPB2V/4mF7sFdenvGlnDgcUtqBoZ0/3JToXdF/wntXd/aks31tkXQcvsy4ysCoKnNuO8uvPoKuOO9oDauW7FpR7RpLM3eCIOcTqTrH9JoIx1vLxSzAIjN/8A1apVm69zidwSwJtADUEkBrmgLA9ZpiDLhHaXNdu2LuVigDq4GXMjA7jkwIYGNDAOkwKgds7j3b1sWrYKQFhnZZIVszNAMAHYDUiPGmeH8CKXTeuFs5BVe9EiG0yqADAJNVXZCwGxmKUgnT/4JQJF7wLtO73blm8qllAZWt5oZSDybYgg0JNj3OLcMe4gJSMwKqWncONZAMyPTSp3ZxI4k4E+6Oev/uVGwns04kzXgTaGrBoYZQ55RtOutMF6/gPcLhLlsXBcuJcs3kCC47ZbYUW1Uicxcse+QFMGWObQUH4TCjG3mxHs0t4dUtW1ssTaS8gJm4uUFsuukCOUk7WXFMS98Lbwv/PKA/tc7WrVsplV0VeYADkaA6+8ZFWDXrS2it3D3LS2yyuUfMSqR3Ay6+zhzJgDuMRyqkRQu5evWUW6jWbDFgt23dZhaTICDkYCXlww5TmnkZHe1fE7n7DczsRplL28ptIBmBAU++7gGTqFlQNRUztXxZUzriTZdvZHPYdiUCXNGdGC63gpAIBjY6Z5oU7QWltYG5ZsC57O2YNu5bYumcK5ZG5KSVu96feIERFUkJsouOYv9oVXuvi/Z5s5YiZfa26grILrBB0BJO0UJ4ubV64Edm1ZS7BkY5gQwYEyJ72h6a9KKLNwLh1dMa7sCntLRUEeyQMUXXYhc+g6npQvxS+LtwvmZmaGeQR3jEj4Daab6IXY7wy+EvWWIzAXE7pEyAwJBHOdq+jxaA2r5guPrvEbH8a+lOB4v2mGsvMlramesqNa55xOr5OTJZMUi5e02pq/cbkDTaox5P6kfhUoZISY93517UizafKNG/u/KuqqJsncWRRY7oGaBEyR6SKGuE8HuGxcW41t8zMwi2UIzcpN1p9KLXktaAtKVYNmJmVIAyjaNddTTwtKNraev5VRAHdlOzwwovOdS8QD/DA1A15mTQ5w3huI/bjdDW11G9pjIE6f9QRufzrTrmX7Fv1H/bUb2Vv7KT/LB/Ck2NGe9pcLe/akuKQGSYJBZSGjMpEzBgc6gthsQ2KS6PZqw5ZXKQfDNmnz9K0i/h7ZOo1+FRXw9ufcafAUuRVALx/CXbmItlWUZSDLIzCdRtnGmp0nzpHaPC3bly3BUEQScpIkeGfbzo1vWkkyvrTL4a30P9v51HItRAnjFm97S24YBkIIOU5Z5jKSTHnTd+1fa+jgW1YGYCuUI5ggsT8xR2cIh3Vj00p4YNBByP6U1ITQG9oTcZ7eRoupD5lBj7JOUk6d46E+dJwuJxYYfvbI/qwq/Mq4+VSOKYK6L4uobiMJAZQGlTurK0hlqwwmGv3iBcfun7FpbZ+BJLf4washspeNYJ7wW6FyMGIzJqA9slSyzqVMHxg7zrRF2cs4m8yviXVhbHdVVyy0e8xnUjkIGuutFWE4cioqeySANNfyqZawyqIFu2PMf9tCYjO8Lwu+cebqtbVRya2zSJJiRcGuu8UpeFX2x4uq6IFOga2zTzOouD9AVoq2bfNLQ8x9Kf8A2O3vlHkKYtmZ3+DX7mPFxXRQu2a2zTMTtcXePLSonaHgt63iFuW2KuplXiRruCJ2066eOs6qcMg1yk/AU3dw6Eaox+IphsEOE4a+4e/iXDvlKqFBRVBiYBJJYkCTptEbzSdmuG30vXbrOkNuvs2k6ACG9ppoOhrSWspEBflUc4dBsp+EUh7M74Hwq/8Atb3faIoOkG2xMaxDe00PkdzUDE2L9jHLeQpqT7yFhrrsDOhHqa00WUB0Rh5fnUS9YQyMjA9SDvTDYPYjhwhLNq3F4LnF624tuS0jM2hhQzK2Ul9AJzE0xbxhxaYdsNfFvFWUdHXE/ZeATcTaYnKNDz0girfEYZ8pVWuZxqhByie73m6nugfhUHGYWxeBe9hVObIXZR+89oGGfbULlEabietUmS0DOMbiBvYfNZwrLh5vRIFtUYT3SxMiAdTuRIGlQO1JuiVxWJcFVLWzZGZDbJJRbogAH3UUeG5mp64OxYg2rJuKqOt2xcYwVDZrczvl5eB8Konwjg4hlYJZupkyli2URmUEHeJMaiKrkiGmRMLxNBhcOFssbqH90WkKZLC73o70l2nfL4RQZiWdmJYQSTI0Go0Ij9bUV4wMcOqZSLi91Liscvs0CllA5Mzd4g9B1oduYEsZaZJkmNyTqaLJaF9nuA4jF3haw9prjbkAaAdWJ7qjxJAr6P7PdlrlnD2rN25aRlWIBzaCfh8qof8AQXFWLeHuWCAl9rheTp7RSFCwTzWCMvnzNFP/AKeuq2JBsWLxvXGdb7tDqG91SGQmU/hgxt7tNQjLtkyySh/ShR7OKdsQpPQLP3MTUc8IytlDhiSQBJUkjcAMBJHQSaY4b2TxCWFAVExFo23tXJtEZkBVkPs7asUZSwOYsdd6mcG7MXrbWvaNIRsxOaSWJzM0dWbU/eYETmjGH9O9/wCsmHkZH3EXbwRj3jXUR3ChM5Z8Yrqg6OTBlXOVdTuKca60nU79TXtdSKQ291p3PPnUXG3Wj3jt1NdXVJRWNeb7R9TTV+43U+tdXUCEZz1NNC4ep9a6upMscFw9T60tXMbmvK6mhMUeVTsFptXV1UyPZPtXDB1O/Wplu63U79a6uoActXmj3jt1NV+JxD5vebbqa6upiY2mJePfb1NNWbzT7x9TXV1CA65fbTvH1NMi+/2m9TXV1ADD3Wn3j6mm2czua6uoQMaLHr1pFhjm3rq6kNEbE/8AWH65VW4ESwB1BYkg9YFeV1MAfxajN/vP4VCvKNPgK6upon2XPBBWodj8ZcbRncgHQFia6uoXYPoMcSxCadKDOIYq4WILtHTMa6uqn0TAl4K4cg1Pr4murq6oA//Z"/>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112" name="Picture 16" descr="https://encrypted-tbn2.gstatic.com/images?q=tbn:ANd9GcQEGGvda6SVh1pm4xtoHNcCXhRtFh6FYSDlcubJ-f_9mAD51DuBl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29236" y="2347467"/>
            <a:ext cx="2758709" cy="1835796"/>
          </a:xfrm>
          <a:prstGeom prst="rect">
            <a:avLst/>
          </a:prstGeom>
          <a:noFill/>
          <a:extLst>
            <a:ext uri="{909E8E84-426E-40DD-AFC4-6F175D3DCCD1}">
              <a14:hiddenFill xmlns:a14="http://schemas.microsoft.com/office/drawing/2010/main">
                <a:solidFill>
                  <a:srgbClr val="FFFFFF"/>
                </a:solidFill>
              </a14:hiddenFill>
            </a:ext>
          </a:extLst>
        </p:spPr>
      </p:pic>
      <p:sp>
        <p:nvSpPr>
          <p:cNvPr id="9" name="AutoShape 18" descr="data:image/jpeg;base64,/9j/4AAQSkZJRgABAQAAAQABAAD/2wCEAAkGBhQSERQTExQVFRQWGCAaGRgYGB8fGhwcHRocGxwdGiAgHCYgGhokHBoXIC8iIycpLCwsHx4xNTAqNSYrLCkBCQoKDgwOGg8PGikcHBwsLCksLCwpKSksLCkpKSwsLCkpLCksLCkpLCwsLCwsLCwpKSwpLCkpLCksKSwsLCwsLP/AABEIALcBFAMBIgACEQEDEQH/xAAcAAACAgMBAQAAAAAAAAAAAAAEBQMGAAIHAQj/xABEEAACAQIEAwYDBQYFAQgDAAABAhEDIQAEEjEFQVEGEyJhcYEykaEHQlKxwRQjYnLR8BUzguHxkhY0Q3OissLSJFNj/8QAGQEAAwEBAQAAAAAAAAAAAAAAAAECAwQF/8QAIhEBAQACAgIDAQEBAQAAAAAAAAECERIhMUEDE1FhcSJS/9oADAMBAAIRAxEAPwCp/wCCIyzpBU+f+++JqPZ1atgqA2+JwPzIwZW4Z3epQtUKxLJq3g35biZ2xtwbhaPVQVgQhNyWIHOLnbbG8uNjDuXS5cJ7M5J6KLmkWp3TsiAMY2ExG4n2w7PAuGFdIy2XtaGUTGOf8SqUaFF2YTTp12VSTqsVSCI9cDZfi1J1BQSDtMD5SRAwpIu2wx7Q/Z1lllqbU1EyArjUCeWKfm+DNTksgrD+Kzf9Q395x1fs/wBjhVCvUdVk3QQSRyuDF/yw1XsVSZ3TUQEAnw2MibTv7Yf/ACiTJwjJZei7aTopvGz+EE9FbafUjDI5ZKbaa2XUW3g3/Qj0x0DtZ9nNIyV0MIvJ0kchyO98c7qUxlSVpu7KLGmYZPSGS3thf4vc9rr2Ty/DElytFzNg1JrGP4hHXfFqqceyTqtN8vQNKeSqVWNjGkc52xyvg/bSkr6atI5dLw6qWWfMbx6TiyDjQdC1Lu6y8zSGo+6zqHuMVvH3Bq+qj43wbLIT+yV2UEzoQuFE+RBTCR+CVbn9zU/mXST7pAn2wRmO0RE6VJMW8BknzviHhfaSvVOj9kYWuVkyfIR4RfqcKzC+YfYCrwoL/mZetTH4qTConrFj9cB5nKUz/lVkdpsplHHkQwE+xx17s3wRm0vXQ6SPhJgi/wBfniy5/h2SZVSpQoMHOkhlWYg7WmdsYZfDh6VK4CMhW7rSVqBlIKnQYM2IB9IxE3Ba0XW/Vmg+4O2OxdpexVBaDnJ0jRqhZVqbECVmxGqDIJG3THOjxjiiDSwQjf8AeU0n3Jv5ThX47buHLFV/7OVmaFUE9J/piSv2SzAALZdgOouPXFnzHaNSIzXDypH38u5A9YJ/XEY4pkz/AJeZrK/JKy6QP9QJGJszno9yqZ/2dqEwEPyxHU7P1Bcri/8A70rqAFQxuhDD20k4FYu5DCjUtawt5zGM/s/h6UQ8Hqfhb5Y1PB6n4G+WOi+AL94MOTYHzFAP1nnePlh8xpz1uGVBbSZxr/htQfcPyxfnpkALYdGsTHLA8PEYm/LYNKS2TYCY2xEwPTF1qpeyp52E+++NmyNLdUvHPBPl/S0opxkYtmd4bTJhV0sD7Ygq8JETpmN8XPklGlbFM4YDgpie8pk9PGD9UAn3wUtMTASw54lyLibzOofQyfyxWOWyKM7LVnIG7GPQG30wMMN1zIdo2xq/Dr2/v1xP2d9gqUTbGacOv8PRIkgepxE1SmsaRqPU4rn+HoAmVJGMwwIJuBA6YzE8hp0LgjnMBwXLPTUstMAaSBudpHW2Js3wGmF1HNZZDAlROq9xMDzxBluGtk80hCtducXBsR/XEPEKMVXBuJv/AH5Yv48rJossJbut62cpnJLYVAlaGEwJ0E/pOGPA+0fD0AWplTMRq+L88TtkEfIqgiRVBIkTcMPn64Wjg1LURDBhG8ee14x042a7ZZ9Vbx2yplQMuayKtgBQBAiLG8xjXhvbSr3j989QraAKY2jrMCd8KcnSRWDX6DVaYtvz54Y1aSuNIbSN5EX59L4rpHKmtbt3R50ne/MKNj9cI87xOlXJ00EQz6kzv64nzuSpx4iCRzO+B0yqWhtLbbflt7nB0V7Lc1wQPIVOW24v/wAYrmf7EVEfXRZ6VQGxWVM+REQcXzLBNQM25eo/KcMqVRI8R1Ty3A9/bBbL5E3PDmY7W5mj4M/Q74DaqBpqf9QEP/qGG+QztGtBymZ0PP8AlVG7s+gM6G+YPliz5/hVOqI0kkW6Azvv7YpfaH7PlUF6Moem49r4nV9NZlL5WynxHPKDTc7bCogIIiZB3ONs2taooLKljqDJTAIJ68z745tkO1WeyJ0PLU/wVBqQ+k7e0YuvBvtJyleBV1ZZtreKn/8AZfqMLlPcPj+H1PtPmVUBWQAWkU7/AN74EfN1ax/esXMX2t0wfWUuodClSn+JDrHvF1Prgai8rckHYgG887cvScXLPSbA/wCxgi6j++eFmc4JRqg6qamLTaf0OLAj2sDY3J3n0PniNwZgxtyF7ctzPz+eDZaULPdkKaSaTPTcSQFaDb1IOFr8Uz1AS1QOOQqwWj/V4o9Di9Zyj96BqPhAPmPNb+s4rHEMndiYiOY1eZ3/AE64iyVUy0Ur2vH/AItBlm5amxG/82ofKMGp2gyrxpdlP/8AQCfmsz8sKszwkgySJnlttIG2BK/C1gyASTMzv1i+Mr8cq5munDsstciCpHPQUY+4Bn6DDyh2aElVdSeSsuhvk39Mcvp8AafCzLHX8/LBuW4jn8vBp1ngGB4j9AbfriPpVzjoGZ7Jsol6fOABFz5wYwv4h2UO6HQfwf0wkb7TM0wC5qiKkWBKlSD6rF/WcOMr9qdIhBD0ivVRUH/xYfXE3BW4AzXZ+vsVvvvy+f5YAq5OpTILKY6HFrXtVTzLlQaI1W1q4RiOkOAd+k4fPlaQWNTgR5OvzE29MZfWNRyziGaWJA/OMLVzmp1taZ6cjjolGkHqPo7uoFtIMCfygYS8apEZhZVRpSYAEeJo5ehw5joaJ/2OjJbQL742GVFxqJHoAB74J/YnZvhB1bDbbG54W8GQ0bQAfzxnq+BombLpsfF68sRVeGpuBHTphueDGJnnG22NO4IsL+2D/qFon7rok4zDPQeYAPQjGYWy0vnaMmoC5VpG0A6gflOKzxPPlnYhY1D5W879cB5HtB3hFNVYn4WZZNzzAVTv0nDTgvZupXrdzVBTSQ17EiY25i+3pjq8VZxRUGmzAqS2gkxP4jHt54Cq1CfEsTMSd/SJnBp4Kcj3lMwSKoMjYgr5m07+uBG4skWGj8WkX9zjo+Pw5fk8iqWtj4jMXNzA5C0YNTWkki02JH1EE4XL2gAVQotHI387Xsb8sH0uNCwiRttv5bX+mLZW15ULRpkGfxWG56nEmWFwSTI8p/4Hpjz/ABBXtOlQLAiCDtPmMY+aAYB2BY7bR69fPDGxar6ibzH9eeJaBuRqDekHCepVIMgmBuef0wbw7L1a8CmjGWiRsB1Nowjlp0r6eemfxW35Y8qsSp1BSRznl5Ya8I7FvrbvXOkQBBF7XG1sOsr2YpISWmoSdz90coxPKRXHKqJxLgHeqDpF4kMu4+dvlih8Y7BqD+7BQkm3T9B8sd5rcJUDSskkWvYc8JOIdniQZprEden1w5lL5Flx8OCZetm8k+qmzKRzUmff/ecWfh32pJV8OdoyT/4tPwv6kfC3yGLNxjs1BjSSsSLgk8zGKbxXsojSyjYGbgEeo3GHcP8AyJ8v6vWTNLNAHKZharfgJ01B7EifbC/Ou6sVIKsLGRBn0I+uOV5vhFSkdSyBuCDf6YfcM+1DN0R3dcDM0xaKt2Ho3xfU4nlcfLTUy8Le1ceJVJ9STBt5H6YBakDqOrfnzJ9JjbEvCu0/D81ChzlqhtpqglST0cc/XEuf4BUpeIqSh2dbr8xIGHyxpXGwh/w8j4TPlBB/ofTED8LjxFmg/dMc+kcvSMMWECRe/lNh9JxPQzJLAPMLuBeB5YdxKUGmQkiZmBBbb+/fB/DezBrOPEsGdTGT+hG/PFu7O5bL1mAJsALbQRyA6DrzxZcyaOXQsKRM8kmbkbRy2OFtWgHBOw1CkwaoVqMAQJEi8ciIkRvGDm+zjJNmP2k0EapsRHgNtM6dtsKs7x8U0d1DIWuQ0zbY7bbicEcI+0CjVRYqU5IBImIHOZ2M8sTe1eDXL/Z/kadNqa5WjpYQZW5F9zvzxQ+1X2SrRAfJ1MxTaI0U5YSJIvM3lR7eeOkJxtCt2HnHKfz9sSDOqwkMQNj5YnR7fLuZ4lm8sxp1VE7kVEE3v8QgnfrgnhfaxA+qpTqTEFkqBhA/hcf/ACx13tn2RovTA72mqpqYKWUQSBYT53OOXcQ7N5ZZnMUyf4LwbeUmOonBxh7qz5Ht7kmQT8Qi1VdHlZlBAO2CMlxw1GaKepTZe6YVVHmSDI+WOZZjhqbLUkRYQYB+V/piHLcHMzrC+a/8jGdxVMq6RW4tlKrqngBDEMW5kfkd9/LBFbiOWWZ7wEWA3X6ek2xS8vVp0yGq5g1I5Ogf8wT9cWTLfaxl6Sd2KSsn4VpgA/M4ngfJX+LcepLWcAahPxDY+YnGYcD7QuGPJqcOTVPILt/XGYX1wuRfn+yGbdzmQ6Uadc6wEYiARIGlRb0xe8nxRlFB3oamo6UNQKbL97labb85w04fnVFChTJpGoEWw3uJn5YO4dSo1jUpLWlgBqEiLzeIvcYdqtaJO2NA11rOoiGVj5Loi+KWmT1c9J2g/pjpNDKikz0+975mEEhSCOk9bc8V/P8AAwSfCF2kbC3P5Y1wunP8vXarJlxOnc855fLliWlTYSZKjkTBsP1IGG9fh7SpCm3lM9Tb9cT1uH6twIOxk2/QnGu2HKK537TIMq17i8fLBiXAbktx1H+2LDluC6ZGnlaIHqcPchw/LUwC1IM9wZki5nxCCN8HI/Kq9nOHd/VFOo+neDEcj5xvjp/ZrLCjQpoCJUGdJkE8zP1wAOD5dqUJSQAjYHcTPXyGETcMelVBoB1KwQhYkREbX2OC9tJNL6eKqI8QvgPjFct3BRgIqgsd/DDSN9zYY5zls1VdmZqLEXBsZ1CCQJEDb0GJ61StSoip+8gnVAKsRtC35xvEgXviK0jqBzo6xOIznFPmPTHP+G9sTVAmnoI21uCxjDCr2moUyD+0KRBnU4nygCdvTBE2rNn+HCoshdxtA+uKvm+y6MSYKECLEbdYO+Nz9quRpA6qxcxsqk/UxivcR+2WhEUqDtH4iq/1wctJuGwvEOyoZjpt56QQdrevyxTuJ9lxDEKZBI2i4w/zH2nZirall0X11Mf0wt/xSu5/euqD+GB7He2L+yXymfHlPCm5rhb05IAE22v7HE3Au1GdyZ/cVHjmh8Sn2MjF2q5xV+6CesTgWrxEjZD8gMZ2b8RtOvNM+D9rKOb/AO9ZSpRqHerRWFPmyH9MacX4Tob91XWqsG4lWvtIPP0OK7mu07JP7smPPCbN9tKp2VV+uDuH1Vxy2czFJoRoA6kQeu94w9y/a/MKAP3ekCIG3zN/lGOe9ne2Yp1P/wAikK6NaCxSPNdPP1xfchlOH5u1B+5qHanWgzzgMfi/u2DmNJM321qsAG0yN4Av7YrQpayxVSfxHQOXWThlxfglXKkM9EqBsVEow9RZf98K83xSmlNioqam5AHSCREXsR6YY2UZrtxuq1q6iTOiAD7THLDHhmZoVk1VeJvTEXQq5b0A1QfUH2xzxqXpjaiTiDdiy/Y3hz00qnN1nVhqvA52tBI+eF3FeC5CirlEZzEIrVje1iCBe94IGwwh4TkKtQUwzsiqNiY+XO9vWcO8n2aYV+8GllABCAvFxafvAjeMVJstua16NRSQZtcxy9cMcj2uzNJDTWoNJEQyK3ylTGOiVOzAcgPpJTcXAZSQdIDeEH1FyOeCKHZ2kFZO7hNUzpUsASDAIB0yIFo8xivrqeSi1sxVamrGmPEIDEAW5mAes8sL8v2Xq1QWRZF9rwR1mAAfpjqNTgdFXJ7lVXZFCyYkeLxcpBFsMaNBZMIpWQJBJNrXgmYPTGnDflPJyT/sNW6j2kj5gEYzHVK6OWMPYWAN48hfbGYX1wcqNq9lV7pO8dFdVAYLceGYEx0MbYrFbO06eYy9WkNbCnBpiRqMk3gXib25Yt/EuzGarO471VQk7bxysPLCB/smem4rftTSu/hFl5/exy9Og2yvEWrFKtVky7qdJpEm6/iuZmSBhvncnADhtUCGO+pT+gxTc92HChnoVKlWsp3KkKb7WSD88MOM9qcwlKijU1ps9MklQIJUiUvMGJ2jBL30nKbmqZhgPEekRHlbAOczxRiVJAF/Y/nfFRr8dqHdyR6xPMfNZHqMQf4nPMt6An5+o+oxrycv0ftWZ+0TMDEk+Y/LC6rxWs51EzFgNUW9vK+FdR6gGoo8dSI/M87H1xHUrspXUFUNs0+H3jbr7nD3fxUwwntYct2mr0iCoBEEFS0AbxBFxuJ9sEjt1m1VQiUhAg6izTeZM3n/AHxVXzLAwSBeBAmfTfbEy5ZzcmV6yR9AJwdq5YQ8zHbbibyBUpJP4EH6zhFnM1m6s97miZ3Gq1/IW/v5Vfg/HqlHNqzEMoeCrjUsTBkWvGOl8Q7VUa47tKQSqB4GUKBbqIkiOWIa+lOXgbt992/lRj+Z/v8AMjLdkXewDnn4mVf64cDirBD8LKOnhPmYP6Y1ynFlkadQ6eIx02M/ph6jG/JkFo9jVB8TIPdmP6D64dZDsTl5/wAxj5Qo/qcL81nVEkM5blclR12A6eYxoOPshm09ANvpOHJPUZ35Mv057T8HoUMnUKKTUKkIS5seo5SL445R4jVp1BUV2DqZBnni88X41UqKykkA7Ty8+V9v6Yq1PhYqN99iTsoFyd+f93wXGr+PPrt0bg/2gnNmnSqimToknTeQPL2wv45TRZ0x/KTufOcBcF7MOJbTAIje4HvyxZctwVpJYjSBFkBYQBvfceQGCcojPKW7jnWaY1LGZmwjl7eeFNTh7AwZHqDjs1HgCuwVmB3ADC8R0MA+pGAMx9nxLHTp0TsGKk28rD5T54rW/JzPTljcKcQbfO/yxpTzzrYmYx0l+CrTUBlphhe/iaAedgI898V7jfZ9VKalCd5cPM3/AJZCryvth34/xePybb8B+0vN5fwrULJzSp4l9puPY4epxvh2b/7zROXc/fpklP8AUBcfI+uOdZzIhTC6rXMrFtpF9sQJmGTGfhrLK6ZX7AypqUatPMUzcaFViOQBBJkAYXUuCPScgovK7SvL7oiCd/TFX4Zx9qbBqbtTbqpI/Lf3xdOHfaWzDRmkWsv41AD/AND7RhzKi4mMCNVRzqiRY7jkfKOm+NqfEyCxQaG3K8yOtxb2PTBGS4dlc0JyldFaZ7uqJO8kCSD+eDs7whkc1DSIJAUkMAIm5ttjXHKIuNa5fLLWZHiw6m5j5T77YLy7sxgjwzYgKYn3n6fPAlKozuUMaVOwg6hsIsCD88Frw8eESygC0EGfIjritpa1F0gmS1+Yj54HoVbmXMTzMjrYnBa1yB4gQB1GxJO4vbbn1xorKJUEyfEDEmfKR57DFbJ4Kn/lL5FyT89B/PGYizNJFaCrA+SyPXY4zBuB0ruBzxj01giBEX9MeCrjGvb5483VdbXK04pqDyA+YGEtThtDMVmo1aatpiogJPOzREcxMeeLCtPzwl4vkVpV6ecWxU6an8VNrE9ZWx9jioWy7tF2ToU072nSQKpEgJf1/K2KmaqXMSdh1vf5Wx1bN6KiFGuriPUHpjkfEuBFar0mb4SbCxboR0EY0l05fmw3dl2czYJ/dtABtqBgfLlhLxTiNQAqdJm9gCPrecO832SNzrdRE2iPnhS/DrFfGzcmtH+/tiu2EhPXqyoYgAj7url1jljaj2sanOhNcC9hEeu8YLfgLrTY6Z5+Gb+4nAicAJvFokKJmLbgXjzOL4tJZ7VV/E20Sdjiy8GyEPJAFvPnHPDnh/Yy2ttSmfh0yTseew5YtHDeHIpBe5UeIRsT1i+0Yngd+T1FbPDGYFTq0z0t69cEUuzTRCieZv4R/cYvVBkIKkKqsLFoBPK0+flj3hlFb0mdSRuFBjSfMnf2w2at5Hs/VPjSYiLm/tcW2+WCR2QgGS2o3JHnflfDXO5d1YMKvhsqryHIG25nqZwRqamYk1Dux/Tph+BompdiaIBNQliLwN/98SU+yeXBWwtt+dwPL9MOqNTvNQaUvAJYSB5cvniSGSyspYbCZ36wvpg2WkScIIJIWfOYEfrbljahkEDa9Fx0BGPeGiqxivT0QCAQwKte8QARgziOVbTq1sgm3iHLaLA/PD3Bxr1dAUatUETve3UA7++NDUUkMIMWMkD5jn74Fq5QVR42aSR5AjyiD0wTSydRdRARgeUR7yZB+Qw+hoJnqY0OAtPTExY+3qfzwvPBCqMyK7NvpqR8iJw9oaiwAVZPxQPlzGPFpM7EkWFgVMc7kknbpg3YflTX7LmpTLZmnT1NtAnSOWnczircR7KUjYa/DYlEI+akR7k46l3IqKe7qDUp8iSAI8XUk9MKu4NcnUSgH3bqfn09RjTq+T3Y45xHs6yGUWoyRM6fzgnCpXZdjjsPEuB0q6FA/eQdwVZhPnHXyxVOM9kadJfCGgRdWGoz/Nb64zy+P3GuPyelSpcU6gz1GLj2f+0nM0QF196g+7UufZtxii5rLFGhomJsQfnGIhIuMYt9u58P7bZPMx3mrLVYsxusna+0eTRhs2UcOSoD0yhbvE5mQIgGSSCTY2jHA6HFWAg3GHfB+1VWgdVCq1PqN1Pqpt9MPdg1K6mK1KnaaiwOauTe94Baw9cQZnMUnbSnjAEzBnzhYkfTfCjhX2po2kZyiP8AzKYt7ruPYn0xaqFWjXTvMpVRz0m8dCCJB9fni5n+ouP4XrXA+EkLy/ekfQ3GPMR1snXJvQJ9FaPbTqB9ZxmL5RPGuoVYHTGlJugxAtzJ5/lgmmccbob64GA6nHMoyAVKtKHWdJYXBFxHvEYD7UcFfNUu7Sr3e4JE7H0IxWMl9lCLHe5l3jkqqs+pM4YXINTqAd2QVAlfK0Rfy2wm7ScDFZVq6iNFmO0ryJjztjxsguUr0wgPd1V0GTP7xZKEz1BYfLD8AXU/CRBHkf1w5U5Tc0quWyiKg1sAoM2JE2O9yfP2xXOMU6YYCkA5+JZsLxuRANv0xZuK0mVu4AApz13/AKThe+XGu+iANgOR/TzxvI4KX5C1Mlgad7q1/kZmPTrjelkVdpupBDaSp1dLiRY/UYfvKoX8IHJYOqw9IHzwnq5TxsyEozkMW1W2iNogdNt8USR6YUhWjRvqG0jlb9TjWhliQWWWLNP3R8jpnltiLhiZtKhqalq0SIJJ0kcgQDAPsMe0uM1HqQjU1WfEPiM+gNrTvhCTQ6pk+9ISqPMGokkdVtt7Y3pZcUKTU2VVJBaQ1gJtuSdW2CKjTD/EvMi0dZG5wvektamGp1HQty3gH8QsQdueErabL5xYUgh13O022OJOL13Rdc0mXcpUkmw5EYFzHAzCkshA3YjTq9fvAemDK2UIptTPdqI8J1TuLR4Rcb3wUSk/A4XxP3bHUZ7ub8uoBE/lg+hmqgcMtJihudUBo6EazOFOV4QRMVQ2kjZBqB9jGHeTy+qnUJDFltdbE8uZm/8AzgG9pa+erBGIUKd4I5crzvjw0G0CpVK7Tcb26SeRwuz1OvpXUsFVky1rC8Cb8/LBP+IBqIDsWIO6qIMcoE6r+QwUNszxFUQszBEQSQNyPKDc8gNsF5rNFKdPQ1naGUkjdZFjz/rhPm1pOyo4IkEFWsrCeU7NzGxwTnVNIpTUM8wWVuhnn1/uRhQ9oaHFStQd4lJjMCHAM7DVI3xY6eYJUh1EMLhQGG2wiRvhTTy9PWTpH4j4b9Jk3Jn1xPW4gkgAskbSpH52wwGy2VQ6jTdC0xBUKyk9G2N+UHBwFRHu4YmNQcrt1UgCR6g4ELUg2pR3TGZIEqZ3lcCvU1lTUAcN4QUEHqOcA74rR7eZ/KUKbFe+RqrfCllEeQAj6/nhdWyxVCzAKP4gNNvMGMO8iPGol1BWPEPC0jmCYU/ny6YjPEGJNFEtEatQIIgg+YOHMrOhZKqmd4VSdZmixIiBAYGJ/dst1Mbi4xRuI9jswzlqdJgpP3qiG/rI8sdbzHCYpktQRSN2EX85ABGIqYPdMmkIwFgykzPUSPnOKuMyOZXFxXiHBKlOO8ApzaDMW6G4+uFjJBsZ9MdH7U8IOYqAORYfcBBgW2Zv0wqP2eSpYVGEcion874zy+K+o0mcVGlnSMHZHihVgyFkcbMpg+xGNs52cZfgZX8tj8jhRUplTBBB6HGdlnlrLK6FlftQzqKF7xKkfedZb3IInGY56K5x7iTfXwHljdSZjCuhnHIkQQbg+RE2xHQ4jVNQg0mCi2okCfQTJHtjNoeCnj0J1wA2aqfhWP5rz8oxNSz38J/P8sMIuOcNFWgyTDbqejC6mPIgYUZbii1KS1QfExuJ+AgQynzBtg7iPEWMhAbjfFNybtRzFWlUYFav7xFMWYAB52FxfflgI/0tU0y5Jp/EAQQ6HrzkHobTgbNZVQpJYUwZhzLXA5W3jlibKsFeCJVh4usHljatQNRmolgyI0MGsRYER/pgg41xrm+bHV2r+U7QSDTqA1KcfGBAaOTsPnviapxBHGil4QxgSDcbHcbYP40lNaKoF0Q0qdMj0jaMBZztAj0moNTY1LfCCQV6xFhY788W59bvlLmn1K2WBOowY28NgRvab/PAeczVLKOEWmujTqvA8vUkHAXDmOgVEqArSLBWJN0NyryLkDmCTIGIqhWujs4FYoQFPLQZPhO4MzIMYYv9E8Q47WFPVCwTYkwZNvFyI88T8M40y3zDgMvJR4vQLfV9cJ+JZsGlSFQuCLAc9HKT/e2DMtwXvGBD1QukgabCwky0eIYek8v0xfjbZgsvcsFMXZdJtsRe0+eN/wBiejDqfG3nYj3ECOtjiu5nP5gVQlKnCASS7QhiL28R5euGuUzpzCikKhIZCxMDUqiCWB5XsF3wdq6TtxgiCQq38csBqXY3nfmDhhle8VYetqpgyAoiRyuZIPviqV6FOdIr1DDhRrMiTEdCBfpiwZTjSpTppUChjtUnUriYG3w9LgYVh7C8SU6tAfMWvKqzqZ8ybexx7wnJqrFakwviW7CZPJdweZxNmeNrUbu0qVHIIlkHhUDqTb2xA9V65Uow0gyrjwtvBteRgm6K0zPDlV5ZpRzAP4WOxafzw6ylB0A1k1LeBlBJHQQfI4V0KiVCvfDvlLMp0g/Esi67kWmIwzTNKANBikI1EAQL7Ecp64B6SUdVR27yUQAafb4haQNhhZWztSprEqdFtMgggWER8JvscHcY4mitTHiGoHSVWU8pi/PpisntEyM5aXRibFPGtv4hMeYOKkpdGXBKb9/TarScS2nTJIO8HfwnB/EMm7ElnZBO0GAR198QUc6j0g1N5IWwV4YeX4p8jifh9Ne8KF6waAwZmm2x9cB7b5fKVx9/WCPCQSVH/qJHqcbnMViSGWSLnUAR7ECY9cQ57LCmrBgrEEFioKkrO4IMTE43rnQqlajEWF3MkTtO8++HBvSSjnClNlIZifDtaSfkRjenUekAhIIA8Ja+/Qmfkce/tVMFGVmQmxDAkE8pPXe+CGZp0ydLi03hvLqp+npg62ZRneBGoZZW1gTqBEe1re0YWZfLvIB1CPMEH1BUnFvovWVe7YSYhTIt0wpzNBlY61iLyJkecm+Kxuj8q1xDLa/DpJO0oRtzmd/TfFYzfYamNRKVROx1fD/MpE/X3xf3ypNxy8gQR548qpJ2+tvbD1L5PdjjWa7MVVYhUZhyawn2nHuOrVsqSfCV/wBW8/LHuI+vFfOug8Op70jvTJB9N1/9Jww7tQMKeKVTSqCt934Kn8pNm/0n6E9MGGpIxwOxMSuwknEir1F+mB6bxt88bVM4PfkJ364Yb8QySugJ5XkYqXE8lBWoJlGDATuIII2kypYb88WbUTYm28YgqssQQI2vhwi3LgA6gwZN1MyCp89/1wRn8ir0++lgY8QX7wvpJnpMekYW5enGtJk06mkxtoY6kO1zBInqDh9QrBlCG63B5GIi354qXSM8eU0rycYotRWAdB1DS/xCLG2KvxTONljSJEkU43gOFJgjzCn3w84zkhRqGnoXvHDFBylIuT5g7YSZGoalWpSzFNdJTwox8IcEXQ8jB5dMbb9uPj6SvxDxVRSu7QzQohWIkiOvtGFvDeK1adZg606k0z8AAJM21CbEeQm+2GuUyYRwyqLiKgiZINjvvywkq0u+rEF0Dg/Ft8hzw5pNujCtxsk0++TQSswBI6i5kzbBfDM4quAtRyjQRJsur4h5DywtzxRGRHroWsBqMeY1GLXvfBdTiLTDUEabhl/4FsVKzvaPtTk6C1kQ1GYgXW03Fj6bY0yvD6FKk7hnDapDAgaVg2mb3GBs8abORWU6jGkm4HQDnJ88CNmE+E0io6aTG+5w9KhjlaYqp3xoGprb4h4X8iA1mnyxpmnXLutEuxAOtdY8AtLIbxM9Oc4gq5Et4qasaZIkbC5iQeTTERzwV+x5YgNUrtokrUBbx2G2m4JkRtOFf6YnK5WjVRWWV17aZEfI3j0wfwkBXNKi8af8s3JJE+Ekjc9cV390DqpAIpMKtWSTHMxABttg7h3F1BNykC4k6fXSTPuJ9cBHtbtIgUFyAQ8MI8c7E26Yh4RmKjvVqoivTudRswUR4b2YdJM4UUcvVZDVQrUW8CRq3NiD8Q3sb434J4kIIJ30kFQZtKOGIsLxOFo1gzTI1I+EssyUUQw56lJ2Mflg7LZvK1aY8IeOVRTrFrzF/cYrGcrFQSnepFm//WOokSMR5JEdWqSSykRpPOR7xG588UQ/PZdErMySilN1pufFtckHwR9cFUaraaaKe8AgiopC2PIlvhnb5YOyHEiYJYEbCfy9Macc4fUzFMdw1NG2K/Dr9+vrhiULUXwugKJeysSykdNXM264H4YEqzSqgow3RgSpH8N72vM4V5HNVKbmlWpuSAZUiQR+ceYnDLh2VR1LKaiINg1wD/BfUPQ7YWlGmV7OhAVpPK76WO/oYMT6YzKZsAaV8Rp7ozaWX06j5YGRywJDO1ZJUqINh5cxEn542Uo5VqeVqM/NwQTPO+rxD1tgh0YONKAVqG+8PY+UHn64TDirVaxVKgJFnRlYC1tyIBPriHOh6lVFeiegWYYi4Om9zH3Z9MEPmKdaQ+oVSwuxKuI5LNiP4RtitFy0ZCnURR+5LAEyRuo8hNxzwjzGYceIq6qdzEr7xtix8PzOhAy1gw2ZCZZbWg/ocbPmtFSGUkEX0i48yn3h6TgmWla2rHfUmuzAHbf/AHxmLJU4VQa4RiOopNH/ALbYzB9kPhVhzKAqVa4Ig+htfC3hLFSaDnxIJU/iTYH1Hwn264aVkvv7YVcWyreGrTvUpmQPxL95fcfWMcD0DXu+l8ROB/fXGuVzfeIHUyrCQcQPVg9MMkorEnA2cqRIn1xrTpk+/PnjSplwD1bmTgIn4hUZczSYiVYaHJNuqiwkkEGPXE6ZoFfCxtMD/wC1rY17R8OFWiWpkLUp+NZmLGfPpgPL51HQFZhxJHRtyPaYjDCPjwaaGa1F+78FUXjSZCMf5bgnnbAnEuOpVpvSTRrSCyskg7nwncg9cOP2zRpVtOhhBPOGt535wcKuEcFfL5nWqlgoKsBHiRhfe0gw0H9caS9duf5Me9tMtVqVEarIAeAnUsTE+QE/TC/M8Pp6gjAeH7wJkk85jecb9oOGVTqSk6mWlSrREG1hdbT88L+D1notFaGJsSw+EXOocmiwvfyOL257jRXFOIBHfSnhZVAJ56Zkyd+WFmR4wBHhOqdgbD0wy4pxla2TBCkVBOoKNoMXtEb26Yq1BULeI6GA3UW25jn64cpa2uWV4zSeZRQ8SSVk+18DNxBHYpaZBDBYInqOkjbFX4b2jNOo11kwviWbeXTFqy9GmKquwSqTEgMQAJEif1ONIi42PaYzC6dSCQ1yB4HTnpnwz5GMTcfy6h2q0ljWmxEMrbzzHKN7jB3FOMUCJoVJTUYV9gBuo/CZwozvEctVF0YVV+JWmw5FSsAi+J8mH4flqGaqTVVjFMTBA8ZMdNrHDbhfZGg7srVJpiyqxIAJ3vNsVtdKlu6qGnMSORmcE5XL6vGazmot1LNZTsZHXocGUpy/h7wzLijUqqagEP1gkaQQfcQfWcRDJLRzRVSHUqGUiSVkx+dvfCjKLFUuHNXmxedUm833g/TDdRULd+rxo0ghrDeQJ6km2+HC2LoZh6RZGR2Vn1BBbULEg9BPXE2Sy0NVNJgpMN3ceEyJYLN7RY/1wBW4wajlTTamakwDdTIgQ3MYIo5xDQC11l6Y0tMzrBI3HOIwaEobKcVps4092LeJWHhJ5HSeeNs3SdGpsPCpcCAzQL7rzG98K3y1IGCQCfEIPXoTM+/TGtPNyFHfEMDKGfhYbT5Hywzs9rZ2cySZg1FrpL06h8RZoK7zOrzwzzuXy4pzlasMsAidSz0M7mOc4Q/tytp7xGVpEyLathfYg+eN+KdoQid09NBDAHw6lnfkQRytOEUp9l6APjIAJEHTYETtfbAVel3THSf3bXAm6nYiOnpgFsx4R4iAfEO7eRH8jz9DgrNvT/dKCa71AW5JpUQL7wSbbcsPx5EtR5zNBiilB4jKuDYR0jn64mzGVoVKbJVqAVjzkA/7Hzxpw2mD3iVEVYtMyZ6g9RiPiHZ5WAOonl6HrBm3kMNUsOeE8KSmi92JSLqIv1kjfA/GcvTqgqC6MPhbeD16+2FOXyL0vFTc6JEtTBEXuYvq9MPspmwUDM1NrWqKYDevnhez/wAIKK5tRpNQiDF01T5gzMEdb748xvnu0tMOQ0Uz+Fgx9wQYKnljMVulpZ6+e6EfLEJzbGOeIlWTsIxMiG8D5+WOB6QTI1TTqtT2V5dPKfjFvOG9zgp1uIPqcD8SUKqVedNgx/lNmH/SSfUDB2kAzIjaIwBtRqKd7x0GJGYM1hA8+WIFXaB8se5uvpAHOPf0wyJO2GXq1KBp0Ik2JJvB3A88VPsZw3uqtZHDCuh1IpaxX70TudsXStmGNvlhXmM+lGpSrNYrUCk8yj+Fh6QZ9QMGgi4lU1LLgLtMTNjy8sG5HjC9zEHUrBWPPRuLc+lsbcdy/dkqmncFSb6gefphJwp/3zA3VhpZjyYxpMdARHpOGnKbjSjwpnNdPDLuz0qggyDupi4YHrgXI5N6j6GXU2kpUtbUpEQfxQT8vTDWtTNEmrW8ITe8wdtxhYeMD9qStSAMjxQbGRueUgc8XLXLZ+q82RrI1RX1qi1dLDVpMkWPuIvttjyrlWUGotKFU6SCZPUHliz8UyBzDFQf8xizQdhAEk+gAGIsvw2pRqVEqKaiuJsRII8saS7Z5XRVlxRrKA6BiBY8vbBubp0KKqBIaRMtMDnAnpt54HQpSqaTADG3PTvO3n+eA+JaKhgEyARLReTcry+uK3+M/fYqhwYVZOXdTFmVvvdCdxMWxtRyOkKzlS9JoKHkDsAb6k5xhTkuLV8qgVJ7tjLKbqxuOlj6HDLKUHzU1JVNBIjSedws88P/AFd/hw3ZfvmbMfu9BC+EAR5x7frgKvwcd8lHSqiqQFY2IImVt+IRfDrh9at3DUxTDssa4MGdwDsNjNsRvl1amtWdLI4YAmTKm46ibicG0b7QpwV6NR6waRTWWRuabMs84AkYO4kabg0idNOLdJnl0O18CZ3jz0jUWoA61ZC1BazfdZf72wQmVqQjFZW2kmDqJ9bdLYJ/QWZau65lkqiWgDewC9PIgg++HVfLhK4mD3igaRe63E9LflhZlckK0u/eBwbtMGb28rcsNxxlKZ0i9QCYS/u3Q++DfZ0vzPC1qVNA00zO4SWMgH0G45dcTv2dNNT4gYG7FYYjr0xO71a7CoIRRE7F79LRHrPphNxDIik9nIrqZArGUcfwmwHpg2JKnr5s1aDKRDE6rRZlMwdiNowyPF6VCvVNRDorIhZYBWQCrGDuNtsVdOLnvmJp6Vc+NCZHSVPkfpixZ7s8czSAR58NpiVgzbnguoeq9Xg9NKVZ6cmQCqMsiJuBPzBEYS8Qyq0yrPTlWvrQQR/MBcRgyjxmvQQZeqACgC6gN15MJ2g74ZZjhARQ9PMaanMDxAk8iOm+Ln9TbrpvlOGu9MNTqK6BQZiW2BiS1z69Mb5jNMCQ6NA2dLwfNd1+uFWb4jWykGqtnuGSwM9VgjBmR44CrsJmJAXeeW8jf2wCYvf8QelCquqm/iMGSDMGLeGehwJms8SC9I6GFyhWxm025+fzwpp9oKhc99TV5t8IDDzEb42XiMkKF9tv+AcPVqup0Pp58VRqPdA7GX0m3kQcZidctSIX4BbZ18QPMSIkTzxmJ2OK8rk74np5SxE4zGY4Hpo6vD1qAoT4SCCI6iPyxBwvK6qC3usqSeZU6f0nGYzDISqBJJ5eW/XC809bajYTt/vj3GYYaVcqFtJxVO1uS/dNJJ03AnmDjzGYAY9nM0M1lKBqEh6Z7liALkfCb2+G+LXkOzWXp1NYDFybEn+kCPXGYzAVU77S8n+x10zAk0K47ushMyVFj5mI+WFmb7N0nQVuHuyW1GZg2mIIgGfKMZjMG+2WUS8Iz1fug9V7ld1sY84tvO2F9fMhCFaq0E6gpBJjnDfXScZjMaxzlnF0VoZbMTb23/TCp8wDE2Mz1mevnjMZjZnDOhl10QAslZkCLTefkMMOzGb7qqSSQjRqF73PL0jGYzB6Tvs2pUUX9oBJPeVW2nYReTzwgr5o0iUljIOkzfy5bj64zGYWKp3UVfjvfJoqIsxG5BBGxESMbZLPVdGhizAAKoLSFJPhi9l8uWMxmBdnS68IpVKdMF4qArBk3keZwK4pAsz/ALtYLWG8figSZxmMxLOTsp4X2jd3Youin3bEMT4jpFoA23G+J83l+/0ze1w217e2MxmLPLp7T4Q9NdBQMl9IkakJ3g8xbniHJ579lYtLAAydOw84/QYzGYePcpW3cSU+MHP100oxiRLVCovudK4nzVQ5RTTcA0HaDpJlfITeJ/4x7jMRje9LJOKcXqUq4lhUGkQGUQyxYG1/fDfhtOlmkLUiaTj4liw9PLHmMxp62WTc8DeFqBVdZvJiRMTyP5407lK1daJVKTCSnhJVhvBI8QI87YzGYVoxjXPcPdGhqjC1vvCOUSZA8sZjMZgHKv/Z"/>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116" name="Picture 20" descr="https://encrypted-tbn1.gstatic.com/images?q=tbn:ANd9GcT8JaJ_7eZXi7lstpLUPHjLfsJrS76YlU_aD4hr5137vcgrS75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86386" y="4497876"/>
            <a:ext cx="2619375" cy="1743076"/>
          </a:xfrm>
          <a:prstGeom prst="rect">
            <a:avLst/>
          </a:prstGeom>
          <a:noFill/>
          <a:extLst>
            <a:ext uri="{909E8E84-426E-40DD-AFC4-6F175D3DCCD1}">
              <a14:hiddenFill xmlns:a14="http://schemas.microsoft.com/office/drawing/2010/main">
                <a:solidFill>
                  <a:srgbClr val="FFFFFF"/>
                </a:solidFill>
              </a14:hiddenFill>
            </a:ext>
          </a:extLst>
        </p:spPr>
      </p:pic>
      <p:sp>
        <p:nvSpPr>
          <p:cNvPr id="10" name="AutoShape 22" descr="data:image/jpeg;base64,/9j/4AAQSkZJRgABAQAAAQABAAD/2wCEAAkGBxQSEhUUEhQWFhUXGBcbGRgXGBwWFxwYGRgXGBcXFhcYHCghGBwlHBgeITEhJSkrLi4vGB8zODMsOCgtLisBCgoKDg0OGhAQGjQkHyQsLCwsMCwvLCwvLCwsNCwsLCwsLCwsLDQsLCwsLCwsLCwsNCwsLCwsLCwsLCwsLCwsLP/AABEIAKEBOQMBIgACEQEDEQH/xAAbAAABBQEBAAAAAAAAAAAAAAAFAAECAwQGB//EAEUQAAIBAwIEAwUFBQcCBAcAAAECEQADIRIxBAVBUSJhcRMygZGhBhVCUrEUYsHR8CNTcpLS4fEzoiSCssIHFkNUY5Pi/8QAGQEBAQEBAQEAAAAAAAAAAAAAAAECAwQF/8QAKREAAgICAQQBAwQDAAAAAAAAAAECEQMhEhMxQVFhIoHBFHGh8TJCsf/aAAwDAQACEQMRAD8A9HmlNQmlNZKWTSmoTSmqCyaearmlNAWTTzVc080ITmlNQmlNAWTSmq5pTQFk081XNKaAnNPNVzTzQE5pTVc0poCyaU1CaU0BOaU1XNPNUEppTUJpTQE5pTUJpTQE5ppqE0poCc0pqE000BOaU1CaYmgJzTTUJpTQEiaaajNNNASmmmok0xNASmlqqE0poBUpqNNUKWTTzVdPQhZNKahSoCyaU1XT0BK40AnsCfpTqcCsnMkmzcyR4G2JBwCdxV9u3pAALGO5JPzOaAtmlNQpUBOaearmnk0BOaWqoTS1VQT1UtVQmlqoCeqlqqOqlqoCWqlqqGqlqoCyaaahqptQoCyaU1XqFKRQE5pTUJFNNAWTTTUJpTQE5ppqE0poCc001CaVASJppqJpqoJTTTUaaaAlNNNRkU00BI3V/MPmKY3l/MvzFcN7c4h/ofriprdYnEdf17GpQs7Y8Qn5l+Y8/wCVJ+JQbsPnXFJfPSDE9PTOKl7VswAcRicefelEs7EcYkxNRHHrqjpjNcr7VgSIIO3Uny22qScUehJ326gEZMDelFOuuX1Xc1nuc0QdzXNftcwQZ8sYycGRVlziQe3pjoPXvQHRcffU8PcIIg23j/KauXjLZbSGEmYFcqbngdcg6WxIjYzicf7U1phMjDZ8unfvTyPB2RFKuVs8a6mdZE+YaY/4q885eQNW/kDmlEOjpVzo5vd7jr0H8/Kppza53U7dO/8AtSgH6VA15s/dYPWKkvNXicekfChQ1SoL97vMYn0pxzduwxvigDNKhB5q0T4aa3zkkE4wYP60FBilQkc3PYU55sR0FAFaVCPvryFP98eQ+dUBWlQsc28hS++P3aAJ0qG/e4/L9aduaRun6/yoAhFKKxLxxInSPiwB2B2PkfjVQ5r+79f9qAIxTRQ483H5frSPNu60IEYpRQw8y6wac8y8jQBCKaKxfeg/Kf6+FL7yH5T/AF8KA2RSNY/vIflP9fCm+8R+U0BsNNFZPvEflNN94j8poU4W/wAcu0tqAAgx0x88b+VVrxRwFCknAGqWmeo00MNuWJUE5yFGohd9h0G30q23wxCB9VoKDqyQGgZjPeds7eVY5GuJtHFMQTGwHb/TTvzEznWfQTvn8sRINZxb0W/EUJZVIE5h58txjyyKy8Ddh1yuZjIPyEdPpU5F40GLvFhSRpugg9sDuZgfwipvdCxIc7bwB59RuBQfiUZXKjSNiDI6jeNxtWleDuPa9rANsGCwViuPML+n0pY4mp2H960dQsN2Ow/rFLh2BmL7gCckLmcxO+e2ay8Fwd++wS1pOosBggkAaidInpmPPzq9eXtcutbRka5J8IDg5mYBEYnv1xNOaHAIWmOsKt0lSrbhdmVjmGwcbR0FRtveLgBkYQQCIk43w8mh3B3jbAU+zYktnxG4raHUqADMQeoqFpbiqATbVyDBZgBEI4Jdmj/kd8LFG67cuASXTxT+MifKNR9flUrfFvA1ARHS5GDucqT0obNxWTWykagcGfCSGkEbrn6VPiTctRq1AGdGoEPA79VO/wA+xq8icQk3HSwJYZx0OOkSgG0D4Vc/EtqAkHsBoOw7SI+NA/20qY8LDBEtgTmMiPxbdJ9adOZvq1QcdQfQbADG1NikHG44eI5kDqFMdThXwO2Ip7XEgnOIzlQAJ6k6x6ZoLw15nGnUVlhIO07ZLMNo+A61Rc49wSGBIAECCO0T8FBohVHRPzRVwCZMQItj/wBx/h1pfeDHwqhyQJ1KOuMlvMj4fCgty48AC2ylYEGTGST/AIYI6dTUhzJxaKqDq/NJwIGqQRBPiMHERPU0sHQC4cFiqnbSLqE5LEYDGcEfSol4GnOCJIYHp69qA2eMbWGKlvDE6fPcjRv6R61X94FThCJP4gT5kkx/Wals19J0GvaDvM+NRHlk9v1pBDgwTO0EE/GDigtzjXUBrYIlXOoqCxGVYsFHgkgjPQjpvXwvMGVD4CcZITSdxMGN/TNW2SonRJG3iB9B1I86rFwD83mR/t0mgfFcwkkaWjI7rjTsdt0zWq3xg9icK0A7QGE6A0g9DjpsBU5NFpMIsUzlj8PX+NML46fy8+vrQccxOfZ29ILGBvEgQNRxjuRStcwhQNInY4PlnAwYxHaryZKQa1bZI6D+o86i3FyM5/rehA5qykkAHGF94CSPLBH061Ic1Y+JVaTBEBQN9x4fPpS2KiFbnEnoen9fGpLxBP8AR3/5/Shz8ddMKLPu5J0nOclj2EEdBSXjbi+BUG4yQdRAJ2kmM4Eb1OTLSCZv92GfM/P54qbXF3LDboTvMR/GgY4m4dwm0CfjnfOZpW+LPjLosLjErnJjG+R3HWrbJSDVpkk+KDGBBM+kDG1JBuZIHmfhHnQS9zGQIXSRO0GRmdRKyN6V/jXLEBhuYwDsdz4dsUtikHdY2yd/POMbVJeJzGYxJ7bfWueHFHrsQcAqPEcTkDGBUrHGiBkAjr7QEE99PcCBS2KQeF8jGkz2jtkwZqLXm7Eep3+QoDe4lTj2h2EZOMZ/Dmk76YIvMPCNiMDbqvlVslB5uJIExIj80/p61R+0j83/AKv9NCrPHuggXX9PCRHTw6exOZqP33c/vv8AsWiYaMnLuLuWywHtFa4ApHtVUsCTAiAcmkt4NKsvgBhv/EWyFEzkdCI2xtHehbh0dXDGffEyYAcwT5YG/cVRdUA3FYgEs5wd5afKf+axSstug9w3GMqn2a7AyF4hCAOpLAYGY+NO3FMs60gxJBur+LJOEx/0xnyPnQQD2dqRJ1EriZ77g+U/Co2OJDK0kkGB5nwsBJP4QYx1kilIWw5xPN7eP7O24xku7DE4AjoWasr83tCdFlNu9zGQT12xQ8FYCsYjY7KM7MJyPPcT1pXeHIA6ZPQdIghhuDPSiUewbl3CnL+bKje0CqpX3Stt3GfDnU0dfrPqSHM7TD2lzhsgyGGqDLeEgMvrgTvXPW7Q0mT7wWY8roGR0PX0NVIrgh0YAooadojJO2TipxTZeTSCKceEebYWNOSbR1DAJAxtJ37dKsvc5S5GASf3CSokYWQJwIiB/IJeuBQss3tMHIgqBsAQZE7wR0FGRxgFsKVPvqW0EibeWAgdcgyc1ZIkZFv3rZKW0FoKwY6nCAkqYOATAgTPeBkZqg8yLNCqdMrBi1q2OCCY9BPSOtTtXkDEGwjq0oIZi0KMaSZiSZOJ/StnMuVpaUXDwrBB+Z1Bzspa2cScSRsaiaTNPk12MDcdd0giV8CnBQ+JR4iRq6j8O9WXuaEIuq5eV8TCJHQe77T+An60PRtJGlRMCJYncqQREEEDB3nMAVp4jjS122EFpbgIDOJKzISZmRhRJHcxFb0c9mnheNNwuiPfZmXI028N3RjcEZI2+VEP2hbbLb4hLxbwrIuWhBkhgxVzJiN+1DuG5sx0qqIjAFZURhpBGDOQZEkwahb44BWU27KlmUSVnQgALMoG0n8sbYrLV6KnWy6/xtoNpS24KsdWly8wCrAFmMg/UztgVt5RfNhCyifF4ZMEHxFZGrABH1IO0jN95Il64UttcDaWBAJZcIZ1ByxGe+DHrWFrxVRibgLeAqJCn94nDapMxJ2kgVGtUaT2beb8ZcvPquQxCjZRsJIMaokfyqjhOPWFDqGXVLFlGogQVEiYzPTO2BNagsW2L3Lb3NQZntriFPiOtlGZkAKCDAMRFEuG4QX+HHtLdv2hKFSzwSBDXDAJ0g7hdInVOal0qK1uwVxXGXLq2nMuq+GWKiYOiJEFUOME9jPQWW+NuWwgAMDUCQVMwZfVB7GB+GI6ihnHcFdssrraTQZUgKbinxEFWLyCZEAjsNjva7PdKWy0ke9LTBxqYscB5EY/L+LNb0Ydl/EcfcU4mU8JhgRrGSRneO2AKt49m1gpbEXGCC0zlyz6UhlOlYA1r4icmDkTWDirK2mKhF1NbZSHAYKzEgaOzABfEd56bVdwHLmuhy2hiERYwH8T28jECJiekmjerLFO6NQ4ws3uousgB7bvhmCkOToM6RuN8n4Ucve4hAhAdI31NDFgRAVTD+gx3GKhx3L2QhLajSpuFW3YhvdAE5wYGTmeogw4fib63mtsjAuxTSPCQX0alUnEsFAP8MVKst0XX+PuIYAGWLFVOk7kFSSOsEYwcUQ4hLvsVBNp1KyoTcxqdgraDDCIGJnGAKG/sSXE9orKjT4lLyCBgMrEavIrBnrEitwa8LXDi01skK8zBkCCWGuBGdOT086y0tUVN+SjiWtooGsKfD4F1gydTNJKmCMLjeV8yEnEKdM2izEnQoJY6vDLFtOSPFqGQDPeRm4Tg2Zyb1wWi2ygAzMyZTC5AmAZ7YFSvsgPs7aajMKwY41HxLpEHxdCc5Iq2vZN+jSOJYFMFQVbTKsC0eIqxUGf7QFTB+HadtrmtVtsbjD8OFDKozqIOVIBmdxjO1CrLXJQMpldYiSJJJlidlwTvPXvWm091QXUpb/tGyBLahHRwcR6DttFJL0wn7Rdza/dMM6BAVwRqCkr4QVMwTB3BiBjFZOHviSW06SpViRq06gVkAMCYB3FbuF4q/xAKu40KkM/igqF1AaFYTlQIgbCdqbmPBtm2ttDc8AVQ0NDREzgnbExmon4K15FzDirNzU1lF7DwaVxHiCKP7IEkZJBPXvVycHbkt7e0GCqrAg6f7S2VEEE7rA1D8U9BqqN/gb4bQloAESdBBUmDOufCCGPuwMdzBEjwHE21VxbR38MgMVIjbEaOvQ7DFXxSHm2UXIQKttkJllJbSufGNKjWzTODvlh5VDhFPvagR4wPAudDECA5yNMMSNpHXAttckd5NxAskmMdfMTitdrkSpqIcAkkhtJDATIIM4IgGemaNoKwNw166+uIJVQMDrqVRssk9fjU/2TifyH/toyeVWpLahJCgdQANxBEmYHXEdap+7LfdPk3+qpy+C8fkAcJwN3itVyyUVcggkqROSuNx6Y8hsDNz7OKxlkXXqYk+0IMZwF228qp+x/HC0vsjIa7cAQhQVMQCDO2TRZ/tPbBdTqJUsh8IAmGAiOkqTXSo+X2OVz8LTOZQWG9r7N2VVGA3iLgkAKYAjJkx9YFCkYZAPfbqQDSXhk0MQW1gAARhpOT5QOnn8K1cLy5hcKZCw51EYkISPmcfGsRSXk3K34Mv3gCACoHmJk+szRF+Iti2JBgn3QdpCiVJ2Mgk9DO2BQo8GdBYgjxKB2ghic95AqfD2gzoDtKg56EitNJmVJruEOCvBSxCG6rL4SDHiDKQGEGG8vlIqC8bbRm1ga9JjTlVeIWe56mMCIGcrm4BipbSY8L7E9ATn5VVcsjSukQSGmJ/Nj0xUreyuWlQ6hIOo5I3iTJIMzO+PqalcLAgHKkTMeoqPDIIeRJCCJHX2lvaTvGr4TWjgrum4jESARhoiNs5rZhtPwSs8aFIOogy2rzHTrvuPSPOi1znbcQpUuSPFI8I0glSD0kCN8ee9c21stO5IHcE4qVhgS3lbI/wAqj+VZlCL35NQm1rwdEvMlVVKW9So7SzAy8jwjUJiJ2xhfOKGveXWWCaUON2aD1OT4jnb0qnh2LWyusBFlyM5IwIAyTny61RxFwFQqEkAzlY3gbaj270iq0Jb2b+GuE3Q07Og+erP0+tZ7N0EaXPhg53I7R6mBG2em9bPshaW5eZbiaxokIRGp5CqvhP7xrTxti3av3FdFIRyCF1BSMHwEGSOxP1rMppSpm4Y5SjaKeIe3ZASWLaELERp0lEA8J97eQJj54jwXMWCsfDtIYg6jLCRI/wAROe1ZeZXFJET7q+9g6QqgTgdBVVq0zghdJ8M+8JxA6mtRScdmZNxlo1Jr4n+xQ5JUwcCFnJJ9asH2Zu21JfQydRqG56gidJ86ha4A22T2Jd7rpDgDAZslVIGYAiZIwa2fZ/l17iLp4YubeGktkKqDLY38ULE9aWlqycZXdFXG8WVT2Os+EjcgkSuYjaZzkzJ71UvKndglsj3FcsW0qVcAqCTGZJx59s1bz77LcVw7ktbZ1GA6AssKunUYysxOaycqa4ouJbR2ZwshQWaFI2ABO/XzqR1G0WW3TRUlotcYO0MqsW1GZK4I9f5UZ4DjdXtBaU/9NSFH5g9oRIyZgY8hQLiLbox1o6s0kh1Ktkn8w71bwPE+yLFcYGx7Mp/hVmm0SDSezY991c6lYQdiPdErtjt+vnVdzim0xBgbCJE+EZPpNPxavcZrsaBdJaGaZkzsF2kdhsKxppByWDTvp8HXdiZ3jpROL0Vxmt0WcFxFwOoUQrMoI75IwOmDGKvs8wuqqSYw2OhJaRMdgBjyq7hXa0Ld3h4uXHRwQ2dGSpgAiGj6GtXLecXouC8QC6j2Y05LSMDGQV894jrWZMqToH277SCAZG0nrOenr861cJfY31bYalwWMYgfwms3MOOklSkMpMtJBkCGGnboPlWfhbyGdZM/hg/15UdVbRYqVpWTu3zrwNSnJmPjBPXyprvEMy+BBBaYgT2B8t6p4pJAKB/kY9dq02eWr7JWdmDb4gR+UZzJGfjUc4pJs3HFJtpGixxd32ZLMwZWggkiD4pET5j6Uv20hg3tdgDmd4GCoJnf6VXf49NGn2I0zOVJYQAPeOMwTjr8KHcPYYH2iqAEYHOxnYEdsVEl3ZG3pLYVt3je2ZlIIxq06hjOmZG3aDJ9aV681h3t6y6SQX0mDGpZXUZH/FNzTnt25cZ/CJ90KdMDynetPMLMWbdy54luoCGDAwMg6wDJ8Q2xEd8VheLRtpu6M3GcyVrZ0hQZ30w8esbY71LhYZnAXHsbmfP2LA/WaE3OCfoQdUxDAgj9ycntG843opyPimZtBUACze2GT4HMk+p+grc0uNo5wk+VMo5b4bg1qIGSGyp236Hetn34n/29r/In8qGnjWGLk/8AuE9s/T9N6h7Vf73/ALW/nRwT20VTlHS/kPfZvkl43rV0gm2r6pBBgBobw7zIiPI1z3EcQPaPLRLlo0ydUtG5AG9df9lvtQ1ziLXD/wD0i5I1ZYZLkEjBEjeOgrk/u72qXLiSzKZYSJjeQsZFc4cnN8vS/JvJxjBcfn8Ge0NSucBpBVhqGwMiAYg485Aqy8LgABkx2rPwfEBZ3+X1+lbRzJDauq58RVdMAgsy6gM7D3pPfT3iu7i77HGM0k3ey3lfHFbq62f2QjUqneMgR1zA+dLmPEo95mtalQkQWwRtJOmeucUGt8SS0k571uZiNyvnnPxq8eLMvI59zo/s9dUWrihytyWM/hIGgAzvuZjyrFzVXIQoDcOZiJJByYBnrNDeEZQZuEhCtwYJ30NoHprInymo27mD41GRklv4A/0K4vH9V2d1lqNV4J21DFtQKyMdROpd/KAfpUU8LjUsgET3InMH0p34e4UNwAFFMFlM9vjEneP0prT3LrKltSzbAKNTEntpya7dkcHt2Efs9wC3roDkhfaWVMYMXLgU7fu6q6Xmtrg0Yj9ltiBEISp0tMSVAyRXG8HxbcO51IQVKyr6lPhMwV37j41u+1F1W4h3RsaTpIb34cKN+pQho7V55Rk8u+39HoUorFrv5CF7mNnh0U8LwwUlmBYuzHIiJaY26Vz/AB3MWutquZYKF3xAkgfU/OrrAZbVtiSyNrYhogMG0R3GAG/89Rs2lZSdOokmcNAHTYfH41qLUbYlBzpL0arPHJa0m3HtGwdBJA8smZzv60uG9oysiK5uB9XRtIgAyCMDA69KwOiqYhAwjBBnv1Fb+H5bduM+sFBpDnMagTG8+u/8ay0krf8AJ0Tfb/hVzt0YqICtEHxyd/xR4RntAqF3kjLcHhBEzuGkAaoMEjMRjvXb/Z77N8KOGW9cRXY6t2xCkjoZO070T4zmqWAqIqLgGEULIjfFahN1xicsiSlykeY8Tx7I5VVAYEgkTM7bEwPgBW3g3smDeuy2lRpWUEHJDsMsRifTrRb7ZoLgVx/1F2ncg7gfP6VzvDcvYItx4h9hmY6Gex/jWpRil3ozCcpSdKw9xPFcKjgYdYOrSC/oJOD/AL1NvtHa06bSqtvOAoUz2YLjpXOcHwr3Ly2z4RcdVBGYlgNp86a/wycPxbWjc1KhHjK6ZlQdpMbxWY4l2uxLJK+1Gn7u4niXZ7Kt7PXAZnCKDiQpdhMeUxV3srtlGtuVW9IKzDBxJEasgyCPSOlb+Y8zjgrBtGNKLIGMszBsT1Kz8TQPj+Le6UYr4kyJIHWQTP8AWK3GSktmZRaej0Xk/J71q3pvGwbxWfEiKlvHutcjLdMfXegX2htWgD7UW7ZZWAKvOojYhFYjB6mN6v8AtJzyzds24u67gF3UAIkl0Kk/+UGuO55xoe3bEGQxOexAkD6GsYYuSt6ZrNLi6WwpyPl/DsH/AGm8xVY0KhO056GfQV0PMfs21xbb8PYKiVZWdgCU6eHVK7zkTjpXm9m6fwzPl/tXU/Zzn1226ScwwGowpOkjM+tTNikvqT+xvDnTXFoDcxVrVxkf3lJlWUGD1jJn161bwVy7fdRbRmYkg6ABqJ2lVAgdz+lR53f9pdLOckCQOgzA+UH41b9nOafst5LiNEEhpEyrYM+m/wAK7cXw+Ti51O/A3HcM63CjlQQelxWg9Zhj3pXeOVIQDUomCTnzmsXMLhuXixcMWaScwJJxncCq3tgSDPlTpp9x1mraCfLLP7Xc9ip0kgmTkDSCeg8q02OJPsf2YKCRrOqQATDFmyd4VY/w+dCuCuNZbXbaCADqBMjrG28j6VBuIMzMz1+M1HBPRerK7YQW1Z0XGJ0sAuhZ1CZOoDHkME96wrzFlXRC6TnSVEZjIxI9RVXt5wxMZ27xA3+XpVlmWMrbJKZlVJiO8bCnCu4eVypL+zVbuG0ylNJWAzJJIDSQSpMlSMdTjuMVv5WCHuOMobV7O0Eo2CNh5RgxWDhbC3QWZwhmI0zOPXajfC8SHsrbCgeztcVqIAAYsCVIz0GM9q5ZJ1pfc64sTf1P7GDi+WXFHt7ltin4cQoE4LHqJ6D4kbHD+1v+7/kT/TU7Vm/DMFZlUQxWSM4z9cVj9i390/8AkP8AKukFGvZzm5ct6Op+zXL+HtcTZ0O9y4hJZj4UP9m3urExmcma57lXF3LDK9krrbYt4hiCV0nHbfvXRcss6L4NpMKriW0knwMNUoAF7xB7UJtcrdbayi+K2rgw/uOFgyDuRuK5QkuTv4/JucW4qvn8AM8O51u0dTuMNOx7dflWnlPKjcuKtw+zUsAWKkqASBJI2GRnbM0SucOpnUrwcGCBJJBJ8QxsD8KruMo93WG/dKtAnb8P/GK7udrRxWOnbJc0I4e7/wCFfYEakESDInbfJE1Xyrl9ziCxVBCiWJ8K5JjpknsO1P7FJOkXdMysp4dWf3tu89hRLlnHHhhcCuvjFssWUiNJkk4OIk1iTajUe5uKuVy7fBg5jym8FAlIGyhs7k9QO9dD9gOT8Iq3X5gbYeQttbhDKFgEvGxJJiTtpPehCcU7NcD6GdoJPiwSR7rERGkzvmsl3hnLKSF0ncB0I3iBDdcfOsbceLdGrXLktnWfa1OC4FQOEGv2onDh7ekjsZme09Ks/wDhDeRG4h2DAlVVGiBgkugY/iMoY6xXFrwb5Og9SNPikDeQCekx6HyozyDnX7KnsntPp9oxkA+94Zyd18/Ws5FLptLbLjcee9F/2o5fxV86jZZzrOmNLEJEkFgTPelyb7M2PY6+NPEW3LEBVUKAu2o6gZ6Z9K3PzSzccKlwCSMbRJ6zvQTn3HA3yweVDASDnSIGPKf0FZjlnL6ao1LFGO7s3/8AyijQLd9lVogOASZMKZER8RUbv2e9lcCC8NUwqBCRJzkl5xWfjeY3LBtmQVhCJMyAZI22kHNVc65seIvTIttO2SwM7FgN+nStJTn+w5rH+6MP2l5NctaLhdGDxlTgOoXUsHOxBnrmpPzSbXsdABUOAVY7eGMdcifntNYOJ4i466NQZQdRA3BgAkk/ASKpFps9Aesj6NsTXoUHxSZ55ZPqbRsTiWFgL4hpJgkwuSGj1Gf81VWrpu3AGdj70TPRZGe04ql1uFdJ1FQSY84Enz2oh9meUNxF9V91Y1Fo6CBjuSSBUnUYtsY7lNL5MfFcW6tp1tiQJJMDoB2qzl95711UZ2IAYxJiFUkD4kAfGul5v9kLQlld5M7kMOnYChfC8iNni+HAPhusg1EqTpc6WMehJHpXBZ8c41F7o9TwZMc7ktWLlVwrx/D2wZ/8TZBkCYF1Z6dqzc15o63bgGmC2ZRGM6QDllJrseK4O3Z5paREXDBiRuIUtvuTgHJO9cxxnMOGHEXTc4cOwuNnUxBIYjK6gPhtWsdNKXwc8rd0bOF5Sr2LV3i29mGB9lbtIEZkDEl2MaQJLEeEkzO1S5rwKXVPsLV3Vkg5eYGxxHliM1D7+t8Q1pL4AS3pVDGmBKgAkYiB1FdpwX2v4PWUFxNKKYYyoJmCo1R0iK55Mk4f633+x0xwjLtKu33PK7vJuKA1Gxd0jroNNwLOguavCChBUiC0jUB3Gwr0biftZYfWCwj3kAgAkNqIJrhONsNxN2bCMx0yVUFiIJzjfEV1w5ZTvkqOOfGof4uyr7O30tsxcZ0MAR51kt8UVcMNgQYORIgjFQEhjuCJGcbdCOhpmSRJImAR55gzGBET/wA124rk37OXUfBR9F1y2GIJMkhdj0ACgbdhS/ZgDgkev8fOsw/rf+VS1HvWznZcLPcxW3l1oXbqC60qA2+MKrELPqPrQwk9fh/tRLkNxVLlzHhgfE5/hWMn+LN4q5q0ab6WwdIVI6w3fsZrcfsj7JPaXw9tSJVQwLGcAnEKPOTMx6CLvBeKAcHY7zQ/i77YVicCACSeswOwz0rhGD8SPVPLGtxOxtcLwKWgzltIwWXTqJk7lsTVx4zhXt6OHNwIN5YL5eIIAJ+dVf8Awua2zcQ7gE20UqCAQJLF2AP4oQQd96wcZxIuWboIGtQW1AeIkDU0kbiJ/WsxgnNxb7Cc6hFxXcEi+hdhcJIWYgxqzAyD1Ga08I9m29w6goNu4oyTJZSBG/WgVx9Xi2n+FQYRvXo6Sfk4fqGvB3fBc6scNwXE2gwdrrAIw3A0nfygk46sR0rkv2o/nb61XyrhfaFusDaY3nPoP4in9ify/U/zrMYKNoSySnTO64NfZnU7g+B8TOSjHPyJ9M7U90hUtgsvh4bh1YjIBCIsFh8MdZFVGw6kEEmAogASdIhc9O/Y9ZqviOXM4bMaiSd2yYjJ6AADEbdN6+fcrOr51RZw93UFh1GrbxHbqTkx/tTINZgQZ6MB32yKxcLyx0YhyTrOokY6zk46npv27amsOAIgk5YEnrMAHvvn/mpKc09GPr9D8TYtrllQmD+Edj1pcPwFtx7iac7Fh0noR1qtuGdydQEiNzONiT3GdpBgHypS2oe8JzB092EAKckyOneT3LLkoJyT2gtc4VBbsv7MFtL/AIiRq9owkhiQdIXEgiY8qFX+WhyTcN0dydLH0BKj9ahbZ9XiVsZEzlp/3P8APFY+MuXywBlFw2YAgxME4LDPyFbhkk5dg8j8o1cTym0ANJAleqTgkyJD1dynkHtnIN7SiqzOUDAxgHB3O3XvVD8XoAJd3JJCwRpI6E5wu+ZxPwovyLjAA+tYBWDBA3I97AkeFsTMgYro8jUbNxnFvYC+7SWJVmbMib+k428Ogd9qsTl10udQ1BoEf2bASQykSd5I36Vse4rMwRQpHU4Gn8TbxOYjJkH4ar4VQS5A0EADygaS25EyMbwDvTrUS4vuBb3Kb1tzbZC+hmGLQg7TpKTIwc+dTu8luBmJt2kXCl3ZwZACEwGmYnIHnNF7nMNRuuRoJdi8GYJg6STEAEmd+m8irOJ41Un2lxkEtsfxQrEdMgNt5HsRR53eirp1s57iOAsKf+qpksWCkgQQRA1ZO57b1k4jgQF06buIjAO4MkSAc4P+WunfmZtqHUQzA6A3iYwBLQdvzE9jG+Khcs+0YiEJYFhKqxkCDnqARknviZrSzvyYfT9AWzyG5dIe2jkLgHRjBbQC+qBAjrsB3o1yr7N37Dm4120urTILEsBu2EBGCQYnYUS+/tSBLdu2LKQFUEhV/dAAknMkx3MVh4/mgKaWBTuQ5DGYYQYkCCNo2O9V5VNcZFjUZJxdGrmF5raPrZCSradJLAkbDKiCRO/aud4/j9ScKZX21txqMqCV1B1iTJMk/wBGtnG2eGuMotlm/s7YbOsFtA1SrDcHc429aqt8stRhhILeHQg93TgaCDt2zj581jxwdo9Es8pxqTQa4jhHbmHt/CBouswkllI4d0CkiRqwJ9DQ+99ifE172g8bM0aT1MkSGO0/lrRyPl+m61xrkj2dyffzKMonUxB3PSh9zgbrtpucTpWY8V1lAkasCPLzzg5rrGcUkk9HB1JlLfY+AGucRYtr5lx5kHUOw6UA5ny1EaVuLcTvbMyeoyBESOnVe+Ok4zhRJWyWaCfFcvNJmchQVCDfEn1rGeBvoAMsSCFBhzvOzPnY/LyrqsqMPF8nOfsRA1e6pByctg5x2+VX8HxL8NcS4HIIEjSDJUiJaT+JScefxro7PL7reF1nVpVYtIADkSTkb7+RPrUTyA3W8a21CGDIuSYEEAIQDsM7b9qdePkz0X4YK5vxzcTc1uEViB7o06vysfPzMdKwtZIgGAexOfjiBv1iuoflFssGFlmMzqa5pEat9J8+lOn2c4eNd17jMd1Qhv8AM5GT3j5068R0pM5ZFbcCJ2zBOYwJzmow24Edjjby8q9A+zHK7Y4hrjWS1vQ2k3FGlXwBBbfE47x8M3OeUhbzOl22E1SERBMSMNcwT/vTrK6ovS13OMhwqkAiOvqZB8t/rVfDvkj8wYehg5ojetoL7FrgnUZBUzE7GAd5j403COGJ/tFIUMYGsx0B0lcgb+YHrW7tGKaZgcwZGoZLAmdJGIEeRBEjvWC8C7MSROT1+lGkt5bW65nVJfMZ6r8J86k1tGMM1vAnGNslR4dtx61LotNi+y/MfY3W7NaZd48USCe+QfnW7nDlfbcRb8Gq7ctBAJWDa8ZDf+faMTQ02GwD7NJBIIOkxGd41CBSFn2g0hl3wNY3MDaYzAGOwrHBcuRtTfHiCbraVUeWP1qq5cPUelF35ZqAC6WExqDrBPYCc9B3/Sp3+DDONTJJMEhk0iSJOkb/AK11Uzi4MGcoRmuoVGAwk9N+tdn90/8A4rP+dv8AVXMfd+QgZSZgGUA/9Uz/AF51p+5T/ep/+xf9VZlJezUYs6PV+8v1H6inRz0I/wAw/nVeo9qafKlFs1LdfufnP8aktx+zR/hn+FZMdqUDtU4L0Xk/Zs/a3G4+kf1vTDjNsCRt5SCD9DWdTGxYehNSF1vzN86nTj6Lzl7Nn3mTuAasbmIIgoDWD2h7g+oB/WlrPZf8o/gKz0oei9SQRHMREBY9Nv0qn2ymZ84x+uayav3V+o/Q0+oflHwJ/nU6MS9WRrItEjcDy7yD+ufUCoNZRiZbG8HYsSZLeYnfzNZ5Xsfg3+1P4f3h8Qf4Cp0IjqP0axwlrMOATORI8xvtmofd1ssZI0iAsmTjxHMzuT6571nhe7fIf6qcAfmPxX+RNOgvY6i9Gz7tViTq88EeczPSSSR13phyc6SFdhJnOZOMkSOqzG2TMzWQD99f+7+VPB6Mvzj9az+n+S84+jXa5M1sAB9oO0eIBsnMZLEn+G9UXPs5q1arhJaJwQMbRDbfukkbGDUQX7j/ADD+dTS7cG0/Az+lT9O1tMcoeiS8mIXQGhfwiDOCSoZtyoz8alf4BxDas5mJUST+HSozGMnc1EcRd7N8j/Kn+8Lg3n4io8Ei3j9GbjOAvOZJQ+GIBC9ZMSvfY+tVcPy+4G1NaSIJgvqzG09RgD4570QTmjDsfgPpSXmZ6gH+vKp0ZErGZLlq4SdSQq6hMJkHU2oAGOigeEe8aV29DABZUgatyyAsMI2dRkdoAM1sbmIIgqKinFLM6c5/rNY6EvQ4w9mW5eefejUHiSAfCvhYiYGSBAGYMwTAx8NxR1RMSdIEkavBuRGBncZMHeRRZOIQMx0kz+g2H6/M1anEWvy/w6VnoNLsOnF+QQvGTKMy6tgC2hck29+oBlvOM96lxnFSAqnVr8RYjwhEB1EBMqJwBMnvRUmydxPw232+dRu2rLRHRSseuDv3GKixNPsOkvYCs8ycOLcwGYBCWBTSdwPFOkYjOIyc0QuXu/hCrqZj7oUwqgYBLEiPLzzWpuDtQFAWMR2G22PIfKk/CIQQfEDM5wZAGc59c0lFtl6T9ga+6u8aNIYSupmDMDpwEE5iemx361qNizbYlmjSw8IAlkIMxCzHhIBMbia18Lyu0rFocMMTqJJGMfTERjFXvwCFyQzrJkgQFMEnIA3kkz5VXKS0gsU0ArvBWrgXQI9oWjUF1QCsFiNpkZPnRLlljh+Ggqg9qQAXaWg/i0g+58p71avKwNJRj4QRlQJ2yY3OoT6j1rGeW3LhYBwgUnTAzkQcdP8Amsuc+1k6c0ZuM4hbv/UDENgZGCQQMbj1Ajf0qjlXKLHghS5nJ1AgMGEAAgBjkHHxiiN37NsWDF1IgKQVMmNgSXz/APyPi/B8lNrWFMgkEbalIKGAwyJCx/wa6Syy40mRY8id0ZTyBNR03GjUfdggOrKIiBmTt1g1XZ5Ta6goLcM4EFjJJVQZwxAzjGaKNwtzf8UnJnOIBjYRpAnciTVLcE/jEL4xb9NKaBp92RIU5HX0rkp5PYcJd6CPEXbSxbtWkSY2XPX33idhgk5iuf8A2Wx/c3/8poovBvgkkkEgiTpgAxPVz5nPiO9BvuO9/eH/ALf51Iyl5Yan6CzfwqB/jSpV9Q5jD+vlTUqVUgqQ/r6UqVCiNMaVKgHqdNSoBCpCmpUA3SlSpUAlpmpUqIojUaVKiITt0S4empUZTW9DeJ/r601KiIZaelSoURpzTUqgHFSFKlRgcVIf19aelUKSSpilSrDNotO/y/8ASa1Wfe+f6mlSrhI6oa/sv+I/xqY2Pqf0pUq4yOqM9z3h/iX9BUU99vQfq1KlWSo1tuv+J/1pUqVQqP/Z"/>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AutoShape 24" descr="data:image/jpeg;base64,/9j/4AAQSkZJRgABAQAAAQABAAD/2wCEAAkGBxQSEhUUEhQWFhUXGBcbGRgXGBwWFxwYGRgXGBcXFhcYHCghGBwlHBgeITEhJSkrLi4vGB8zODMsOCgtLisBCgoKDg0OGhAQGjQkHyQsLCwsMCwvLCwvLCwsNCwsLCwsLCwsLDQsLCwsLCwsLCwsNCwsLCwsLCwsLCwsLCwsLP/AABEIAKEBOQMBIgACEQEDEQH/xAAbAAABBQEBAAAAAAAAAAAAAAAFAAECAwQGB//EAEUQAAIBAwIEAwUFBQcCBAcAAAECEQADIRIxBAVBUSJhcRMygZGhBhVCUrEUYsHR8CNTcpLS4fEzoiSCssIHFkNUY5Pi/8QAGQEBAQEBAQEAAAAAAAAAAAAAAAECAwQF/8QAKREAAgICAQQBAwQDAAAAAAAAAAECEQMhEhMxQVFhIoHBFHGh8TJCsf/aAAwDAQACEQMRAD8A9HmlNQmlNZKWTSmoTSmqCyaearmlNAWTTzVc080ITmlNQmlNAWTSmq5pTQFk081XNKaAnNPNVzTzQE5pTVc0poCyaU1CaU0BOaU1XNPNUEppTUJpTQE5pTUJpTQE5ppqE0poCc0pqE000BOaU1CaYmgJzTTUJpTQEiaaajNNNASmmmok0xNASmlqqE0poBUpqNNUKWTTzVdPQhZNKahSoCyaU1XT0BK40AnsCfpTqcCsnMkmzcyR4G2JBwCdxV9u3pAALGO5JPzOaAtmlNQpUBOaearmnk0BOaWqoTS1VQT1UtVQmlqoCeqlqqOqlqoCWqlqqGqlqoCyaaahqptQoCyaU1XqFKRQE5pTUJFNNAWTTTUJpTQE5ppqE0poCc001CaVASJppqJpqoJTTTUaaaAlNNNRkU00BI3V/MPmKY3l/MvzFcN7c4h/ofriprdYnEdf17GpQs7Y8Qn5l+Y8/wCVJ+JQbsPnXFJfPSDE9PTOKl7VswAcRicefelEs7EcYkxNRHHrqjpjNcr7VgSIIO3Uny22qScUehJ326gEZMDelFOuuX1Xc1nuc0QdzXNftcwQZ8sYycGRVlziQe3pjoPXvQHRcffU8PcIIg23j/KauXjLZbSGEmYFcqbngdcg6WxIjYzicf7U1phMjDZ8unfvTyPB2RFKuVs8a6mdZE+YaY/4q885eQNW/kDmlEOjpVzo5vd7jr0H8/Kppza53U7dO/8AtSgH6VA15s/dYPWKkvNXicekfChQ1SoL97vMYn0pxzduwxvigDNKhB5q0T4aa3zkkE4wYP60FBilQkc3PYU55sR0FAFaVCPvryFP98eQ+dUBWlQsc28hS++P3aAJ0qG/e4/L9aduaRun6/yoAhFKKxLxxInSPiwB2B2PkfjVQ5r+79f9qAIxTRQ483H5frSPNu60IEYpRQw8y6wac8y8jQBCKaKxfeg/Kf6+FL7yH5T/AF8KA2RSNY/vIflP9fCm+8R+U0BsNNFZPvEflNN94j8poU4W/wAcu0tqAAgx0x88b+VVrxRwFCknAGqWmeo00MNuWJUE5yFGohd9h0G30q23wxCB9VoKDqyQGgZjPeds7eVY5GuJtHFMQTGwHb/TTvzEznWfQTvn8sRINZxb0W/EUJZVIE5h58txjyyKy8Ddh1yuZjIPyEdPpU5F40GLvFhSRpugg9sDuZgfwipvdCxIc7bwB59RuBQfiUZXKjSNiDI6jeNxtWleDuPa9rANsGCwViuPML+n0pY4mp2H960dQsN2Ow/rFLh2BmL7gCckLmcxO+e2ay8Fwd++wS1pOosBggkAaidInpmPPzq9eXtcutbRka5J8IDg5mYBEYnv1xNOaHAIWmOsKt0lSrbhdmVjmGwcbR0FRtveLgBkYQQCIk43w8mh3B3jbAU+zYktnxG4raHUqADMQeoqFpbiqATbVyDBZgBEI4Jdmj/kd8LFG67cuASXTxT+MifKNR9flUrfFvA1ARHS5GDucqT0obNxWTWykagcGfCSGkEbrn6VPiTctRq1AGdGoEPA79VO/wA+xq8icQk3HSwJYZx0OOkSgG0D4Vc/EtqAkHsBoOw7SI+NA/20qY8LDBEtgTmMiPxbdJ9adOZvq1QcdQfQbADG1NikHG44eI5kDqFMdThXwO2Ip7XEgnOIzlQAJ6k6x6ZoLw15nGnUVlhIO07ZLMNo+A61Rc49wSGBIAECCO0T8FBohVHRPzRVwCZMQItj/wBx/h1pfeDHwqhyQJ1KOuMlvMj4fCgty48AC2ylYEGTGST/AIYI6dTUhzJxaKqDq/NJwIGqQRBPiMHERPU0sHQC4cFiqnbSLqE5LEYDGcEfSol4GnOCJIYHp69qA2eMbWGKlvDE6fPcjRv6R61X94FThCJP4gT5kkx/Wals19J0GvaDvM+NRHlk9v1pBDgwTO0EE/GDigtzjXUBrYIlXOoqCxGVYsFHgkgjPQjpvXwvMGVD4CcZITSdxMGN/TNW2SonRJG3iB9B1I86rFwD83mR/t0mgfFcwkkaWjI7rjTsdt0zWq3xg9icK0A7QGE6A0g9DjpsBU5NFpMIsUzlj8PX+NML46fy8+vrQccxOfZ29ILGBvEgQNRxjuRStcwhQNInY4PlnAwYxHaryZKQa1bZI6D+o86i3FyM5/rehA5qykkAHGF94CSPLBH061Ic1Y+JVaTBEBQN9x4fPpS2KiFbnEnoen9fGpLxBP8AR3/5/Shz8ddMKLPu5J0nOclj2EEdBSXjbi+BUG4yQdRAJ2kmM4Eb1OTLSCZv92GfM/P54qbXF3LDboTvMR/GgY4m4dwm0CfjnfOZpW+LPjLosLjErnJjG+R3HWrbJSDVpkk+KDGBBM+kDG1JBuZIHmfhHnQS9zGQIXSRO0GRmdRKyN6V/jXLEBhuYwDsdz4dsUtikHdY2yd/POMbVJeJzGYxJ7bfWueHFHrsQcAqPEcTkDGBUrHGiBkAjr7QEE99PcCBS2KQeF8jGkz2jtkwZqLXm7Eep3+QoDe4lTj2h2EZOMZ/Dmk76YIvMPCNiMDbqvlVslB5uJIExIj80/p61R+0j83/AKv9NCrPHuggXX9PCRHTw6exOZqP33c/vv8AsWiYaMnLuLuWywHtFa4ApHtVUsCTAiAcmkt4NKsvgBhv/EWyFEzkdCI2xtHehbh0dXDGffEyYAcwT5YG/cVRdUA3FYgEs5wd5afKf+axSstug9w3GMqn2a7AyF4hCAOpLAYGY+NO3FMs60gxJBur+LJOEx/0xnyPnQQD2dqRJ1EriZ77g+U/Co2OJDK0kkGB5nwsBJP4QYx1kilIWw5xPN7eP7O24xku7DE4AjoWasr83tCdFlNu9zGQT12xQ8FYCsYjY7KM7MJyPPcT1pXeHIA6ZPQdIghhuDPSiUewbl3CnL+bKje0CqpX3Stt3GfDnU0dfrPqSHM7TD2lzhsgyGGqDLeEgMvrgTvXPW7Q0mT7wWY8roGR0PX0NVIrgh0YAooadojJO2TipxTZeTSCKceEebYWNOSbR1DAJAxtJ37dKsvc5S5GASf3CSokYWQJwIiB/IJeuBQss3tMHIgqBsAQZE7wR0FGRxgFsKVPvqW0EibeWAgdcgyc1ZIkZFv3rZKW0FoKwY6nCAkqYOATAgTPeBkZqg8yLNCqdMrBi1q2OCCY9BPSOtTtXkDEGwjq0oIZi0KMaSZiSZOJ/StnMuVpaUXDwrBB+Z1Bzspa2cScSRsaiaTNPk12MDcdd0giV8CnBQ+JR4iRq6j8O9WXuaEIuq5eV8TCJHQe77T+An60PRtJGlRMCJYncqQREEEDB3nMAVp4jjS122EFpbgIDOJKzISZmRhRJHcxFb0c9mnheNNwuiPfZmXI028N3RjcEZI2+VEP2hbbLb4hLxbwrIuWhBkhgxVzJiN+1DuG5sx0qqIjAFZURhpBGDOQZEkwahb44BWU27KlmUSVnQgALMoG0n8sbYrLV6KnWy6/xtoNpS24KsdWly8wCrAFmMg/UztgVt5RfNhCyifF4ZMEHxFZGrABH1IO0jN95Il64UttcDaWBAJZcIZ1ByxGe+DHrWFrxVRibgLeAqJCn94nDapMxJ2kgVGtUaT2beb8ZcvPquQxCjZRsJIMaokfyqjhOPWFDqGXVLFlGogQVEiYzPTO2BNagsW2L3Lb3NQZntriFPiOtlGZkAKCDAMRFEuG4QX+HHtLdv2hKFSzwSBDXDAJ0g7hdInVOal0qK1uwVxXGXLq2nMuq+GWKiYOiJEFUOME9jPQWW+NuWwgAMDUCQVMwZfVB7GB+GI6ihnHcFdssrraTQZUgKbinxEFWLyCZEAjsNjva7PdKWy0ke9LTBxqYscB5EY/L+LNb0Ydl/EcfcU4mU8JhgRrGSRneO2AKt49m1gpbEXGCC0zlyz6UhlOlYA1r4icmDkTWDirK2mKhF1NbZSHAYKzEgaOzABfEd56bVdwHLmuhy2hiERYwH8T28jECJiekmjerLFO6NQ4ws3uousgB7bvhmCkOToM6RuN8n4Ucve4hAhAdI31NDFgRAVTD+gx3GKhx3L2QhLajSpuFW3YhvdAE5wYGTmeogw4fib63mtsjAuxTSPCQX0alUnEsFAP8MVKst0XX+PuIYAGWLFVOk7kFSSOsEYwcUQ4hLvsVBNp1KyoTcxqdgraDDCIGJnGAKG/sSXE9orKjT4lLyCBgMrEavIrBnrEitwa8LXDi01skK8zBkCCWGuBGdOT086y0tUVN+SjiWtooGsKfD4F1gydTNJKmCMLjeV8yEnEKdM2izEnQoJY6vDLFtOSPFqGQDPeRm4Tg2Zyb1wWi2ygAzMyZTC5AmAZ7YFSvsgPs7aajMKwY41HxLpEHxdCc5Iq2vZN+jSOJYFMFQVbTKsC0eIqxUGf7QFTB+HadtrmtVtsbjD8OFDKozqIOVIBmdxjO1CrLXJQMpldYiSJJJlidlwTvPXvWm091QXUpb/tGyBLahHRwcR6DttFJL0wn7Rdza/dMM6BAVwRqCkr4QVMwTB3BiBjFZOHviSW06SpViRq06gVkAMCYB3FbuF4q/xAKu40KkM/igqF1AaFYTlQIgbCdqbmPBtm2ttDc8AVQ0NDREzgnbExmon4K15FzDirNzU1lF7DwaVxHiCKP7IEkZJBPXvVycHbkt7e0GCqrAg6f7S2VEEE7rA1D8U9BqqN/gb4bQloAESdBBUmDOufCCGPuwMdzBEjwHE21VxbR38MgMVIjbEaOvQ7DFXxSHm2UXIQKttkJllJbSufGNKjWzTODvlh5VDhFPvagR4wPAudDECA5yNMMSNpHXAttckd5NxAskmMdfMTitdrkSpqIcAkkhtJDATIIM4IgGemaNoKwNw166+uIJVQMDrqVRssk9fjU/2TifyH/toyeVWpLahJCgdQANxBEmYHXEdap+7LfdPk3+qpy+C8fkAcJwN3itVyyUVcggkqROSuNx6Y8hsDNz7OKxlkXXqYk+0IMZwF228qp+x/HC0vsjIa7cAQhQVMQCDO2TRZ/tPbBdTqJUsh8IAmGAiOkqTXSo+X2OVz8LTOZQWG9r7N2VVGA3iLgkAKYAjJkx9YFCkYZAPfbqQDSXhk0MQW1gAARhpOT5QOnn8K1cLy5hcKZCw51EYkISPmcfGsRSXk3K34Mv3gCACoHmJk+szRF+Iti2JBgn3QdpCiVJ2Mgk9DO2BQo8GdBYgjxKB2ghic95AqfD2gzoDtKg56EitNJmVJruEOCvBSxCG6rL4SDHiDKQGEGG8vlIqC8bbRm1ga9JjTlVeIWe56mMCIGcrm4BipbSY8L7E9ATn5VVcsjSukQSGmJ/Nj0xUreyuWlQ6hIOo5I3iTJIMzO+PqalcLAgHKkTMeoqPDIIeRJCCJHX2lvaTvGr4TWjgrum4jESARhoiNs5rZhtPwSs8aFIOogy2rzHTrvuPSPOi1znbcQpUuSPFI8I0glSD0kCN8ee9c21stO5IHcE4qVhgS3lbI/wAqj+VZlCL35NQm1rwdEvMlVVKW9So7SzAy8jwjUJiJ2xhfOKGveXWWCaUON2aD1OT4jnb0qnh2LWyusBFlyM5IwIAyTny61RxFwFQqEkAzlY3gbaj270iq0Jb2b+GuE3Q07Og+erP0+tZ7N0EaXPhg53I7R6mBG2em9bPshaW5eZbiaxokIRGp5CqvhP7xrTxti3av3FdFIRyCF1BSMHwEGSOxP1rMppSpm4Y5SjaKeIe3ZASWLaELERp0lEA8J97eQJj54jwXMWCsfDtIYg6jLCRI/wAROe1ZeZXFJET7q+9g6QqgTgdBVVq0zghdJ8M+8JxA6mtRScdmZNxlo1Jr4n+xQ5JUwcCFnJJ9asH2Zu21JfQydRqG56gidJ86ha4A22T2Jd7rpDgDAZslVIGYAiZIwa2fZ/l17iLp4YubeGktkKqDLY38ULE9aWlqycZXdFXG8WVT2Os+EjcgkSuYjaZzkzJ71UvKndglsj3FcsW0qVcAqCTGZJx59s1bz77LcVw7ktbZ1GA6AssKunUYysxOaycqa4ouJbR2ZwshQWaFI2ABO/XzqR1G0WW3TRUlotcYO0MqsW1GZK4I9f5UZ4DjdXtBaU/9NSFH5g9oRIyZgY8hQLiLbox1o6s0kh1Ktkn8w71bwPE+yLFcYGx7Mp/hVmm0SDSezY991c6lYQdiPdErtjt+vnVdzim0xBgbCJE+EZPpNPxavcZrsaBdJaGaZkzsF2kdhsKxppByWDTvp8HXdiZ3jpROL0Vxmt0WcFxFwOoUQrMoI75IwOmDGKvs8wuqqSYw2OhJaRMdgBjyq7hXa0Ld3h4uXHRwQ2dGSpgAiGj6GtXLecXouC8QC6j2Y05LSMDGQV894jrWZMqToH277SCAZG0nrOenr861cJfY31bYalwWMYgfwms3MOOklSkMpMtJBkCGGnboPlWfhbyGdZM/hg/15UdVbRYqVpWTu3zrwNSnJmPjBPXyprvEMy+BBBaYgT2B8t6p4pJAKB/kY9dq02eWr7JWdmDb4gR+UZzJGfjUc4pJs3HFJtpGixxd32ZLMwZWggkiD4pET5j6Uv20hg3tdgDmd4GCoJnf6VXf49NGn2I0zOVJYQAPeOMwTjr8KHcPYYH2iqAEYHOxnYEdsVEl3ZG3pLYVt3je2ZlIIxq06hjOmZG3aDJ9aV681h3t6y6SQX0mDGpZXUZH/FNzTnt25cZ/CJ90KdMDynetPMLMWbdy54luoCGDAwMg6wDJ8Q2xEd8VheLRtpu6M3GcyVrZ0hQZ30w8esbY71LhYZnAXHsbmfP2LA/WaE3OCfoQdUxDAgj9ycntG843opyPimZtBUACze2GT4HMk+p+grc0uNo5wk+VMo5b4bg1qIGSGyp236Hetn34n/29r/In8qGnjWGLk/8AuE9s/T9N6h7Vf73/ALW/nRwT20VTlHS/kPfZvkl43rV0gm2r6pBBgBobw7zIiPI1z3EcQPaPLRLlo0ydUtG5AG9df9lvtQ1ziLXD/wD0i5I1ZYZLkEjBEjeOgrk/u72qXLiSzKZYSJjeQsZFc4cnN8vS/JvJxjBcfn8Ge0NSucBpBVhqGwMiAYg485Aqy8LgABkx2rPwfEBZ3+X1+lbRzJDauq58RVdMAgsy6gM7D3pPfT3iu7i77HGM0k3ey3lfHFbq62f2QjUqneMgR1zA+dLmPEo95mtalQkQWwRtJOmeucUGt8SS0k571uZiNyvnnPxq8eLMvI59zo/s9dUWrihytyWM/hIGgAzvuZjyrFzVXIQoDcOZiJJByYBnrNDeEZQZuEhCtwYJ30NoHprInymo27mD41GRklv4A/0K4vH9V2d1lqNV4J21DFtQKyMdROpd/KAfpUU8LjUsgET3InMH0p34e4UNwAFFMFlM9vjEneP0prT3LrKltSzbAKNTEntpya7dkcHt2Efs9wC3roDkhfaWVMYMXLgU7fu6q6Xmtrg0Yj9ltiBEISp0tMSVAyRXG8HxbcO51IQVKyr6lPhMwV37j41u+1F1W4h3RsaTpIb34cKN+pQho7V55Rk8u+39HoUorFrv5CF7mNnh0U8LwwUlmBYuzHIiJaY26Vz/AB3MWutquZYKF3xAkgfU/OrrAZbVtiSyNrYhogMG0R3GAG/89Rs2lZSdOokmcNAHTYfH41qLUbYlBzpL0arPHJa0m3HtGwdBJA8smZzv60uG9oysiK5uB9XRtIgAyCMDA69KwOiqYhAwjBBnv1Fb+H5bduM+sFBpDnMagTG8+u/8ay0krf8AJ0Tfb/hVzt0YqICtEHxyd/xR4RntAqF3kjLcHhBEzuGkAaoMEjMRjvXb/Z77N8KOGW9cRXY6t2xCkjoZO070T4zmqWAqIqLgGEULIjfFahN1xicsiSlykeY8Tx7I5VVAYEgkTM7bEwPgBW3g3smDeuy2lRpWUEHJDsMsRifTrRb7ZoLgVx/1F2ncg7gfP6VzvDcvYItx4h9hmY6Gex/jWpRil3ozCcpSdKw9xPFcKjgYdYOrSC/oJOD/AL1NvtHa06bSqtvOAoUz2YLjpXOcHwr3Ly2z4RcdVBGYlgNp86a/wycPxbWjc1KhHjK6ZlQdpMbxWY4l2uxLJK+1Gn7u4niXZ7Kt7PXAZnCKDiQpdhMeUxV3srtlGtuVW9IKzDBxJEasgyCPSOlb+Y8zjgrBtGNKLIGMszBsT1Kz8TQPj+Le6UYr4kyJIHWQTP8AWK3GSktmZRaej0Xk/J71q3pvGwbxWfEiKlvHutcjLdMfXegX2htWgD7UW7ZZWAKvOojYhFYjB6mN6v8AtJzyzds24u67gF3UAIkl0Kk/+UGuO55xoe3bEGQxOexAkD6GsYYuSt6ZrNLi6WwpyPl/DsH/AGm8xVY0KhO056GfQV0PMfs21xbb8PYKiVZWdgCU6eHVK7zkTjpXm9m6fwzPl/tXU/Zzn1226ScwwGowpOkjM+tTNikvqT+xvDnTXFoDcxVrVxkf3lJlWUGD1jJn161bwVy7fdRbRmYkg6ABqJ2lVAgdz+lR53f9pdLOckCQOgzA+UH41b9nOafst5LiNEEhpEyrYM+m/wAK7cXw+Ti51O/A3HcM63CjlQQelxWg9Zhj3pXeOVIQDUomCTnzmsXMLhuXixcMWaScwJJxncCq3tgSDPlTpp9x1mraCfLLP7Xc9ip0kgmTkDSCeg8q02OJPsf2YKCRrOqQATDFmyd4VY/w+dCuCuNZbXbaCADqBMjrG28j6VBuIMzMz1+M1HBPRerK7YQW1Z0XGJ0sAuhZ1CZOoDHkME96wrzFlXRC6TnSVEZjIxI9RVXt5wxMZ27xA3+XpVlmWMrbJKZlVJiO8bCnCu4eVypL+zVbuG0ylNJWAzJJIDSQSpMlSMdTjuMVv5WCHuOMobV7O0Eo2CNh5RgxWDhbC3QWZwhmI0zOPXajfC8SHsrbCgeztcVqIAAYsCVIz0GM9q5ZJ1pfc64sTf1P7GDi+WXFHt7ltin4cQoE4LHqJ6D4kbHD+1v+7/kT/TU7Vm/DMFZlUQxWSM4z9cVj9i390/8AkP8AKukFGvZzm5ct6Op+zXL+HtcTZ0O9y4hJZj4UP9m3urExmcma57lXF3LDK9krrbYt4hiCV0nHbfvXRcss6L4NpMKriW0knwMNUoAF7xB7UJtcrdbayi+K2rgw/uOFgyDuRuK5QkuTv4/JucW4qvn8AM8O51u0dTuMNOx7dflWnlPKjcuKtw+zUsAWKkqASBJI2GRnbM0SucOpnUrwcGCBJJBJ8QxsD8KruMo93WG/dKtAnb8P/GK7udrRxWOnbJc0I4e7/wCFfYEakESDInbfJE1Xyrl9ziCxVBCiWJ8K5JjpknsO1P7FJOkXdMysp4dWf3tu89hRLlnHHhhcCuvjFssWUiNJkk4OIk1iTajUe5uKuVy7fBg5jym8FAlIGyhs7k9QO9dD9gOT8Iq3X5gbYeQttbhDKFgEvGxJJiTtpPehCcU7NcD6GdoJPiwSR7rERGkzvmsl3hnLKSF0ncB0I3iBDdcfOsbceLdGrXLktnWfa1OC4FQOEGv2onDh7ekjsZme09Ks/wDhDeRG4h2DAlVVGiBgkugY/iMoY6xXFrwb5Og9SNPikDeQCekx6HyozyDnX7KnsntPp9oxkA+94Zyd18/Ws5FLptLbLjcee9F/2o5fxV86jZZzrOmNLEJEkFgTPelyb7M2PY6+NPEW3LEBVUKAu2o6gZ6Z9K3PzSzccKlwCSMbRJ6zvQTn3HA3yweVDASDnSIGPKf0FZjlnL6ao1LFGO7s3/8AyijQLd9lVogOASZMKZER8RUbv2e9lcCC8NUwqBCRJzkl5xWfjeY3LBtmQVhCJMyAZI22kHNVc65seIvTIttO2SwM7FgN+nStJTn+w5rH+6MP2l5NctaLhdGDxlTgOoXUsHOxBnrmpPzSbXsdABUOAVY7eGMdcifntNYOJ4i466NQZQdRA3BgAkk/ASKpFps9Aesj6NsTXoUHxSZ55ZPqbRsTiWFgL4hpJgkwuSGj1Gf81VWrpu3AGdj70TPRZGe04ql1uFdJ1FQSY84Enz2oh9meUNxF9V91Y1Fo6CBjuSSBUnUYtsY7lNL5MfFcW6tp1tiQJJMDoB2qzl95711UZ2IAYxJiFUkD4kAfGul5v9kLQlld5M7kMOnYChfC8iNni+HAPhusg1EqTpc6WMehJHpXBZ8c41F7o9TwZMc7ktWLlVwrx/D2wZ/8TZBkCYF1Z6dqzc15o63bgGmC2ZRGM6QDllJrseK4O3Z5paREXDBiRuIUtvuTgHJO9cxxnMOGHEXTc4cOwuNnUxBIYjK6gPhtWsdNKXwc8rd0bOF5Sr2LV3i29mGB9lbtIEZkDEl2MaQJLEeEkzO1S5rwKXVPsLV3Vkg5eYGxxHliM1D7+t8Q1pL4AS3pVDGmBKgAkYiB1FdpwX2v4PWUFxNKKYYyoJmCo1R0iK55Mk4f633+x0xwjLtKu33PK7vJuKA1Gxd0jroNNwLOguavCChBUiC0jUB3Gwr0biftZYfWCwj3kAgAkNqIJrhONsNxN2bCMx0yVUFiIJzjfEV1w5ZTvkqOOfGof4uyr7O30tsxcZ0MAR51kt8UVcMNgQYORIgjFQEhjuCJGcbdCOhpmSRJImAR55gzGBET/wA124rk37OXUfBR9F1y2GIJMkhdj0ACgbdhS/ZgDgkev8fOsw/rf+VS1HvWznZcLPcxW3l1oXbqC60qA2+MKrELPqPrQwk9fh/tRLkNxVLlzHhgfE5/hWMn+LN4q5q0ab6WwdIVI6w3fsZrcfsj7JPaXw9tSJVQwLGcAnEKPOTMx6CLvBeKAcHY7zQ/i77YVicCACSeswOwz0rhGD8SPVPLGtxOxtcLwKWgzltIwWXTqJk7lsTVx4zhXt6OHNwIN5YL5eIIAJ+dVf8Awua2zcQ7gE20UqCAQJLF2AP4oQQd96wcZxIuWboIGtQW1AeIkDU0kbiJ/WsxgnNxb7Cc6hFxXcEi+hdhcJIWYgxqzAyD1Ga08I9m29w6goNu4oyTJZSBG/WgVx9Xi2n+FQYRvXo6Sfk4fqGvB3fBc6scNwXE2gwdrrAIw3A0nfygk46sR0rkv2o/nb61XyrhfaFusDaY3nPoP4in9ify/U/zrMYKNoSySnTO64NfZnU7g+B8TOSjHPyJ9M7U90hUtgsvh4bh1YjIBCIsFh8MdZFVGw6kEEmAogASdIhc9O/Y9ZqviOXM4bMaiSd2yYjJ6AADEbdN6+fcrOr51RZw93UFh1GrbxHbqTkx/tTINZgQZ6MB32yKxcLyx0YhyTrOokY6zk46npv27amsOAIgk5YEnrMAHvvn/mpKc09GPr9D8TYtrllQmD+Edj1pcPwFtx7iac7Fh0noR1qtuGdydQEiNzONiT3GdpBgHypS2oe8JzB092EAKckyOneT3LLkoJyT2gtc4VBbsv7MFtL/AIiRq9owkhiQdIXEgiY8qFX+WhyTcN0dydLH0BKj9ahbZ9XiVsZEzlp/3P8APFY+MuXywBlFw2YAgxME4LDPyFbhkk5dg8j8o1cTym0ANJAleqTgkyJD1dynkHtnIN7SiqzOUDAxgHB3O3XvVD8XoAJd3JJCwRpI6E5wu+ZxPwovyLjAA+tYBWDBA3I97AkeFsTMgYro8jUbNxnFvYC+7SWJVmbMib+k428Ogd9qsTl10udQ1BoEf2bASQykSd5I36Vse4rMwRQpHU4Gn8TbxOYjJkH4ar4VQS5A0EADygaS25EyMbwDvTrUS4vuBb3Kb1tzbZC+hmGLQg7TpKTIwc+dTu8luBmJt2kXCl3ZwZACEwGmYnIHnNF7nMNRuuRoJdi8GYJg6STEAEmd+m8irOJ41Un2lxkEtsfxQrEdMgNt5HsRR53eirp1s57iOAsKf+qpksWCkgQQRA1ZO57b1k4jgQF06buIjAO4MkSAc4P+WunfmZtqHUQzA6A3iYwBLQdvzE9jG+Khcs+0YiEJYFhKqxkCDnqARknviZrSzvyYfT9AWzyG5dIe2jkLgHRjBbQC+qBAjrsB3o1yr7N37Dm4120urTILEsBu2EBGCQYnYUS+/tSBLdu2LKQFUEhV/dAAknMkx3MVh4/mgKaWBTuQ5DGYYQYkCCNo2O9V5VNcZFjUZJxdGrmF5raPrZCSradJLAkbDKiCRO/aud4/j9ScKZX21txqMqCV1B1iTJMk/wBGtnG2eGuMotlm/s7YbOsFtA1SrDcHc429aqt8stRhhILeHQg93TgaCDt2zj581jxwdo9Es8pxqTQa4jhHbmHt/CBouswkllI4d0CkiRqwJ9DQ+99ifE172g8bM0aT1MkSGO0/lrRyPl+m61xrkj2dyffzKMonUxB3PSh9zgbrtpucTpWY8V1lAkasCPLzzg5rrGcUkk9HB1JlLfY+AGucRYtr5lx5kHUOw6UA5ny1EaVuLcTvbMyeoyBESOnVe+Ok4zhRJWyWaCfFcvNJmchQVCDfEn1rGeBvoAMsSCFBhzvOzPnY/LyrqsqMPF8nOfsRA1e6pByctg5x2+VX8HxL8NcS4HIIEjSDJUiJaT+JScefxro7PL7reF1nVpVYtIADkSTkb7+RPrUTyA3W8a21CGDIuSYEEAIQDsM7b9qdePkz0X4YK5vxzcTc1uEViB7o06vysfPzMdKwtZIgGAexOfjiBv1iuoflFssGFlmMzqa5pEat9J8+lOn2c4eNd17jMd1Qhv8AM5GT3j5068R0pM5ZFbcCJ2zBOYwJzmow24Edjjby8q9A+zHK7Y4hrjWS1vQ2k3FGlXwBBbfE47x8M3OeUhbzOl22E1SERBMSMNcwT/vTrK6ovS13OMhwqkAiOvqZB8t/rVfDvkj8wYehg5ojetoL7FrgnUZBUzE7GAd5j403COGJ/tFIUMYGsx0B0lcgb+YHrW7tGKaZgcwZGoZLAmdJGIEeRBEjvWC8C7MSROT1+lGkt5bW65nVJfMZ6r8J86k1tGMM1vAnGNslR4dtx61LotNi+y/MfY3W7NaZd48USCe+QfnW7nDlfbcRb8Gq7ctBAJWDa8ZDf+faMTQ02GwD7NJBIIOkxGd41CBSFn2g0hl3wNY3MDaYzAGOwrHBcuRtTfHiCbraVUeWP1qq5cPUelF35ZqAC6WExqDrBPYCc9B3/Sp3+DDONTJJMEhk0iSJOkb/AK11Uzi4MGcoRmuoVGAwk9N+tdn90/8A4rP+dv8AVXMfd+QgZSZgGUA/9Uz/AF51p+5T/ep/+xf9VZlJezUYs6PV+8v1H6inRz0I/wAw/nVeo9qafKlFs1LdfufnP8aktx+zR/hn+FZMdqUDtU4L0Xk/Zs/a3G4+kf1vTDjNsCRt5SCD9DWdTGxYehNSF1vzN86nTj6Lzl7Nn3mTuAasbmIIgoDWD2h7g+oB/WlrPZf8o/gKz0oei9SQRHMREBY9Nv0qn2ymZ84x+uayav3V+o/Q0+oflHwJ/nU6MS9WRrItEjcDy7yD+ufUCoNZRiZbG8HYsSZLeYnfzNZ5Xsfg3+1P4f3h8Qf4Cp0IjqP0axwlrMOATORI8xvtmofd1ssZI0iAsmTjxHMzuT6571nhe7fIf6qcAfmPxX+RNOgvY6i9Gz7tViTq88EeczPSSSR13phyc6SFdhJnOZOMkSOqzG2TMzWQD99f+7+VPB6Mvzj9az+n+S84+jXa5M1sAB9oO0eIBsnMZLEn+G9UXPs5q1arhJaJwQMbRDbfukkbGDUQX7j/ADD+dTS7cG0/Az+lT9O1tMcoeiS8mIXQGhfwiDOCSoZtyoz8alf4BxDas5mJUST+HSozGMnc1EcRd7N8j/Kn+8Lg3n4io8Ei3j9GbjOAvOZJQ+GIBC9ZMSvfY+tVcPy+4G1NaSIJgvqzG09RgD4570QTmjDsfgPpSXmZ6gH+vKp0ZErGZLlq4SdSQq6hMJkHU2oAGOigeEe8aV29DABZUgatyyAsMI2dRkdoAM1sbmIIgqKinFLM6c5/rNY6EvQ4w9mW5eefejUHiSAfCvhYiYGSBAGYMwTAx8NxR1RMSdIEkavBuRGBncZMHeRRZOIQMx0kz+g2H6/M1anEWvy/w6VnoNLsOnF+QQvGTKMy6tgC2hck29+oBlvOM96lxnFSAqnVr8RYjwhEB1EBMqJwBMnvRUmydxPw232+dRu2rLRHRSseuDv3GKixNPsOkvYCs8ycOLcwGYBCWBTSdwPFOkYjOIyc0QuXu/hCrqZj7oUwqgYBLEiPLzzWpuDtQFAWMR2G22PIfKk/CIQQfEDM5wZAGc59c0lFtl6T9ga+6u8aNIYSupmDMDpwEE5iemx361qNizbYlmjSw8IAlkIMxCzHhIBMbia18Lyu0rFocMMTqJJGMfTERjFXvwCFyQzrJkgQFMEnIA3kkz5VXKS0gsU0ArvBWrgXQI9oWjUF1QCsFiNpkZPnRLlljh+Ggqg9qQAXaWg/i0g+58p71avKwNJRj4QRlQJ2yY3OoT6j1rGeW3LhYBwgUnTAzkQcdP8Amsuc+1k6c0ZuM4hbv/UDENgZGCQQMbj1Ajf0qjlXKLHghS5nJ1AgMGEAAgBjkHHxiiN37NsWDF1IgKQVMmNgSXz/APyPi/B8lNrWFMgkEbalIKGAwyJCx/wa6Syy40mRY8id0ZTyBNR03GjUfdggOrKIiBmTt1g1XZ5Ta6goLcM4EFjJJVQZwxAzjGaKNwtzf8UnJnOIBjYRpAnciTVLcE/jEL4xb9NKaBp92RIU5HX0rkp5PYcJd6CPEXbSxbtWkSY2XPX33idhgk5iuf8A2Wx/c3/8poovBvgkkkEgiTpgAxPVz5nPiO9BvuO9/eH/ALf51Iyl5Yan6CzfwqB/jSpV9Q5jD+vlTUqVUgqQ/r6UqVCiNMaVKgHqdNSoBCpCmpUA3SlSpUAlpmpUqIojUaVKiITt0S4empUZTW9DeJ/r601KiIZaelSoURpzTUqgHFSFKlRgcVIf19aelUKSSpilSrDNotO/y/8ASa1Wfe+f6mlSrhI6oa/sv+I/xqY2Pqf0pUq4yOqM9z3h/iX9BUU99vQfq1KlWSo1tuv+J/1pUqVQqP/Z"/>
          <p:cNvSpPr>
            <a:spLocks noChangeAspect="1" noChangeArrowheads="1"/>
          </p:cNvSpPr>
          <p:nvPr/>
        </p:nvSpPr>
        <p:spPr bwMode="auto">
          <a:xfrm>
            <a:off x="1454150" y="2252905"/>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AutoShape 26" descr="data:image/jpeg;base64,/9j/4AAQSkZJRgABAQAAAQABAAD/2wCEAAkGBxQTEhUUExQWFhUXGCAbGBgYGSAfHxwgHCEgHCIdHx4gIiggHCAlHBwfIjQhJiorLy4uHR8zODMsNygtLisBCgoKDg0OGxAQGywkICQsLCwsLCwsLCwsNCwsLCwsLCwsLCwvLCwsLCwsLCwsLCwsLCwsLCwsLCwsLCwsLCwsLP/AABEIAKUBMgMBIgACEQEDEQH/xAAbAAACAwEBAQAAAAAAAAAAAAAEBQIDBgABB//EAEMQAAIBAgQEBAMHAgMGBQUAAAECEQMhAAQSMQUiQVEGE2FxMoGRI0JSobHB8BTRB2LhM0NygpLxFSRj0uI0dKKys//EABgBAQEBAQEAAAAAAAAAAAAAAAECAAME/8QAJREAAgICAgICAwEBAQAAAAAAAAECERIhMUEDUSJhE3GxgfAy/9oADAMBAAIRAxEAPwBBnatRa9UecdOtmCtXKzDlSASwi4awJ+HsQcDtnGVjT15hqhY6QK/LBEg9TP7euHXFqGXeQwpo/mMnmqzEGCZV1IUgmZsIXSTMHCzMolJINMDUx0w4dSV0Tcqx/D1jeYtgTErymZraVY1aw1Bo01QdhaxMg6rGbgEbb4nn61YMqipVXlBlqxUH4p1X+Ix3ttBxVlcw8momX8tQdRULr1yQDp5be0bT2wY2ZWtpbSaR1wVbmDFx8XMQFVTaItJ7RjWIryvE6hOlq1VQdjqJIIFjvOknDDIVWQh2q1KlPU1NizVVC7Q7H7gIMg3PttiikqUdaN9oymUkqwExMQSLibA2PfD6g2XpUxoqVIJJhVKXblmQ5AgSNu84zYUAZvNUqephmq9VnBBQHTo5QQ2+k+6wZ6XwtyFavVKJTeszMYEMx9ZsZNgbC9sP8mKFDUVNdxceWyqVNgQWBmbOBaIja0lZVy9dGKr635iFm4CtYAgk30xc98Fmoj/X1AhRKjOJsRq1FitoJ5oHVZ9Y7e5DM16gVRUEaTzipzSdUTzW2NuwGL8hkXTQV0xqJ06ASSB0Jkxv3j6YqyvDCtX4VpBuhaY5SbmdpB6dcZyVDiy7LqVUtVzeYofEAXXzFJiBzpUImZO3S0i+FOcz1YuxWqzTJlasLbeLxA3w/XK0VUqtEFXaQHJ2JaAdOkE7CRFsRyfA6LPrc0dOmyq6oVYG34hHfbCmGLFtXPVaehamZcKYMyRKmJg/UT3G+BqPE8wNQWpWMAaidRgRAYAnqJPTGjreHEZ/MQUSSOYeYIupBA9JP5b9MWP4fYvqWlTUBYARx+csf0xskOMjMNn8zoBFWoUJIHMenuxImRhk6uE1pmq4JIAFQhl6feWodG/UdfeHNTglTTCUBvq5irENO4IYdrbRJwu4ogyh1NS0kkErcCNUgiDy3v2lRbGyNj7ABnc06EU2mQCWLkRqHckAAXv+uF5z9Qg6a2YJmFHmH06C+07emGVLNoTCMGULpkqpgQxFiCRcdO5x5VqgNqUMXNyybDpqJFkEmOg9MZMGgGjVzKgHzKxQnfWbj0JkjlkzHTBFXiddAaZd9WlWUtqk6gDvq0xvFrzj2hnlp+YDCoVBMk3OoCABIMG8x3wxXNJVqBGdVJC/GSbmF3AI3IwtmSBcvVrFJdm1C5+3C8oFyRB3MAAXxDNZrMKfiMRt5jGPSYE9Jj198W5xhSqlCQQhIc3MRG1p9exx1RmqUvMpFJUnUpIJ09wp3Ez/ANP0LGgQ52uWEVWAI21k/rHX9euDUq1mjSajHSTao02MaiLx33wF51anT8trKTYFAQxPUN3367YoIqkoAANQIWCtjJJvPLM9YmbTjWbjkZr55jTUcz/6htG8zHcf37AU8zUJH2mY7fExvb1sL7m2CKlOpSXU3l6mWIEE2j4SDBJHe+FdBWDB7qt1IJIIiwEzMWxkzNDZjU0hjXqLIlZapfba3eR8se5fzWIArsZt8bRPSfnGFmXpl2KLLEXBG8nuexn+RiZyrgg+XUABh4kwZjuYJ2k9YxjDI+aoDNmeXUyz5j7puLjEkoZgqXFYlPxCqY77zvGF+b4alMnUtYEiRtf1NrAQZOKuHNVFqZOk20aiAY7zYiTjGGTpmLN5rFTcRV3G9r3tiWZpZpSSzst9jVjfpdrW6YFfLRHwiGAIUStz0bpbpi/P5tHVVWgC4J1lmLFt+oGqygX683TB2PRTqzEEipUIEyRU1C3qGP0x5TfMMJFR47+Z+xacDZOBBKo8iY5k+pWAbYlmqpZtQVF2JBJKm9p1SCffCAQTmAYNSpP4fMJP5HHPUzA3eqP+dre97YrqLqcuq6SCLIxAt2PQW2kR0x7WramZtIkkal1b+0XuD364wnHM1xfzKkbTraJ7TOOOarjd6ggwedv74rr1RYvTOgH7q6bWBBPe3Wb4roqSCQLAFjFio773F8YDfcLrMaNIliZprefQY7HnDabCjTufgX9BjsIGY4pQU1GkfHWqiTO8oRsw/Ee2+2KcxnFrK1RwIX7wWwiAPvEKbDpgHjOYZi4IDRWqxJX/ACAW7R37XnCpsy0aRTHvb59IxNDYyy/HaqrUamAmlQabQCZLqDeIMhiPY4sarmmoCpqp+W0mxXVKnSZ66rgi8kA9RiqiDo06RLW2PRwbyQBIE/T1xcuZCsUp0b6YLMFIBIBBCEXgmbyP1xtG2E5atqWWqLqi8MOh6gHf2xJ+JgEhQHNhBYrtckGALatiRiD+IAytTq0aIliS6qEYbwBp03WbatUQB3la+erKxTWQGIg6VkRtpJBicAjDM55golAUL1KYjeQtLSxkGxhhAidPTfCvLZyoapjW5ltIuR12Unt2wbQLKSGqTOokVIO0E2KwDB3G99r4nlhQpMYVjIhXV0O53KshEC3aY6TjWgp8lWZoV6hpMiP5wJBUKxMyTIBmRAF47ySIxHh9SqC2uTuD8LGTIMSb77YsyXHcxIIIlbE6uX1sBAETtgfMzUqM2mlLXMqzARY9SIJFrSB0tgvofsvzeUqvMU2I7AEj5emAl4DX81NNKqLrdaZMbSYIgx6274kMtpLK+XUagAOYGDbmBk23t7YnRfLoL0GX1CqxtF4aQJJ3kYbNSDuKcIrcxFLNVKh/FT7CTJWQICwLXmMK+GUswtQBkqIb/GrASRAnVtvjU5zxOczlRS0BVCrTB1CSDO4IAB5BME/EB64T018lKwJkgDUoJkEE/K3zHrgtmpcjHKo452djJABuumZmI7gAG+K85kalQHQGdCq/ACYkCxtMnv1t1xbwPOJZQo0sdXPpYggTvC3mRYAxacFcJOXzD1GbNvQamdSgIYAsFMlheGmPqcG7EUUKQRWZAREQx6T72gwf4MWVs25NMU1LGoY0q4EmSQLSDJBMd/fF3iThwNUinW89baiRpBKkgiCTquZ1ddXocJ8nxzyFOgim4JpkgAm8mRb3AIvhXsGeGjUFUrWp1pk/Z6CbG+5G8AbKZEbYjU4hRmTSeIjl307fetOw22i2GNGmatBq1Z/OFRGWn9o5anUEQxUkLAvYyCI9wv4bwZqqPUpAPpDM4BWQs3OmxMQe+5xVrsKYRR8QMKbIhqmi/wASWBMmTMTI+ZwpzTEHUDVG9mBiDbee2CWpksOZhMiLADaI6de+DCaZhKmYFMJZjpJgRadIlpsAJjbbG/QfsuyPEKVMq4NRagIgSdM8vyUElrbQCDvh7w3iBUFNb+YqBCBV0yFkiF1LrALEyINyCcKE4VlwH8jMeYUUGWp6dRO6rcxHqB0vvgB6RDM/wrNjp2X5WmOsd8S9vRS0tjXL+a9Q+Rl5U2Y6WUKRZhIaACoIIE/EfTAeezI1SvksgEOgqCWMDoCGIMi49dtOPFpcopslN6arZoIJm+4aTvhI9SipIfUTsSoCwRveTP064VsHoYZekKbvqDaJIKh4i9lJI3HzxF85puzCCZF9RO3LYxeBMxtgjMcNQqoB0hl1BmazDeRKgXj2xRRylJSVdXe0rodd4PXmA9ow2agl8yRoNN1qAJqCsWBVmgkMeUsdp0ki2K+IPVXS7BQegDC5j/iLE3BvM9cMaBysqpy1QDSQSKnMOs7aTfpHXAfD1rVatNdSLEKPM0hYkEkyL7XO/SYxNiVJVAdQZ1EgCTY3kWN7fTEjmKbJpFRlAaSAwIkg9J+Uie3XBPE+HL/UiyB2KlVpfBzH7vbpYG0GwwFw7gWqfKbUV0jWGiC5hYABYGdm2mO+NaNsc5XhYeQeVAJYtqkAbcyqQJnf3mBfFOSqUJhmbR95adQhoFp7Rbbf64CyfCXp1SrAoTSqEhoty1F5vZh2O2KkoUadxWXl2WGvNiJA7d7XwmH7ZfKOiVFqkPpIqUgC99tRYECNiJuf80jFFDKrSbS6BxBWzOCLkSDpiRcw0jcYT1uGqi66dWoOTUDa5MCFg7gsJBAiMG5fKkvmG0uQ9RokxGti2mACxMsIMXwWVj7HHEfD1VAzUGapSCnlcD8JO4iSGE2A3XAycKjQXBFMtoeNKlZEgRN7Sd2kA2GI53KqhB/qarKo8sh2KuDog20SDb4r2GB8vnBQIfW1SmyuGlQeZVYjSpUD4bEA3k+gwKVmcWjYcNp0xRpgVZARYOmJsLwdvbHYsyGbPlU9ahm0LqJUyTAkmCBc9gMeY6HMwvE1pM9QFCftXM6iLkgH73+Uem+Bq/DR5a1F0lZ0mGJKm9jE9L/2x7xyn5T1GqKwDM0SY1SxiPS364X0OOBFVAF0Pdg0/FMEgiOo+lsRvoolTyhqMURiGAkqYE79TEwJ9d8X0uHMDcMO9zb8O24mB8xgDMZ1PMDIWBiCNV5230+p2HXvfDLhfEFYhapYJuXQFyumGCkNa7aTI21L8s7MnEpoZuvTYsoaUPI8CQTYxqExG0Ht3xoczxnOeQQtZyag+11aSRYbEiQSDFttJ74F4NRyz5h6TvUAbUVqtp1Ac1igEaiYETpmdovHL1RrdAyyGsYtawIEkidoN8DZkhTUpVtAZ2GkW1NzEbWkSZHbBFPhLsCdanoIHteY9fQYoyFdUd1JmDMkRvAi0A2O/ZRhjlaqBqgBX4gwELImAYEyRBkwAb9TOBtoUrB6XCaiEKW1AGYBAMHsSCIN7na+F+faKhVhoi0OZYRa5AAad5A2w5qUnXUQdSPYEmQC3rqtf6SMC8a4hTCqj0TUIE6vwzHLqG+1xbpscKYNULmpuqiNB2KnuOlum2C6NS4a2qTPY/I/2xRns9QYIq0ayoVEnzZaxItyaYBAj/XAvn0wraPNnTHMIvqG2mZhZuYuNoOKomxr/wCMaQSC4qKbBQIYG152gdvy3xPLEuzOp+Mw2pQGAJB2uD6n9JwLlqCMmvS4qxMkgqFJIL8qAlhaFJ/Eegwfnsxl6BXy671FvJcAmRYwtjF7AxcbnfEt1pFxSe2UVOKvRZ0bLGppMFtTCB02UqPmDi+lRqOksNBG6shJHQAnT2vPrgenxNUB56p1XKwNNSL3IcE/9Jjtj1uNqjUw1WqUhTUZTBUndQrWYgAEENeel4qibGD8Mrqurp3CketuXF2V8O1aupm8umga7OoBk2HKQGMm07Y7JcYy75kxUzTUp+zllXUAATZtUnVJ0iSRAi8Yr4xmKFbKPIek1KpzAsGdgxgEsaVOQDAi5GoTa+CmayHE+HV8qV88JTNSSpJWH7kESDuJ9x3wZw7w3nFCVaNNYdeRkZYKte17yL4yFdG0ytUlRELfqAJE2E3tbbrjRcD8Zuq+VULOZnUUVja83+8L9tztjNAmTznB8x/vEAYkMAGBYkCbIDJJEWAwDQp5Z7H/AGrQGBlQDOxJYA3vO2L+LeOHrqUZFlXDUngBk0yOg6/hmLdcKDWao5bQrSZkkK07kyoB3vIxqdbEcJRWkV1zTDAhtTAQJsRDXEr67HBGTRGpha1Woi1VsNAaR0P4RsYIOxNxhEaVJVqLVAFb4keWIIA2IBjbqJM+2Oq8aoGjBywWorWK1KhBHQAFiVv6mZNsajNj3PVqOX10S3PT0lXhbgn4SgBMwd/8oOxwrzOWR6b1oYqavK0ATAE/eEbWEfnbF3GM7k2qLTOXfV/vqynnkDopJRgNr6bDF1DN8Mp0iGTMVQQLFtDFhY2HKLE3vh4DkX5WskgMHKfduLgza4IEEmbHrg3iPBjRao9P/YAg8zrPYgREwxI229cQyxyRpBiaqVS80lDKVCyPjZhPeTPyw1z3ATXLplYZtb1aiPUp83PChSWAS2q3aJO2BsUjMV+KlWIjlJhS3MYMRBBiQO398V5V1r1YZgJIBaD7Tadh3w14VxNqPmIBS06mFWlpDGnfTIDkqeYKpbmG1wSDgfNeJ82FRSalNgZBRwBbeVVb3I6x0g4aC+x5WyYmmda6qegFDqJKq5uD8BAgzfp6jAHnrQOksA8K0KNpVYhgQOg/L1xbQ8TajThTdiXDC0sWY7EKVGo9AcS4jl6VSotKklGNKyziHUkiTqZlJIWOWZJB+UU72XeiGWyvnOQK7+Y2oCmwbSAUMsW/4m2Hc98KUyY8xVFVCSf82mxNpKRsN9sWjLvTqKNSsonUCrKRBusG4nv01EYd0KWX8tqt6NNHUE7wCLy08xBP4pI6d6ugWwjiOVNOor06tJqKpp0hy0ga5gQWY8zR36XGFLqkP5tSoQ5DAU2hSJNjKggxcfni3h9CpmYGWoPUD6irqDELuGIhVJB6mQVjY42XBPAEc2ddIKg6ABqUghoLGVECVtMhmHY4G0tjvgwAosWQecGdaemlcgqJtLE2ALGx9e2NRw/gtSrT+2enTAE1GMX1Fo0hfikCcbuhRyFK9HK0y02cUxN9+Yie+KuK11r01QoAFMgC/cdoi+2ObnfBaTo8y/BUVVXzCYAEwLwN8diVGmAoHoO39sdjorOdHxrOV2GZdKhdKZquCVBZgC5khSYB6x1i0YvyK+XPmCqAykUiUlX9GlgNJkbTEz64E8T5GpUzFZwNU1GvJJ3jYe3bCXMSqLTaF0sxEhh8QWbxf4cVSZN0aTjfBURSzBGtP2dlVoB0lhyzBnqTawwPkqVAsmvMVUtLjyOakJgEnUNaklTKgmDtaT5wri1SgW8tgVYhaiQYIIsJizG8RBthvnOImoqoUEUJReQydJiG3vAafYDAIMM9q01A7alYAu4BbYwVJILAxeYMkW7QpVqEmKjmpOxX4tyYOo/QxOKUcKxn4exmD6XuOnTFdRKRDbKSLQxsTI2M/nHTE16Kv2dQqUqgruWCqkBpJIbVyrEAyeUdhAk4ty/hzzxrpNT176NcMOkEEaRJIAE7mMLnyqLqVq6xZhpAYsRawJWLTuetsPOHUfKLVqOaol1XkDHyiWMEiLhiB6xJ3timCv0KcpXAQLTcrWDSWUMCR1VlmDBH5mdsauvl5latTlqU1LJV5RLDmA5hpgjre+MZRzOlncUnV7MjAkFTN9UbyJM9wMMODcRZqyB1dGJgVFLAoSCA3UG/oN8ajWME4FlTTqLUqUlakSomxMtMAg82nUBJkb3F8eNweiS4Ty2CqSSKkmdQAllkRcCTa4woq5upUOtgdZkMSDLxJlpkSRa0XHrgc8QIU2ILypkWII2Nrid8NMLQ8p5OkpLCFp+XcqQTIgzMTJJjvYXwtq+HayKjVEKo8BHOoKx7X6zgRM0DT8v75I0kSARsVYRc7Q3od7RbRrN5YQtySSEuVB6kLtJ74aCyzMcGrCqadRPKdABBqKo6EEaiNUrJkEzgqvw1VI89tBAupZgdzewg7HqdjhXVz/l1KgULBlLsdptY/DEW7Rjx+MMVVYACzcVLmZ72tOwjEtSfApxXIcWosEphmXTOzFi25BIIjckd9sFZ2ofIVHYgOBLxuFZ9P7C9+X2xT/4h5lNBpZdIk1PMJ1Gb8pleUHpvjUZrhOXr5XWtqlKizqgZucB3sIN25TuIJNsG+xddCFMlkRymrXN+YygB2sOXb3vgSnwgLXVaVTzDckMmiwBkggkG09RttiXEPEFZQKavKqAFIp0zAgWDFdVtt8LmzLtonzWMWAmbk2EH02xkpezNx4KkyLyCVEE3h6QO/rcfMYLrZZqRBDDm+FgQY3lZURN1vAH54LfLU/KSKvl1P94H1MPQQqGCLXLH0xfkMy9PTTJWqKrhadRSQFMgGQRJBDCxA9OuNbMlEF4RxRFZf/LrWYgBdag3MyQSJE9pjEjw3nLKCgI0kEXvfV30xaAMW5fjJ8h5kqW0uCSSSQZ07gcqk7xbDOjVo1RTTKmoSySXquOUAwVKqu4le/zwVKyrhX/IW8W4dTSq9VnBBBMBTJLalj5DvHcYuy/AKLpLeY3fQ9Nb+gdxq3AN8WZ6pTrF3alUFRG0B0IWlykiSWUt90w0DeDh3wHg9cHUtSiy1PhVqmnRLSR3BFgfbphdh8RTV8L5f+n1mvpK7aaZYAf52So95PaOmKM1Qy7LUqCoWqRqQgVF5ReSCBtpaT6b413GshmKcNm6KFIJR8syhysgGTpMiXXcgXmbYz3GaVPLFQjpUSOVTqFSk5AJBVdKlTIMxB23xlYOhXk/DrmKqVUWZuzqpBO8/a6hbuOuD+J0q/lIlRFddRhiSdRH+YB1brft9T5VznlqnlO2gLLNJ06gYYEEWIY6dIkQJkziNTNpXU/ddQTtIYCI5QYNpMzY97jB8k9lfF8FFFbyBDE6RTsy9BCtAiZ+8fntgupw93d9I5aT6ajGwpnUFGqebciy3gdcOPC3hWrmaampTYLqRpdtCso1BlgAtrHRoiNjzHAfjitmMtm0y2XzD8y005TGprIC0WnYenyxoq2E5UhfkuE1XqfbNpRiNRYzbckFQzTFhY7+mPp/C+IcNoALS1Ez0o1DcwD93cgAY+U5mlxAm/EaRHrmRipMlnG+LiVGP/uWP5AYtws5qZ9fzXi5VTTToVQOkUKlv+UJbFeYGpiXbWwJERYQYMDrtj5nm+GvRorUGeXNBm0OEZuQkEi7HmBAN4G3XGsymcby0AIHIpPU3G/5H6Y5Thir5OkJ264HlZ4sTbsLYFbN9FAIG04XtWPefU4msxJMDHNtnWkPaNY6V22GOxDLnkXfYfpjsd1wcmfJ66a6uZ3DoXccwVSA9wZ3Okz3tEXshymd5zrYFeoAMCNunpGNd4io0wd7OzHVJEcxBEhRYGR1uD0xm+KZcKJUg7TpMWJ67Yye6Bp1ZVX4mVaxSB91td4AuSoB+hG2GRzGZKioMrCsSwYLXCNquSC3xTAOqTMDChGkEC2rVFxAsoviytxCvDTUdiWlSGJgA7Ley2FhGwxdImzQZbimpClegoT8ak61PW5EHUDYGwjY4U5+lUp1FuWTcX0m20z1Fj13GDc94hqVckurUK6VFGoA8yw8yP8Aok98J14i/wB96gcAidExfaZmOs/LHPF9HTKNbGOWzaRevUpAwIbRUBvDQ2pdu0enXAp4cahJZ1VQZ1QoA9+YAe/thZXr1DvULe8/vti7J8ar0p0sSsXlQw+rA6e8jFKNcEuab2aHI8czSA+TmqkW5RQpMCBIvEzaRfcYG8OcK+3U6AdLqZUwAXa3LNxykERAkdxizhecIPmtmgrmTDU2Yk/FzQDuTY7zNhGN7wDjNBAVSrRarVqqWYUoJiDabiAhsw+6e+JeSY/Fr7PnVGhQD89M3g8juYm8jb/p/PB6sDVNRqBqH8PRzsCeXeAD1vvO5p4txQJn6zUhTCvUBbQIUkqNRAmRzSd979cEeY+YalSo0RWIElTHU9WZgNu5EziHlev6dFi1v+EKWdQOfN4c7CDoCa0Oo+y3iPhItfbbANQI1WfIqZdCLKXqNDb3Lcx2iABi3iXm8ldKRn4StLmClQqjUADvG8mffeGV8VVVVvs1kGeZO8CLR17nvirk1cf6S1FOnr/CqpkGWuAWZdQD6gpaJGqBFw3SOhxPj/DsvRqJpd9LLJpOg1pYRMhDBMxa9ul8B5/i7E6SWWO1psOs3xx4oG+Mu8ABdTEwB0EkwPTF2+0RUXwyzhFdSdGtUU9Ia8iDO499vpsfmc84p0gtTQoR1KzplRUYAwd2g7Ayb2thfk8/QVxqo6p/zR+cYc+G3LPTWWSn5Z899RshLSYAgADvqB9MDl9Dj9gT5BK5BpilTkElalUCYjZmgAkE2Jv0xRk+IPQqGpSPlVVQjVsehgdrn54rHEG1GmzIIlSZlZFpgi6yO2xxy0mcsxXLU1BI5tKiwuQADHsNiYAjZTBpDBuLJmxpzR1OlN2p1ZuakTob/ISIEzB2gGxPBOENXpo5emopOSFkFbBSSz6yFsBY9L7HCrL5VJhHUSADYx63kCPXDWjSq0ifLrVENr05gxH4GMAdztgckhUGxbkqX2bI9RqauwBChSx0iOVjAHxGYYA/SWOQ4fSpkvSzlRIUAzTYks0SsDUCBuWm0emCDxCsmrVUJIHV3Mm0TJKEe0m+ENWgtSp5gRQSQG08i3i56dbgAbzjRk2aUEuwnIZGqtfQyOKjFhcj7RiCRDRBUsBcSDM+uGPEcrTomlU2JpEOxAILKzI0KwOkqVKkXgkHs2BHz/lELW1Cor9JUrokTqb4gJG9hCkGCZJ4J4Vq5jMCjVV6Ui+kauUgMCpgjsC0n4hYXwshAicUc+XRUuVVSEUNNybhd4BnYb9sEU+D1s3UBy6s2pwlVCsVaTC5LKx/2YGzSJsIU2x9A8N/4Yplyr1qxqulTXTCDTaCNLkzIkTaIPXG0zPGEoysam7L26STiHNRLUWz5/wj/CZ2p02zNdqT38xKbBwwOruAFOkgbN19I0XCPC2RyBJpku4uDVYMQD+EAACSd4n64nVzVasL8o3j+b/O2Bmeko5iWI2i3+g+WIcpNeilFIcZvi9R40LHq38/vj45xbLEcRSmzXNcNedmcMD7GSPdTvtj6KKqb/v/AKYwvi7IO+d81WVE8tBqLdi0x7C/TF+H/wBE+VaDMp/hbniAQaERv5jf+zDfKf4VZvQAz5cQZszk+06cK+L+JcylNPJcvzhT8RtBMwpF9rmcA5DxLnTVRSCqmqVYqjrCiIbVNtzfHpenRwSTNL4v8KnJ8OIcrJqIJp9fiEnVE2c9rD5YX8Fz61qSCmSy01VDNrrI26Wg/O2NT49ytPPUqdE5ny6o0swOqDKyAYEfEQen5DGH8K5OvltVF0gly7MDKxCKAD1MqfYGe2OXlVLZfiavRpEiNr+uOuehn+fvgbOZjTPUgSR0Ud2I6dhuTgL/AMYMxQqH7paqELFdQ1BVpqRGoAjcmDM3jHno9Fmyo5cBQC9MEAAjUMdgPh7IKVMfamEW7UQDsNxNj6Y7HdHKz5hn8qxrVo1lNbidJIHPqIH5n6nFNPhY063JCNyghZvEx64+l8SyKUyTSqAVjcF6gY8xJA8suOWZ+QMHCnL8BrQGrUvOUgMuhaH2ZI5tSqC7bbgRt8uSm2W4pHzfN0HVSDoCztpIn6j0H09MDcsKClMwPxbXP/f54+q5vI5ApD5inSqoJFFhTS8Tob7MMAd5JB9xbCriuV4YhX4amudL0nup3GqN1ubgA+++K/JQfjswuVzEQAogSVAYGCRv+Qv6YONZ9GvypXVBIiLxA2xrODrlnJQBnJEBSJJHUS0frjVcM4TlWpmk9JUMioVbVCtAiSDBiR1IxD8yfMS143HiR8br0CH+BwrEXkgX369MabhvEloozCjRfUNABAaNBYayGJMmxnr9cavxb4dr1tHkkIqKR9nBRgBIIGoaQADa/wCeMz4ly39OqGpVprKBYaiLkXMkHeCpjtB2bFLyXqiX40t2TzPFaKrfJpVBgkrTssn8QI0k9PkMIeBZyMxT0qQdYALKJgmCJi9jF741fh/iL0qWkUWrI260pjTJ2UXJbfqe2BuLUqDPTbL5fymSupqqrVWhRqjmflBuoKAap7jCpg4GWyFVCCBK9RaI7Htb98TyGZULUZmckLuCAeszANo/XrhymUy6Cmxy9anT2Zq1RjUZyJCKpUU2teI6biZx7k+B/wBU7+SrUg6ginETp3KFmAAMi0kCd74ckbFiTJ16elipI9BaDeJte/8ABjxcwHEMzELMAoYvc/U41dH/AA9qJL1S4p25YAY36sdSxA6T074g/h+hVRhRotRcmwqc/UQ2oWQENMMJtt1wfkijYSFfBuIHLk+XUKBxzRTU6u06ptbbDKtnFqq2tadQaOmXQEMZAMiIjeR69sI+J8A8ioKLZlDUWNQNIqgm/wAZAB3AsDf6Yc8F8JuWBerlmX4ii1VV2XdY1AQDe/t3xpSXNhFdUZjiGUQVDpAINxDFZH/DePaTi6vX1JTosBoAkaWgknvHxAHue+NPmOB5U1NK5wJ2DBpg9AQmlrdZ9cV0/Cxnlp1atIgRUAkRfZk1xeRJggg4fyRNhIz2WoZc04NAXsXDtqBixEsFIG8RBjY4L4RwuhVdATBfXr1XFPTBmJAMk2O0esgH1OEZdGPktWsAeYrUUtIgA6lImex62m2KqdOlQeqra2SpqprmFJOn4dbLsTGpd12MW3LkmFNAFWjFJWVzTVajIInngghwByiJA+mOr59nbzGs0QHNiR6/i39TBx7QoHSqIGqEBiCNRB1MV1BN/uzJ7C1sP+DeA61XS2YPlCVtux+Ex2U6pF5N9sDaW2bfCM3TDMjOn2rjZQCWiVOw3A953kYfeF8m7tVpVKLq1QKoBEkCQNSKQIImQw7XHUabhX+HFPL1zUFZ/LU6vKKgmd9JciNJUiREnuMbWpxJUUd5MKNze2Il5F0WkBVeAUCmiqoqHSAajRrtIBLR0/LBOW4vQp01WmZAhQFv8NtzvtEzhDxvJ1c1yh2pLsVH3h6/z64AyvhBaVjULE+kfocTGLaszaRoczxKpUiCEHZT+p64pViuwE9WMH6dsK14AdU6yq+hYk+18XNl6oWF5V7l2/8AbPzEY6R8aW2wcidZaj7En54Hehp33wLnMxmL+UNxGosY+Q/nucZrOJnJP2hJ9HwOK9mUn6NWR3MDGS8cZ/ymowsghpve2n++BGyPEDfWw93wHxDw3naoBZlbTMan2n5YYpJ3YSbaqgBfEUuCFaAPhEb95wQfFA0mKbA95H12xGh4SrDdUPcaxv8ANDjR8R8F0Uo6wTqUKbsgUk6QRy05NiY32x2z9HJw9hFb/FhGolBlftPL0h2YEagIDREkAiYn54Y53iiivoZhTDAuXPbflncnvsMZPhng5XdalaKWXFyNRL1YOy2BAO0i/aTt6mdAao7LrRHJWnqK8mgBUEXChXWwjbHObyLhHE0ozlIkgvRNJWlU85VL7czMx5uo26gbYcJxbIqpCiisAQPNkEgRfQOwA64wp8U0BK/0KED8VSof/wBiYxBuK02qF1oCkukkBahYXBA+ITvjk4s7Jo+o5PiiNTRoUSoMAyBI76b++OxVkeJhqaNp3QHcHcD/AC47HVLRzZ8N4gjHM19E6vOqbf8AEca3IeMc1RBUS58tVDxBVtIksDvB+pE98KPEWVYZhjTXSzVGED71zce8zhl4doCq7K9QUzHwkdR3JMCYJHpjeR6sILYXwHxTl/OX+pp07ltU01M26mJuf2x7wbjWUas5zOVoMdQgugIO0yIvNz8/UnGWz9BXquApJDkEAydhYAA31TcTv6YPzXht5WzQzGNjOoekiZG2+2JwS2OT4NP478UUAnlZdGRWWaXlKqqrq+8b8wEGIMEbzjE5DjNUsCWJM6gL79z6RuffDLO+F6tPy9YCR8JYwNMk/K5Prb0xVQ8G5ho0FJ0gQCxMG0kBZHth+KWw+TZ9Ly8vl3d1pqQpLLqJ5RIEAxNgJEgTI9cYWp4vzBHk0nYyZHlAgkDY8oB29MWmhWoZc6nKyXpubg866uWYkwpkf2IwDkeAvS8rMUK9J21KRTBlgN4YC24iATjnBJW7LlbpUN+FcYrrVXzQzxv+MNYLIMEgEkaOsk4t8M5/OZ1mWvmTS0GFUr94TIPYDvc29LiV+C5isxaoy0gYRfPYoWJELp0qwmdlBJi+LKPh7M5WoKtWjVqODY0qimm2ldALEqSCfWOgju0q3ya/QPxqvVr1CKq1WemRTFPzE08u7Kh5iW+LUsgkj0GPB4lerSfL06pTUZI0ai2nmiQQy7EbHtjVcK4NlMzXFZ3alXZQSrFgQwAGkS0GNO+mDuMLuH+H1oZ9lam6rVkhvMDDUZ+HSBI1MDcWE774Ex0uRfkc1UrI9GrGs0yvmVGhUEhgG3LEMqwYPXoZxPJZTN5aaatTfUivqRdaQxN9OkEtIYG2q2GuYyNZnqlaqUabAC2tr/CQSBYTPNi7I8Np0U1jOkDaaZFiFLGQDJGkHp+uIvVUXW+SVGoj6vMrkF7ldWtC0SPs2ZYI9Y2wFmsrfVmXqLKwwQq0aQSQrFyQNMmL+mIVeIVzrBqGoCgZvMRSQrDpCq1p39N98FVMovltUrloSufMZDtRemFDoIIKAlbkGBq1GxwhwZviCZcFPLQldSktU1Aw4PqJOxkG8jfBmTBqU0CsUphqg1AsAmpZUtf/AGeobgyNTHDpcnQq0KVGpao4FNcwqjS3l2DGCQzaSgNzqGk7hgB+F8IqvXqUILtSDL5tM6VVgAVD9BNrCfiPa+bfQqu9HlbJmgqU61DUrVJStTIlGgEFGIKsDaxsTvcjDbL8CqMiqi+eCwdwYWk8gMKmkz5T6TPLFxG2NBS8PqlQ1KjWBJWjTEIupVBnuD5Y7XJ3nBuY4uFWICdlXeIm/Y+mM5VyRzwJOEeC0y9bzfNE6WQ0lErpeWIk3JB2NvninxnnmpV8uAGNOVd9raXm43JsOmJZjxC1lpD3j9zhVXc1L1IsZ6yPc4m8uhqhxT4y9VYQKgaObqbCT+Ue0YJyOXVROqSeu84zmXyyzyr8+uHfDMhpIYr633/O2LglfASehorMYA29Nv57YmGAOm2rr/OmIHNb7T/l/vgWtG5IX0H7473RzoZrWQG7X7dsC12VzANvywjrox3MD9f564DqVuisZxL8gqJpX4QW+8AP59frhZX4RElFMD7zW+mFT8UZRGtiOxOIrn6huzEDt++Jbi+hphLZYJdifb+bYoq1e+3YYor8Zq2Cu/v/AKRgTM591BeoxNtj0P7n8hidCG1M0BGqB2Hf+dvrgDN5OpUR6uyqJUHdtv74N4Pl3YNVrJyiNNMxqMmJM/CD67xb1Br8SLZjvqQ6VUSAFCz0sJIudrYqKBgXEM5ZNKwNSkIDOkN5pN94kKb7euEucWrRSsCSGUkMVMgQtATY3+IC34vTDqlSLsFRTBVQx3IGpiFvba9h1PbF+V8HuaS03dSBPNfVFtJgixhQD3AHYYXOKHFtGCTM1SJNW3cqP3BxfSFQ8xdYkCYj9APTG4p+CXXauPmg/wC+B814Zq00MVwIv1AM9jO9oj2w/kTJwZoOE02FCkCwP2a3nflF8dizhVL7Clcf7NevoMdjoRQkyuToVcw61nqCqlViAthBJiJBJt1t+5WeNvDS5bVVp1nAYiSwGk6gQFEcxaxJ3EdB1q4zmS+c0Uz5br9lqqTY6mLMfQAGPQAWw28a+HEbIJXTNBtBUAONIOokQABIbmB7QOm+PNUlNO9Ha4uNVsyOSP8ATuah5pBAgsvxDeVIP59TONJ4g8XOlVBrNVSszUAJsY07cwBUwSDY4y+rQr06hDOFAXSwiLk3iOwv3wtoGoz/ABc0yAevXpbHbHI5XRtm/wAQWWlpCoxBNggAv0gCLYCPjHMLFRPLkQTNNdxpudMapiDPSdt8JMrmn1BUlpEkKCT+V8G0eH5rNKFWmxIEc3L2teJsJn0xOMY7ZSlJ8Go4ZlW4jT82uarEuy2caQAFIgMr/iNzcwL4xioy1iFtDESxUCAT3I/TBeVP9IrpURhUI5lLMNIlIFiOa4MzaB6yZwFqTqdeWV2B+8pIYE+0zJnfYYZNKOkaN3sb8JzuRSmy18uKTiSlZaZJYzN2WWNMx19dsU5jjRqO3OadBl0rQCgrAMRD22ClSBHpIkmpw7KU/tDlswjg3agQQkH4gpqkiPbDLKVMsKtTy3r1ai02bRXIBZxBC6XpwWj3N+uOUtrZ0Tp6J8GpUWrllWGA5SrsNMjZQNakAgDaLdOlnFMmZqZnMmi5TSxX7VAC3KoW0sSR1EXkkYA8P8OWvUaoz6kgM1JAtMgQBqTSApud4W0SIM4Ez+QbL1KtAsWpVIqUqi2NRD8R0LZyhPMN7bQYwJKnsW22tBtJ0qNRHkBFevoKoTrAAUlBGlVJGowTMCwtgbNcCZQaoJH2pRnbmAR1Xynk82hp0lrEdwQJ1OVoqpVqaKVa8RqR1jmWY5GUMSoPKytptcrQlKpQzeqm9SoKi+U9OdRoSXNNvMIupgxqnSYGogjCnXAN+yWQeKdKnpHnICiqxGqoq3IHNZluCDMSSNQKliMjw8sraGaoJlDNlHxaDI5lccpUwBYbzhjmeHItQVKtZoQyqKAD8OgyR0v6QZM3tea4posfZ0wICjf0xyaSdlKTqhPQ8IUFP2oGhanmpRQnSpgW3uocsQIAvF4GGGa48FWKaX3gbfM98BZrMs/KoIXt1PucdTooo5o77/w4pKUidIEzPFq1QnqTbSu0ep7/AMjA4yjG7H5A/qf7Ya/16KIVBH0wM+cn7o+p/bFYxXYWwE0rQLDsMEpk4ALT+mItmQuwA+p/UmcD1c0zfEYGNo2xj/XpTMKJiYt/J+eKq3E3fc27fzfCwVewtiL5hugWPUzPyj98LkwpDMVnPX++IaIuxg+uF9Kvo6LPTSoGKq2YZtzbsP74nZWgjMZwGwwJrLTp+vT/AF+WJrS2kfLE3kC6wMIAyUtN5k/pj0Btz7z0xYWiGgAGw6n5YEqZln1BANKgl2MlEAuS7feI30jDtm0i+nTkjSCzt8KDeO/p7mAB74upUEpMTU01KqxbVy0idRtaWcaZJI6iO+Kc1X8nVTpkgsYqVDGqodVE2vZdNQjT/rizIqXqVUD6dMOGi0U6M6QOpjVvtGKSC7LqOYMVtU1HmlBMwOcrLbAAEbetsZ+nRhjVLEMtNQNwDqNMH/lBER6iRh0uXKtmKSEn7SJJufKrVYY+8DHcI4SyFldtbBQea506xE+sWn/LjOe2OOiPAnRiQWbl5QrA3BgggyQR69DONFSKqN/qf74nlssBsRPt/bCXxFUW4llK9QT2Pbpe+OeF7LyrQ3r5hQpJJA7reP2xjM75lQkmGGqFMzG/WBMb9Imx7+0snXZop1FAebtVVZtN5i5Hv1xQqZjLhS3lONXwk6oNzfRYr033PrjrGFI5uVs3GUy/IkLbSIkT079cdgjJ8dqNTRmRASoJAJgEjp6Y7HZI5HzzxNmqLtVCtNbWBAF/iabxBMm8zv74YUuAUqiLWatXimVFNIBHRdU2AsNz3F8LvEvDKVfNVnU1dTViSBpQJYEgsxOqCLDlF/aSeFcKzNakv9PmmpgoUYPeF3GwlQxBNpxwdezrv0KfG3C6zIlZqT6w7IzBDDrEq1u0EX7+mIeE/CozKO1UVVNMEg09OoCJnSbtBHwwDY74jTyecy7uXdqIDHVUcVAtTqSG0Q9pMyLGcSzPI71aeYoPBuAzhjqjYMone5B79jFq4qkS2pStmj8B5ejSYvQNSpVZSpFRBoa9o0X7WM4+kV6wNNVNNVciw8xkAgXKwvQn0EXPbHyerxjMUlXXSREIVlLRcCCYIJkEdIJA6XxPh/HkOZWpOinBVNMlAx0yPuvB9QPnjjLPlnRKPCY88Quqqarh2XX5co6uvmBC4iBMERJnvbEX/qBmEo0K7oDSLoKgInuADZh6jeR2wJwzgjnKPTsPLqMZkhbDqLyAQpM/dqOT8ONAaKBiOYUy/mUWKkjLVQBKEA/CTzRMEMwG2IbikdEpGSy1KpXWpQqp9oHY+YxH+0UFtLD4AGQMQR29MQztIUSwdHZXCmRYqAdSVqLddJgQCOoMagMOeLZerNSvSqCnWporZigw1K+mWRlNpMrAIAJ69cM+C+HsxUyzK0Zegwt5qjUOcVNar8ShjC6WKmFmJNri+0S/TJ8DzIZVqIyF0ViSg5Kql9JKkgkGSQaciDF9pbZbhT1IZGFSkza0toQI28gydRvOmDJBxDL5DJZdiyU/NqkjmYWkW5V2HewuSe+Dc5xB2JFRygH3FuT7Qf1OIeKejfJlGToLl1elVqNWCsGDBYv91Zm+mJm0ltrDDKjnECTpCUyo0gb39vbGerMShpjVBIJYkTI29h9fniFDL2ALMQABczt64yyYNJF2ez5erqHKIiDBJ7GLx/2xCOrne5J3+mJwFuAPfA7vqNgT64pQrkMrJVs30UQO/XAVXMRvJxTma5BImI9L4GQdp9zhAvfMsdoGIBzO8k/THgj3Ppj0sRuY9MYxxG/X16Y9I6kz+Q+m5xXUrWvb9fl/pivzfT67/wBh88YxY1/bubD5DETba5744TN5+X9+mJhe9h/PrjCRFOeu+L6VEC+5xJBAv9YufYYqerBg29IknGs1EiBsBP6f64rqMF+Ign1MAdJJ6DBeXybsD/ulA3N2Pa2wE/6ThRVqh8r5irBNCqWkjm0RLRJP3GKkxuOs4VGwbKM/qenXMlPKpO1xdipqLp/yjVS9yCPkfnaKJTzCU1gAVIEsIP8ATJMGO8n1+pxHNKCOIhoJWjV3Ebqag/8A6498SOWFUWmLTYT5AAJOKtBQBxZR5jBNtRgg7/8A09p3HMN8E1EZXJpQOYyAIGlqYptc2sGP09bLTUbNqSPs6pY/C1tTaSNMXK8g6zjU8Ky9VAA8TFzq6/New9PbEybKVCnhuSzBdjWYOGOvUQsksdTLIPRiTtGHeRoD+pqj/wBCnYf8bYtzvERSTUxn0XmJ6dBhLR8QqWrVFl4p01gQL6nkTta09fTAlJvaFtLSYVn+K1FqFEpAAfe1X6zuPSIxPJZSlmlOustNAZN797SIPqZ64zfEOMOaiVH5EnQBBi8Hma3W02HcdcXDjI0wlBFqj/eFmaV7G45og3/MicdIxObZr8pwTJ0zP9UYIBC6R7233ImMCZpMsG1CswUn4RTJMe7Rf2FumMsOK1PMA0CDMzFhPQCGHzNp2OCn4+Vc6KaaINtRmfcEQD3ucU39AjX5VVKKYW6jp6e2PMUcPz7NSpsViUU7nqBjsWRoC4oH8zRRzGTBJI8t2qa2LE2GrlHXpFjftHKcW/psoHq5dSWe4pAiwOkEsGE7CCTecZ7i1T/zqhqYY64ALcjSakXE7mQexBnbGk43xJaZQqeQqNVNgPtE2ZIMXB3jcC07Y890ehKwbw94oOYzrNqamqUmVBUAGidGoEzJuOs2wJwLhdI0Wy2Yp6KyVNIrU7smuNMFgSVcgGbcrEmAMI+J5b+ncny2YJKuHN/KeCp+QOkk7GN5w94ZxJoRayirQCvTqEWYUm0haikfgDGVMwAPU4Mti4UhenDv6LO0tblqDPpVzc0qynS6STYHs3Qg7rOLM94dpitWpoopM32tMzynY6Qp/C08o2SrI+GMaOrllr0v6evRFaoaoFV6f+9XTCVrRDAAAn16yBhpwDwpmjTonOOoqpcRDECEEFttVrkb/Wats5ukZng7zWWpL066LFZOjQF6/j0sG7kLvbGpqcOqVAVH2NNkIdmJPVYIFrRPzvh1mstQoO9VaKvmH5mqECbDSCT93lEWjCBuJg1i1Q6pHwiY/gxyaUWdMnJFiZmjlSzUUJq1SNdV7lyJAHYdwBF5tvi3+q1trrvv9wHa1pj9r4VZ7iAXUshUaDpFyY2/nvhTWzhIheVevUn59MZpt7BNUOs7nknlCoJOkLvfudz7YDGcPTb1wNw/Kk7LHq0/p1w3yuQiTYkXJP8AIGKjDslyI5cM+6j3NvoN8WViVaJG0mf7Y9zFfSoCLqY+8A/v9cLMpQqPW+0kkdPl+Xzx1IJVuKgGAdR9B/IwK+cqNImAbfw4sOSgkRPpiDL02/T69cQUUgAepxJEJNzb8I/c4gXUdZP5fz2x6EZvQYBOqVYstj2H7/648FFis7d7/vjx0iPf+DtgrKUdVNiZiRhQAiUhNjJ/n1xetH2xLUNh9BiLZnfTaN5/v0xJRaKXsPfHhqotxLH8vlP7TgLzCxgX6mdh7z09/pjqCtVc000s0SSfhA/f6fLGo1hWXepWaEF/S3znePaMAeI2OWq5VFc6qjnWEIE3QLNidN2vub9sabhlJaVMtdmvqbq0dB2HpjH+L8952YyoVSCGYcyFSuooZvv8O+2/fFx5JbHWdzLvV+0BhK9EKFKwDYi8gtqJJmLE7WGKTUp+RSpnWQGrIbCSGFZTFzcXvsdPqMB8Ry70WqMWU/aUWnR1F4EEC2kW6xgLI0Hq+XVTSWBe0xIcsZvPVjHvfbC5UjJbGPiPOKHq06TKrrUanWVk5npPSppDkK0sCsgr0IvfFPDtNRXepUAO7tJIAgCb2AgDe1gcFLwRydbAM5uSXIJPSYWDGLc9SC0aimmqjQZKkGBG+wwWmZJo8ymQydlLLIIbUWESNiOaxBuBFsaOiwVbMHAHof0vikcQUDnotHeQfynGc4zToFvNNIATaaZAMwL2g9vnitILYdxTPB7wYFwxJgfKf17GPRPRymp68AkEU2ljaQWtJP8AIOBuL5AhRUpVFpidlkKRtOqV/br2uFlSTmWVq9TRoEsrTeTpHM1xud+uKSBsejgilKdaTEgHSSxCgjVK3QgRfvt1sXxTiWVdh5NEQBFyEMd9Kz36wcJ8nl651MtQlFcrzEXsvNGkgm5uOuLmydQmeQnuR17WAjGfoxT/AFBNx5dt41T32JMY9r5VC5V4LSByhY9L3O3bFVfJ1V+4h/4C0/OJ/f2xF6WYBnSJjcuG36GwNu04KQ7NtkssgpoALBRGwtHbHYq4cH8qnO+hZj2GPcdCCutwMVWRiwDJUJVtMxJIPXvDeh1fit5xjghrU2SpUBjc6InSYNg1tW8TE/THY7HOUFf+nWMnv9E63D3ZqDGrsPLblEsFKsDqmRY6TMgjpgjw74TprWqPq5CsFVBU81zfVEXiIv1nHY7GwROTNpl1VJ0qBtPcnuT1wJxbiTgnRAgdQT+4x7jsMkqCPIkzBq1DzVLEyBpsJt1OFVXhZY/7SPZb/WcdjsC8cVsbZDMcI1MTr/8Ax/ecEUuDAQdUn2/1x2OxnFBkwsZQj735f64sWkYu0wLTt9JvjsdhSSNZE65+P8r/AFmw9sXjLEk8wA7Bf3mcdjsVFAz05YbEKRtYEfviD8KpVDBUDoI/fvjsdhpGZ6nhyjM3/L+2LK/BE+6SABtjsdhwjXAJuxceCLGosT6RiKcPJUrqsTtHb547HY5YoqyupweTGuB1AG9u82xS3BZga/bl2/O+Ox2NijNsWVvD7MQDWOibqFifczfGobha0zTCQBTaRbeVKm8+uOx2GUUFntWiQsBgJ6xt6xOF+Z4IHdHLEaJi28xuZnpj3HYnFDYPxfhBqoF8xlAq6rSfukWloBvvGJ5XwyKahUrVFA6BU/dTjsdisUKbC14VU6Vz/wAyKf004D4hwmqadQNWQhlIP2Rn5HXbHY7AoqzNnuapkaZIPe0T+Zwy8P8ADKZcVHBZrwPu37i847HYtRV2Q5Oh/kwumwtJAHLYC0CFFjE374x/GvDyf1lSoukBqCjQUkA6idQuPT6Y7HY6S4CPIvyvh5SKhlJZ9XwbcqiPimJE/PFycAH4z6b2+rHHY7HOqK5ItwRhtWI/5F/7/niLcBcg/bLfvT/+Q/bHY7E0VY6yWTZaaLqUwoE6Ow9zj3HY7HQ5n//Z"/>
          <p:cNvSpPr>
            <a:spLocks noChangeAspect="1" noChangeArrowheads="1"/>
          </p:cNvSpPr>
          <p:nvPr/>
        </p:nvSpPr>
        <p:spPr bwMode="auto">
          <a:xfrm>
            <a:off x="1222375" y="922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6" name="Picture 4" descr="https://encrypted-tbn3.gstatic.com/images?q=tbn:ANd9GcSqZVgeCvenFFUriCeYSkgpJrpX7lMcxViu4TXlY1x4CQ60YfZU"/>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229236" y="312737"/>
            <a:ext cx="2676525" cy="1704976"/>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02466" y="471730"/>
            <a:ext cx="3750733" cy="29224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0310906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xmlns:mv="urn:schemas-microsoft-com:mac:vml">
      <p:transition spd="slow">
        <p:random/>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56209" y="661427"/>
            <a:ext cx="4404049" cy="947239"/>
          </a:xfrm>
        </p:spPr>
        <p:txBody>
          <a:bodyPr>
            <a:normAutofit/>
          </a:bodyPr>
          <a:lstStyle/>
          <a:p>
            <a:pPr algn="l"/>
            <a:r>
              <a:rPr lang="en-US" sz="3600" dirty="0" smtClean="0">
                <a:latin typeface="Arial" panose="020B0604020202020204" pitchFamily="34" charset="0"/>
                <a:cs typeface="Arial" panose="020B0604020202020204" pitchFamily="34" charset="0"/>
              </a:rPr>
              <a:t>Farm Management</a:t>
            </a:r>
            <a:endParaRPr lang="en-US" sz="36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3107319" y="1467629"/>
            <a:ext cx="6588682" cy="677548"/>
          </a:xfrm>
        </p:spPr>
        <p:txBody>
          <a:bodyPr>
            <a:noAutofit/>
          </a:bodyPr>
          <a:lstStyle/>
          <a:p>
            <a:pPr marL="0" indent="0">
              <a:buNone/>
            </a:pPr>
            <a:r>
              <a:rPr lang="en-US" sz="2400" b="1" dirty="0" smtClean="0">
                <a:latin typeface="Arial" panose="020B0604020202020204" pitchFamily="34" charset="0"/>
                <a:cs typeface="Arial" panose="020B0604020202020204" pitchFamily="34" charset="0"/>
              </a:rPr>
              <a:t>Early 1900’s Farming</a:t>
            </a:r>
            <a:r>
              <a:rPr lang="en-US" sz="2400" b="1" dirty="0">
                <a:latin typeface="Arial" panose="020B0604020202020204" pitchFamily="34" charset="0"/>
                <a:cs typeface="Arial" panose="020B0604020202020204" pitchFamily="34" charset="0"/>
              </a:rPr>
              <a:t> </a:t>
            </a:r>
            <a:r>
              <a:rPr lang="en-US" sz="2400" b="1" dirty="0" smtClean="0">
                <a:latin typeface="Arial" panose="020B0604020202020204" pitchFamily="34" charset="0"/>
                <a:cs typeface="Arial" panose="020B0604020202020204" pitchFamily="34" charset="0"/>
              </a:rPr>
              <a:t>vs. Farming Today</a:t>
            </a:r>
          </a:p>
        </p:txBody>
      </p:sp>
      <p:sp>
        <p:nvSpPr>
          <p:cNvPr id="6" name="TextBox 5"/>
          <p:cNvSpPr txBox="1"/>
          <p:nvPr/>
        </p:nvSpPr>
        <p:spPr>
          <a:xfrm>
            <a:off x="1856207" y="4238550"/>
            <a:ext cx="4781660" cy="1631216"/>
          </a:xfrm>
          <a:prstGeom prst="rect">
            <a:avLst/>
          </a:prstGeom>
          <a:noFill/>
        </p:spPr>
        <p:txBody>
          <a:bodyPr wrap="square" rtlCol="0">
            <a:spAutoFit/>
          </a:bodyPr>
          <a:lstStyle/>
          <a:p>
            <a:r>
              <a:rPr lang="en-US" sz="2000" b="1" dirty="0" smtClean="0">
                <a:latin typeface="Arial" panose="020B0604020202020204" pitchFamily="34" charset="0"/>
                <a:cs typeface="Arial" panose="020B0604020202020204" pitchFamily="34" charset="0"/>
              </a:rPr>
              <a:t>Today’s Benefits:</a:t>
            </a:r>
          </a:p>
          <a:p>
            <a:pPr marL="342900" indent="-342900">
              <a:buFont typeface="Wingdings" panose="05000000000000000000" pitchFamily="2" charset="2"/>
              <a:buChar char="§"/>
            </a:pPr>
            <a:r>
              <a:rPr lang="en-US" sz="2000" dirty="0" smtClean="0">
                <a:latin typeface="Arial" panose="020B0604020202020204" pitchFamily="34" charset="0"/>
                <a:cs typeface="Arial" panose="020B0604020202020204" pitchFamily="34" charset="0"/>
              </a:rPr>
              <a:t>Steady supply of inexpensive food</a:t>
            </a:r>
          </a:p>
          <a:p>
            <a:pPr marL="342900" indent="-342900">
              <a:buFont typeface="Wingdings" panose="05000000000000000000" pitchFamily="2" charset="2"/>
              <a:buChar char="§"/>
            </a:pPr>
            <a:r>
              <a:rPr lang="en-US" sz="2000" dirty="0" smtClean="0">
                <a:latin typeface="Arial" panose="020B0604020202020204" pitchFamily="34" charset="0"/>
                <a:cs typeface="Arial" panose="020B0604020202020204" pitchFamily="34" charset="0"/>
              </a:rPr>
              <a:t>better </a:t>
            </a:r>
            <a:r>
              <a:rPr lang="en-US" sz="2000" dirty="0">
                <a:latin typeface="Arial" panose="020B0604020202020204" pitchFamily="34" charset="0"/>
                <a:cs typeface="Arial" panose="020B0604020202020204" pitchFamily="34" charset="0"/>
              </a:rPr>
              <a:t>financial performance, </a:t>
            </a:r>
            <a:endParaRPr lang="en-US" sz="2000" dirty="0" smtClean="0">
              <a:latin typeface="Arial" panose="020B0604020202020204" pitchFamily="34" charset="0"/>
              <a:cs typeface="Arial" panose="020B0604020202020204" pitchFamily="34" charset="0"/>
            </a:endParaRPr>
          </a:p>
          <a:p>
            <a:pPr marL="342900" indent="-342900">
              <a:buFont typeface="Wingdings" panose="05000000000000000000" pitchFamily="2" charset="2"/>
              <a:buChar char="§"/>
            </a:pPr>
            <a:r>
              <a:rPr lang="en-US" sz="2000" dirty="0" smtClean="0">
                <a:latin typeface="Arial" panose="020B0604020202020204" pitchFamily="34" charset="0"/>
                <a:cs typeface="Arial" panose="020B0604020202020204" pitchFamily="34" charset="0"/>
              </a:rPr>
              <a:t>higher </a:t>
            </a:r>
            <a:r>
              <a:rPr lang="en-US" sz="2000" dirty="0">
                <a:latin typeface="Arial" panose="020B0604020202020204" pitchFamily="34" charset="0"/>
                <a:cs typeface="Arial" panose="020B0604020202020204" pitchFamily="34" charset="0"/>
              </a:rPr>
              <a:t>rates of return on </a:t>
            </a:r>
            <a:r>
              <a:rPr lang="en-US" sz="2000" dirty="0" smtClean="0">
                <a:latin typeface="Arial" panose="020B0604020202020204" pitchFamily="34" charset="0"/>
                <a:cs typeface="Arial" panose="020B0604020202020204" pitchFamily="34" charset="0"/>
              </a:rPr>
              <a:t>equity</a:t>
            </a:r>
          </a:p>
          <a:p>
            <a:pPr marL="342900" indent="-342900">
              <a:buFont typeface="Wingdings" panose="05000000000000000000" pitchFamily="2" charset="2"/>
              <a:buChar char="§"/>
            </a:pPr>
            <a:r>
              <a:rPr lang="en-US" sz="2000" dirty="0" smtClean="0">
                <a:latin typeface="Arial" panose="020B0604020202020204" pitchFamily="34" charset="0"/>
                <a:cs typeface="Arial" panose="020B0604020202020204" pitchFamily="34" charset="0"/>
              </a:rPr>
              <a:t>decreased in use of resources </a:t>
            </a:r>
            <a:endParaRPr lang="en-US" sz="2000" dirty="0">
              <a:latin typeface="Arial" panose="020B0604020202020204" pitchFamily="34" charset="0"/>
              <a:cs typeface="Arial" panose="020B0604020202020204" pitchFamily="34" charset="0"/>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89696" y="2145177"/>
            <a:ext cx="2769927" cy="18432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2721" y="2189163"/>
            <a:ext cx="2466975" cy="1847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71789" y="2145177"/>
            <a:ext cx="2455506" cy="18518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227295" y="2145177"/>
            <a:ext cx="2505075" cy="182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6771789" y="4315494"/>
            <a:ext cx="4960582" cy="1754326"/>
          </a:xfrm>
          <a:prstGeom prst="rect">
            <a:avLst/>
          </a:prstGeom>
          <a:noFill/>
        </p:spPr>
        <p:txBody>
          <a:bodyPr wrap="square" rtlCol="0">
            <a:spAutoFit/>
          </a:bodyPr>
          <a:lstStyle/>
          <a:p>
            <a:r>
              <a:rPr lang="en-US" b="1" dirty="0" smtClean="0"/>
              <a:t>Today’s Challenges:</a:t>
            </a:r>
          </a:p>
          <a:p>
            <a:pPr marL="285750" indent="-285750">
              <a:buFont typeface="Wingdings" panose="05000000000000000000" pitchFamily="2" charset="2"/>
              <a:buChar char="§"/>
            </a:pPr>
            <a:r>
              <a:rPr lang="en-US" dirty="0">
                <a:latin typeface="Arial" panose="020B0604020202020204" pitchFamily="34" charset="0"/>
                <a:cs typeface="Arial" panose="020B0604020202020204" pitchFamily="34" charset="0"/>
              </a:rPr>
              <a:t>environmental </a:t>
            </a:r>
            <a:r>
              <a:rPr lang="en-US" dirty="0" smtClean="0">
                <a:latin typeface="Arial" panose="020B0604020202020204" pitchFamily="34" charset="0"/>
                <a:cs typeface="Arial" panose="020B0604020202020204" pitchFamily="34" charset="0"/>
              </a:rPr>
              <a:t>issues</a:t>
            </a:r>
          </a:p>
          <a:p>
            <a:pPr marL="285750" indent="-285750">
              <a:buFont typeface="Wingdings" panose="05000000000000000000" pitchFamily="2" charset="2"/>
              <a:buChar char="§"/>
            </a:pPr>
            <a:r>
              <a:rPr lang="en-US" dirty="0" smtClean="0">
                <a:latin typeface="Arial" panose="020B0604020202020204" pitchFamily="34" charset="0"/>
                <a:cs typeface="Arial" panose="020B0604020202020204" pitchFamily="34" charset="0"/>
              </a:rPr>
              <a:t>cost </a:t>
            </a:r>
            <a:r>
              <a:rPr lang="en-US" dirty="0">
                <a:latin typeface="Arial" panose="020B0604020202020204" pitchFamily="34" charset="0"/>
                <a:cs typeface="Arial" panose="020B0604020202020204" pitchFamily="34" charset="0"/>
              </a:rPr>
              <a:t>to human </a:t>
            </a:r>
            <a:r>
              <a:rPr lang="en-US" dirty="0" smtClean="0">
                <a:latin typeface="Arial" panose="020B0604020202020204" pitchFamily="34" charset="0"/>
                <a:cs typeface="Arial" panose="020B0604020202020204" pitchFamily="34" charset="0"/>
              </a:rPr>
              <a:t>health</a:t>
            </a:r>
          </a:p>
          <a:p>
            <a:pPr marL="285750" indent="-285750">
              <a:buFont typeface="Wingdings" panose="05000000000000000000" pitchFamily="2" charset="2"/>
              <a:buChar char="§"/>
            </a:pPr>
            <a:r>
              <a:rPr lang="en-US" dirty="0" smtClean="0">
                <a:latin typeface="Arial" panose="020B0604020202020204" pitchFamily="34" charset="0"/>
                <a:cs typeface="Arial" panose="020B0604020202020204" pitchFamily="34" charset="0"/>
              </a:rPr>
              <a:t>Strain on small towns</a:t>
            </a:r>
          </a:p>
          <a:p>
            <a:pPr marL="285750" indent="-285750">
              <a:buFont typeface="Wingdings" panose="05000000000000000000" pitchFamily="2" charset="2"/>
              <a:buChar char="§"/>
            </a:pPr>
            <a:r>
              <a:rPr lang="en-US" dirty="0" smtClean="0">
                <a:latin typeface="Arial" panose="020B0604020202020204" pitchFamily="34" charset="0"/>
                <a:cs typeface="Arial" panose="020B0604020202020204" pitchFamily="34" charset="0"/>
              </a:rPr>
              <a:t>Greater reliance </a:t>
            </a:r>
            <a:r>
              <a:rPr lang="en-US" dirty="0">
                <a:latin typeface="Arial" panose="020B0604020202020204" pitchFamily="34" charset="0"/>
                <a:cs typeface="Arial" panose="020B0604020202020204" pitchFamily="34" charset="0"/>
              </a:rPr>
              <a:t>on </a:t>
            </a:r>
            <a:r>
              <a:rPr lang="en-US" dirty="0" smtClean="0">
                <a:latin typeface="Arial" panose="020B0604020202020204" pitchFamily="34" charset="0"/>
                <a:cs typeface="Arial" panose="020B0604020202020204" pitchFamily="34" charset="0"/>
              </a:rPr>
              <a:t>chemicals: fertilizers and pesticides</a:t>
            </a:r>
            <a:endParaRPr lang="en-US" dirty="0"/>
          </a:p>
        </p:txBody>
      </p:sp>
    </p:spTree>
    <p:extLst>
      <p:ext uri="{BB962C8B-B14F-4D97-AF65-F5344CB8AC3E}">
        <p14:creationId xmlns:p14="http://schemas.microsoft.com/office/powerpoint/2010/main" val="102749681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xmlns:mv="urn:schemas-microsoft-com:mac:vml">
      <p:transition spd="slow">
        <p:random/>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93859" y="674910"/>
            <a:ext cx="6534141" cy="782135"/>
          </a:xfrm>
        </p:spPr>
        <p:txBody>
          <a:bodyPr/>
          <a:lstStyle/>
          <a:p>
            <a:r>
              <a:rPr lang="en-US" b="1" dirty="0" smtClean="0">
                <a:latin typeface="Arial" panose="020B0604020202020204" pitchFamily="34" charset="0"/>
                <a:cs typeface="Arial" panose="020B0604020202020204" pitchFamily="34" charset="0"/>
              </a:rPr>
              <a:t>Farm Management Trends</a:t>
            </a:r>
            <a:endParaRPr lang="en-US"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2051020" y="1717095"/>
            <a:ext cx="5493926" cy="5017583"/>
          </a:xfrm>
        </p:spPr>
        <p:txBody>
          <a:bodyPr>
            <a:normAutofit/>
          </a:bodyPr>
          <a:lstStyle/>
          <a:p>
            <a:r>
              <a:rPr lang="en-US" b="1" dirty="0" smtClean="0"/>
              <a:t>Subsides and Crop Insurance </a:t>
            </a:r>
          </a:p>
          <a:p>
            <a:endParaRPr lang="en-US" b="1" dirty="0" smtClean="0"/>
          </a:p>
          <a:p>
            <a:r>
              <a:rPr lang="en-US" b="1" dirty="0" smtClean="0"/>
              <a:t>Contract Farming</a:t>
            </a:r>
          </a:p>
          <a:p>
            <a:endParaRPr lang="en-US" dirty="0" smtClean="0"/>
          </a:p>
          <a:p>
            <a:r>
              <a:rPr lang="en-US" b="1" dirty="0" smtClean="0"/>
              <a:t>Sustainable Farming</a:t>
            </a:r>
          </a:p>
          <a:p>
            <a:endParaRPr lang="en-US" b="1" dirty="0" smtClean="0"/>
          </a:p>
          <a:p>
            <a:r>
              <a:rPr lang="en-US" b="1" dirty="0" smtClean="0"/>
              <a:t>Organic Farming</a:t>
            </a:r>
          </a:p>
          <a:p>
            <a:endParaRPr lang="en-US" b="1" dirty="0" smtClean="0"/>
          </a:p>
          <a:p>
            <a:r>
              <a:rPr lang="en-US" dirty="0" smtClean="0"/>
              <a:t> </a:t>
            </a:r>
            <a:r>
              <a:rPr lang="en-US" b="1" dirty="0" smtClean="0"/>
              <a:t>Aging </a:t>
            </a:r>
            <a:r>
              <a:rPr lang="en-US" b="1" dirty="0"/>
              <a:t>Farmers</a:t>
            </a:r>
          </a:p>
          <a:p>
            <a:pPr lvl="1"/>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89586" y="5472918"/>
            <a:ext cx="1634253" cy="10543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23839" y="3902780"/>
            <a:ext cx="1071563" cy="10715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64779" y="3269406"/>
            <a:ext cx="5159369" cy="30567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8" name="Picture 6"/>
          <p:cNvPicPr>
            <a:picLocks noChangeAspect="1" noChangeArrowheads="1"/>
          </p:cNvPicPr>
          <p:nvPr/>
        </p:nvPicPr>
        <p:blipFill rotWithShape="1">
          <a:blip r:embed="rId5">
            <a:extLst>
              <a:ext uri="{28A0092B-C50C-407E-A947-70E740481C1C}">
                <a14:useLocalDpi xmlns:a14="http://schemas.microsoft.com/office/drawing/2010/main" val="0"/>
              </a:ext>
            </a:extLst>
          </a:blip>
          <a:srcRect r="8053"/>
          <a:stretch/>
        </p:blipFill>
        <p:spPr bwMode="auto">
          <a:xfrm>
            <a:off x="7678586" y="1650634"/>
            <a:ext cx="3131754" cy="13452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090640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xmlns:mv="urn:schemas-microsoft-com:mac:vml">
      <p:transition spd="slow">
        <p:random/>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00804" y="670171"/>
            <a:ext cx="6880412" cy="890950"/>
          </a:xfrm>
        </p:spPr>
        <p:txBody>
          <a:bodyPr>
            <a:normAutofit fontScale="90000"/>
          </a:bodyPr>
          <a:lstStyle/>
          <a:p>
            <a:r>
              <a:rPr lang="en-US" sz="4400" b="1" dirty="0" smtClean="0"/>
              <a:t>Animal Management:  </a:t>
            </a:r>
            <a:r>
              <a:rPr lang="en-US" sz="3600" b="1" dirty="0" smtClean="0"/>
              <a:t/>
            </a:r>
            <a:br>
              <a:rPr lang="en-US" sz="3600" b="1" dirty="0" smtClean="0"/>
            </a:br>
            <a:r>
              <a:rPr lang="en-US" b="1" dirty="0"/>
              <a:t/>
            </a:r>
            <a:br>
              <a:rPr lang="en-US" b="1" dirty="0"/>
            </a:br>
            <a:r>
              <a:rPr lang="en-US" sz="3600" b="1" dirty="0" smtClean="0"/>
              <a:t>Trends</a:t>
            </a:r>
            <a:endParaRPr lang="en-US" sz="3600" b="1" dirty="0"/>
          </a:p>
        </p:txBody>
      </p:sp>
      <p:sp>
        <p:nvSpPr>
          <p:cNvPr id="3" name="Content Placeholder 2"/>
          <p:cNvSpPr>
            <a:spLocks noGrp="1"/>
          </p:cNvSpPr>
          <p:nvPr>
            <p:ph idx="1"/>
          </p:nvPr>
        </p:nvSpPr>
        <p:spPr>
          <a:xfrm>
            <a:off x="1249407" y="2263409"/>
            <a:ext cx="7844118" cy="3967910"/>
          </a:xfrm>
        </p:spPr>
        <p:txBody>
          <a:bodyPr>
            <a:noAutofit/>
          </a:bodyPr>
          <a:lstStyle/>
          <a:p>
            <a:pPr marL="914400" lvl="1" indent="-457200">
              <a:buFont typeface="+mj-lt"/>
              <a:buAutoNum type="arabicPeriod"/>
            </a:pPr>
            <a:r>
              <a:rPr lang="en-US" sz="2000" b="1" dirty="0" smtClean="0">
                <a:cs typeface="Arial" panose="020B0604020202020204" pitchFamily="34" charset="0"/>
              </a:rPr>
              <a:t>Growth</a:t>
            </a:r>
            <a:r>
              <a:rPr lang="en-US" sz="2000" b="1" dirty="0">
                <a:cs typeface="Arial" panose="020B0604020202020204" pitchFamily="34" charset="0"/>
              </a:rPr>
              <a:t>, concentration and increased scale </a:t>
            </a:r>
            <a:r>
              <a:rPr lang="en-US" sz="2000" b="1" dirty="0" smtClean="0">
                <a:cs typeface="Arial" panose="020B0604020202020204" pitchFamily="34" charset="0"/>
              </a:rPr>
              <a:t>of farms </a:t>
            </a:r>
          </a:p>
          <a:p>
            <a:pPr lvl="2"/>
            <a:r>
              <a:rPr lang="en-US" sz="2000" dirty="0" smtClean="0">
                <a:cs typeface="Arial" panose="020B0604020202020204" pitchFamily="34" charset="0"/>
              </a:rPr>
              <a:t>Animal </a:t>
            </a:r>
            <a:r>
              <a:rPr lang="en-US" sz="2000" dirty="0">
                <a:cs typeface="Arial" panose="020B0604020202020204" pitchFamily="34" charset="0"/>
              </a:rPr>
              <a:t>F</a:t>
            </a:r>
            <a:r>
              <a:rPr lang="en-US" sz="2000" dirty="0" smtClean="0">
                <a:cs typeface="Arial" panose="020B0604020202020204" pitchFamily="34" charset="0"/>
              </a:rPr>
              <a:t>eed </a:t>
            </a:r>
            <a:r>
              <a:rPr lang="en-US" sz="2000" dirty="0">
                <a:cs typeface="Arial" panose="020B0604020202020204" pitchFamily="34" charset="0"/>
              </a:rPr>
              <a:t>O</a:t>
            </a:r>
            <a:r>
              <a:rPr lang="en-US" sz="2000" dirty="0" smtClean="0">
                <a:cs typeface="Arial" panose="020B0604020202020204" pitchFamily="34" charset="0"/>
              </a:rPr>
              <a:t>perations (AFO- 450,000 in US)</a:t>
            </a:r>
          </a:p>
          <a:p>
            <a:pPr lvl="2"/>
            <a:r>
              <a:rPr lang="en-US" sz="2000" dirty="0" smtClean="0">
                <a:cs typeface="Arial" panose="020B0604020202020204" pitchFamily="34" charset="0"/>
              </a:rPr>
              <a:t>Concentrated </a:t>
            </a:r>
            <a:r>
              <a:rPr lang="en-US" sz="2000" dirty="0">
                <a:cs typeface="Arial" panose="020B0604020202020204" pitchFamily="34" charset="0"/>
              </a:rPr>
              <a:t>Animal Feeding </a:t>
            </a:r>
            <a:r>
              <a:rPr lang="en-US" sz="2000" dirty="0" smtClean="0">
                <a:cs typeface="Arial" panose="020B0604020202020204" pitchFamily="34" charset="0"/>
              </a:rPr>
              <a:t>Operations </a:t>
            </a:r>
          </a:p>
          <a:p>
            <a:pPr marL="914400" lvl="2" indent="0">
              <a:buNone/>
            </a:pPr>
            <a:r>
              <a:rPr lang="en-US" sz="2000" dirty="0" smtClean="0">
                <a:cs typeface="Arial" panose="020B0604020202020204" pitchFamily="34" charset="0"/>
              </a:rPr>
              <a:t>   (</a:t>
            </a:r>
            <a:r>
              <a:rPr lang="en-US" sz="2000" dirty="0">
                <a:cs typeface="Arial" panose="020B0604020202020204" pitchFamily="34" charset="0"/>
              </a:rPr>
              <a:t>CAFOs-</a:t>
            </a:r>
            <a:r>
              <a:rPr lang="en-US" sz="2000" dirty="0"/>
              <a:t>15% of 450,000 are designated as CAFOs</a:t>
            </a:r>
            <a:r>
              <a:rPr lang="en-US" sz="2000" dirty="0" smtClean="0"/>
              <a:t>)</a:t>
            </a:r>
            <a:endParaRPr lang="en-US" sz="1800" dirty="0" smtClean="0">
              <a:cs typeface="Arial" panose="020B0604020202020204" pitchFamily="34" charset="0"/>
            </a:endParaRPr>
          </a:p>
          <a:p>
            <a:pPr lvl="2"/>
            <a:r>
              <a:rPr lang="en-US" sz="2000" dirty="0">
                <a:cs typeface="Arial" panose="020B0604020202020204" pitchFamily="34" charset="0"/>
              </a:rPr>
              <a:t>aquaculture </a:t>
            </a:r>
            <a:r>
              <a:rPr lang="en-US" sz="2000" dirty="0" smtClean="0">
                <a:cs typeface="Arial" panose="020B0604020202020204" pitchFamily="34" charset="0"/>
              </a:rPr>
              <a:t>operations</a:t>
            </a:r>
          </a:p>
          <a:p>
            <a:pPr marL="914400" lvl="1" indent="-457200">
              <a:buFont typeface="+mj-lt"/>
              <a:buAutoNum type="arabicPeriod"/>
            </a:pPr>
            <a:r>
              <a:rPr lang="en-US" sz="2000" b="1" dirty="0" smtClean="0">
                <a:cs typeface="Arial" panose="020B0604020202020204" pitchFamily="34" charset="0"/>
              </a:rPr>
              <a:t>The </a:t>
            </a:r>
            <a:r>
              <a:rPr lang="en-US" sz="2000" b="1" dirty="0">
                <a:cs typeface="Arial" panose="020B0604020202020204" pitchFamily="34" charset="0"/>
              </a:rPr>
              <a:t>movement of meat processing from urban centers to </a:t>
            </a:r>
            <a:r>
              <a:rPr lang="en-US" sz="2000" b="1" dirty="0" smtClean="0">
                <a:cs typeface="Arial" panose="020B0604020202020204" pitchFamily="34" charset="0"/>
              </a:rPr>
              <a:t>rural areas.</a:t>
            </a:r>
          </a:p>
          <a:p>
            <a:pPr marL="914400" lvl="1" indent="-457200">
              <a:buFont typeface="+mj-lt"/>
              <a:buAutoNum type="arabicPeriod"/>
            </a:pPr>
            <a:endParaRPr lang="en-US" sz="2000" dirty="0" smtClean="0">
              <a:cs typeface="Arial" panose="020B0604020202020204" pitchFamily="34" charset="0"/>
            </a:endParaRPr>
          </a:p>
          <a:p>
            <a:pPr marL="914400" lvl="1" indent="-457200">
              <a:buFont typeface="+mj-lt"/>
              <a:buAutoNum type="arabicPeriod"/>
            </a:pPr>
            <a:r>
              <a:rPr lang="en-US" sz="2000" b="1" dirty="0" smtClean="0">
                <a:cs typeface="Arial" panose="020B0604020202020204" pitchFamily="34" charset="0"/>
              </a:rPr>
              <a:t>Technology </a:t>
            </a:r>
          </a:p>
          <a:p>
            <a:pPr marL="57150" indent="0">
              <a:buNone/>
            </a:pPr>
            <a:endParaRPr lang="en-US" sz="1800" dirty="0"/>
          </a:p>
        </p:txBody>
      </p:sp>
      <p:pic>
        <p:nvPicPr>
          <p:cNvPr id="5124" name="Picture 4" descr="https://encrypted-tbn0.gstatic.com/images?q=tbn:ANd9GcQT7PvUiBsiF0a2nIs_ebQxShT7kvCXaiXv5NmbCt3QgGBeszHmi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32192" y="2263409"/>
            <a:ext cx="2466975" cy="1847851"/>
          </a:xfrm>
          <a:prstGeom prst="rect">
            <a:avLst/>
          </a:prstGeom>
          <a:noFill/>
          <a:extLst>
            <a:ext uri="{909E8E84-426E-40DD-AFC4-6F175D3DCCD1}">
              <a14:hiddenFill xmlns:a14="http://schemas.microsoft.com/office/drawing/2010/main">
                <a:solidFill>
                  <a:srgbClr val="FFFFFF"/>
                </a:solidFill>
              </a14:hiddenFill>
            </a:ext>
          </a:extLst>
        </p:spPr>
      </p:pic>
      <p:pic>
        <p:nvPicPr>
          <p:cNvPr id="5128" name="Picture 8" descr="https://encrypted-tbn3.gstatic.com/images?q=tbn:ANd9GcTbFrJxEG2Ot3CK1UgfP98EOE1_qzFOT0iwNDtbGSI7NPkWIsiRZ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32192" y="4427537"/>
            <a:ext cx="2628900" cy="1743076"/>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10" descr="data:image/jpeg;base64,/9j/4AAQSkZJRgABAQAAAQABAAD/2wCEAAkGBxQTEhUTExMVFhUXGB8ZFxgYGBsgHRsaGxocHx4cHB0cHCggGholHBgaIjEiJSkrLi4uICEzODMsNygtLisBCgoKDg0OGhAQGywkHyQsLCwsLCwsLCwsLCwsLCwsLCwsLCwsLCwsLCwsLCwsLCwsLCwsLCwsLCwsLCwsLCwsLP/AABEIALkBEAMBIgACEQEDEQH/xAAbAAACAwEBAQAAAAAAAAAAAAAEBQIDBgEHAP/EAEUQAAIBAgQEAwUFBQYEBgMAAAECEQMhAAQSMQUiQVETYXEGMoGRoUKxwdHwFCNScuEHFTNisvEkQ3OCFlODosLiF5KT/8QAGAEBAQEBAQAAAAAAAAAAAAAAAQACAwT/xAAvEQADAAEDAwIEBAcBAAAAAAAAARECEiExA0FRBGETFLHwQnHB0QUVgZGhwvEy/9oADAMBAAIRAxEAPwDGEiZA0n1/HEKxPUdN488EZhR1YH6HFbNG07dpm4xwoIiKZ6Y+AEYI1r/AZ8mA+kHEXBOwgfP62wCitV+XnjtNb3Er5G/1GJIpizGO2PtI2IN8AnK1GxPT1v8ALHSEkDefIz8sRr0gFJC9OkThJU40elMC5uR54o3wQ3zGXvBQ26eY3t+eJZemJNiBAt5+V/LGcfiTHr8gPyxdluLlTeDO8iPu/LDpy8CaV6Qg2wIaRBJ3Gq/kLRiqjxSk4jY9r/TBApWusXn5nbfGSJhTqAi0Ti40T9MD06QBg79Ln4jBFKiCNuk4CJ0V7/H1xctEYqpUFkwLi/wOLmyymJE+uMiSeiI2gxjtOiNIEevqMRORSboMV08qnbviIm6jaLbmMDmhC9ZLWxZSyyliFtG8E4uy2TJblduU2Jg9P6/dhpQlQy5UEh46fGMTo0XAvBueg7nF6+ICeZGg/aU9vLFKudJJpg8xuGi+o9xgpFWkzcdMVusmeg28/wCmJmpqa4YALEb9fLHHqAkCfK/9cVArgkmNoH446hkbWBP34k63M2AAuPjiWXCwSWIAJtAvfbfCBbSou4EXH0xbTkNCAEx28zt+eJUaIYbaVj54s8VFB2AgT363OObZHf2W0sBq3AH44raoQrHw9V5hYGwHQ74h/eKty0pbz/pOOZczqJPWwmT8+gwfmAvTi4qtpVQp81vHyxdQUaoYWiRHW/W1sU8S4er86sFcbMOp8/z+/A2S4oVJWrCtET0PnbG0m+BgzLID9nztbA2eWm4gIsegjAOaz4uQJO/+wwAcxUqGLn9dsbWHcoP3SATY+sYpqoBeLaT59vli7I0qpAZyBq2HYf5jj7OkAnUIs3peI2tiWRmFVSgCLT8P1IxCIG3xGCVlhKlT5yfw/PECrzBIHoB/XDqAGRtvTEmvvtOLRlyQJYnymMVVcpEbfHf5k3xoairMVAAb9NsVUsqg2W/WLX+44lUa2/wxIG15wQ1QfN5AMD+7WdgbD7hvif8AdlKY8Jfn6/lglC23feT+px004+0PlirIEbhNOJFIR/MfxwToO0beeO6QRv07f0xAjmsw2P8AtgdEnVB6C48/6Y+o1zvAggCJ6/LE2S++BGpwZ1EC0+vTpjIht52id77jp08zglHaNh8z+WAlQke+3bYfliynSMe+30/LFCDWZugXbqT+WK6VRo2FvM/liirTMHnfbuPyx8KUCA7fGDb5dhihF6VSATF/XrHmO5wVlm0qBpYEkXie098AJqPXzuvy2IwWlVwAYQ3A6j88BIKGZWSJAEixBH44GQBr2IkmAeuqR0xauZaf8NoBuQ47ecd8UNWQ+9TYXsNP5DGRJEc17SJA73xIUyxAt5zEffgfWs2PTaYi/bFtNCevoCAfujEBHNZYKTECwvBBbfaLEW3xDIre28nfYb3Jx3O5oF9BA1Hy+4yQcB6WU6xLqPeSb77j8sV2MwPr8WIfw2USdmLSp9D+eLiWBOqNhsJ6nzwBXzNJ0vdex6H7wcLKWfZAQCWXoSbj17jEsaagdnKHhuatAiT79OLEfniP95KVnabx1GFtarUZS1wsx5YJzXDWBp2lmED1GNpJFCNTiR+yN7Cd/wAhiNbJVChqMpgXk+oHX1wwynC/Gq06dJD4moBkPcnzgR+ePSuL+xrDK1WdlELsL/aFuww19kMPKsjklGlqqkU32Yfjh97Pezr1s04oJrRRMyIAMdZA749b4P7JZVculNqQcFBOu+4uR2MncXxR7IcGTK1sxTpzpWAs7wTqj641pe17keEUjVUEkMI7nzjY3N+22OtWZp13Ai20+px7zkeCJUoEVQKiK1UojLYMWeWIPvGSY6D1wr4x7I5VqOWCZemr1GRWKnRq/dsbkC9xMxOMpVUmjydeKLADLtsBf4CDMYnkm1AlqkfwpvHqfyxvMx/ZNTOtVzDhlRSCUBBY6ptIIHKIvbzxnv8A8a5pivhMjKwlWYlZgAmxEi5gHrE4NJnSKabamjSzaLMQTp39d/gcTqU0ItonsAAd+tr/ABxyr7L56kQoosSVLhaZDmFOknSpJAnyvhUmZanOtDqMHmEE9R5xGJVGXgEV6VjEmPI/7DFdGjI2J+FvvGI086um+oses29B2GLMrmR7pg9zt8AOpxvWUaLFRh0Hzn6DH0Gd4t0Ax3x0JhSxPaD8fK2PhTY3AG2K0ijNZYvvUaOwvOA34OILAk9tvzthlUDAGSNsRXY8x+mMtGkynK5cpbWxt7vl5QdsRqGzb/r44nVpoLzHxwBV0TOsx2n9TiIYo5gnv5/1xbk79v6//thchUgjV6EEYIylNIALmQd53j44GIdUpmQBp9Y/+2PnonYx8LdL3nAlSpTDHYj9eeLKVVCe36/PBuQailRJBk3Mf7Y49S25FxNvyN8V5xCSump5kGT2+WLTUEAX6dJwVkQViNj1tcj43GOBn8zJveeuI1MwgPn0AwLVrCSTYHYjp+Y7ixHni1MoWZnNFItdhAkbnpNrYDWvMgqUb/LYj8xjj1wQQFEGzC+k+a9v164h+zVXWSGKruwBJQTHMRePXGlGMJnMBhFS3mJ+nY4+TNVIIWSBFyNgdp8/PAGXW+25/A49g9l/ZGn+z66kVC9HLVFBEABm1FCPtXBE9owvGEjA5X2bepTrPdmQqCFEg6o3Px3xq/ZT2KqtmXp1Kfg+HTAcNDTqNisSGBAN/UY9Do8Np0KGZpUkCU/FBCjYSKZ+Uzhsq/8AEse9JR8nf88Kwrj++f2GnkzewenLUaoqko9QLWpkR/zCqlCNthIPfyjGvynB6K5jLaKSjRWzCkm+06bnsMNVpf8AAqOzD6VsWLQ01aR716x+erFP0+pFXHOGU/2jLVwgFTxVQsOqwSAe8ECO2GXHlnL1R/kOK+Nb5f8A66/ccX8YP7mp/Icbf4vvsHgtyH+FT/kX7hgLhy/v658x92Dcgf3afyj7sC5D/GreuJ/h++xeTzbhn9qWmkVOXDHmMhyNzJ+yepwQv9o6P4C+AR4bg+/72lGXYqIme5x5flvdX/1B9J/DDNoC02AvpBPwGPdj6THRbwl+n7nB9V2HrNH+0LKln1rVXlAPKD/F2Pn9Dg2h7ZZI+F+/A5TurCOUdxjyDMKweuRFkX6htsSprLUf+m30Vceh/wAOViff/aHP5h+PuHsXCuOZPkC16Wo6yTIEksDJnyx1qWV8MrqowUpaiShmHmTMyfWceK5TZP8Aouf/AHDFygCeXYUenc3xwX8Pct/x7U38x7fdPTszwThdRlpxl5BPKjAM01VgEg6j1648z4T7Ormc/VytM6VAZ1eeYAKIHWRL+7uYFxvigXI6XEH/ANb+mKPZ7j1TKZpq6AM10IabqY+I6Xxy6no8sMklvTWPV1GxzH9l1anIpV1IM+8pEqI3IPnsAfvxl81wDNrVWiKbGoxgBQbj5DSttzAxqG/tRqEgmhTiIMMZ2Bx1v7TT4moZcdv8T0P8Pljnn6Hr4v8A8/Q2upi+5hs69WlNOrScPsdVgO3S9sBnMVD7qr+vjjY1faujUUJUokA1HYtOr3lqQIju4vipK/D3EPqQj/KfLtPnjyZrqYOPFm0sX3MmuUqtMuL9r4jT4YLgsZG3y/rjSVeG5Y6SmZChu/QgDfsJt0wozj6ByMHvF1I6b4E2yaghq0iraSCB3wTRyak3ZsQq13bf7sU1A0dR6TjWlhQz+7gWABIB3MdcE5fhJ/8AMO5Gx6fHCem7j7TfPDzKeKSoU3sIMe8ZH1wPDIqiytlGpRNQn0AnbtOBHzr3G4gnqNh5Gxw8r8FcczmWIMJNywIBAjcifliH7AtOrsFDrqBLC0gGBBIIE9b/ACjAl5JirhnDatZtCAhoLQT0tJ88OuGezmqs9Ko0FWKRG5VZO/Yfh6YO4BxKlSzQeoxAFJlJnVzSu0dIw/4TxnKrmcxVeoINQOhgyRpAJHa+MZ6lYdMZAVfZIANTUKHKES4m4qJEecGMa32Jy+uiA9Eo6aQ9TTAqkuZgwJgsficIantlldeoaiI0zHWVM+nKRhrQ9tsqKYJqMsS0R0LswiOsD5wMWDa5RNI8cpUNLR2YD/2nHuPBOJBcnTim7actl52AlVndiLQRcTjw+m95/wAw+449J4d7UUxlFQi7UlpXItoRF1fEgnHq66etz3OWHubGrxWo1Ku3gqF1wZqX5YU2CQbp3w7Wr/xB/wCkPq7Y8+b2tRMsw5WLOztDXANQt8bHHP8AxxWFTUKdOSgtzRpBJPWdUnD0el1M90r/ANY55JdzZBj+xN6mP/6f74+ymd8XwnmR49cAxFkd1Hrtv1xiX9rXNErpXwwZJvNmlhvG+F+W9o3VUUQCC5WABeo5Y/eRGM/B6ii08pfUdePnyen8edf3MkWrKd/I4s43XUUqgm5ptH08vPHlmf8AaKspV6rggGQJ8jfHM3xiq6lmrMYWY1H1iJ2P4Y7/ACvXbzU7Ix8XCLc9YyWZUUk390dPLC/KcUQVaskASQJIGx8zjzWhxNqlNXZzDTafPpfywGnEAahp7hQWX1LCPvx1/l/WmFa34/tTPzGG5nOG57LrRYPTJbnIOhTEzFz2GCKGdo+GqmkdY080CCAJaetxhHTpWKgHrbBVCmdQt0/DHLL1ebXbicEukhm/Gac1opsAaaqBaxUN57XGIpxdA1KEPLTINwJJC3+mF/7Getp79cXf3eYBNoHS4xv+Yda2/dv1D5fE+y/EQAp0T+6Ye93I8sXDiUyNG/hjfaD6X3xfQ4KzbTYdiIB2JkWF8Ncv7LEG5Gx03uSPLt545/O9WS/fBr4GPMM9S4g0jlH2e/8AGT8L4FFI6jA3v89P5Y2zez9FQSzzBtcCbwes7wJxTlv2ZdI0hm6gXNiDYSJsfpjll6rqNp3g0ulitjJCgxMfr3YxfR4XVbZTe+x6Y2IrOb0aIA25govJ+Mx9+O0cvWdwWqhdwVUXAMeViY7YX6zrN3Ux+Hj4M5R9mKzaZ0C5PMwG3qcFf+HqaxqqqSeiS/rZb9fnh7Q4aBJqKXkwCzTsd4jlMbgjE6TELCACI6eg7cxj545ZdXLJ1s0sUuwi/uNDBVKjTuWhB3tdifWMRXgS3Jjcxvbykx59MOKuYcKOaFgRtPr32xLL5B6u/Km5MxI6j6Y5vOdxWNEDcIpswSmJM3gk2H0w2T2XTw9LUpJuTqM9NoO2HJ4f4YmkLQA2mDpmLse0GfgfLHcwrIYaoVgTBB2JgWNzMb3t64NTGIVUfYuj/wCVJ7a36ehxCtwXwCXNHkY3ZdUpYAGzGd57+uH9Gm6gfvIOx22AgbecCfzxSaFeqArOsXm+mJBix6+ZI9MOpsIgHIcIWrD06qPDSA7AgTEgGZkzBt88DcS4LRJhwaBMCQpZOYwTqB2gzfzxHMZSrQ/wiSPeenAnfeRcfP8Aqz4dkP2imagfxbKfDLiVkgAaYFhJv8MG92HbiCVPYSo16VSnUUizBhHMIv1sR2+WF+e9l69OSycqjSSLiQp7ecY1mWy41xSZqVSJCod5JIJAtA+mLXyGZpyRULLqkgNpJ2MxsRtfFrHR4PN3yZAIKwZW156ziqlQ5W1TbSPqPwJxvfBotUUVXrJCsGVp1EypWDabSev1xzOezFJl00fFndiyEyFA2AAvzD9RO1kZeLPPUS3X3l/0nBbvoUgGQaU39Afxw7zns1Vo1BTIA1L4mokRAgTaY364FbhFUlrKQACYYG0dO9ht546Lq5J1MzoQFWzRmqO6Dp2GCF4g+qntIQj4WxT+zNeUIJHXqB57EYptq6SLemNr1PVTtM/Dx8F9LNsaFZSLAtft1P0JxVms2zBEFjEgzEyD6xcH9HFZpEBgPtTPqccztAxTnaF3H8Mgj5ifjifqc3s37f0L4eKK8wCKR8vP9d8MMrmmNI2W4jckwVN7nfC7OQUYAGY8vywRk6kJB3gA/X9Tix9Rngnp7k8E+S3IcUfwVURA/PA7Z5xXZlsxW947dsUZJ4QCw3sQep74rLfvpt7vpjpl6zqub8cAujgrsbXKcISP8NpBMliCttrAE3jYE47nOEIgDyeYrCqeWGPncGO3fC/McVeoz0iCCtmv+JMBfPzxRlqJNNWIa0TFxvEbkzB8seVnSjuvTy2pJYaUgGSt48oJOzdd9OPhxKltTpEF05QQNNvgJnqR8N8V5LhVKWckqG2V5EAbyDFr974nmqtNNGgBoAGkCDeIntYfTBRRZU4hmjA0KgcmZIElRPcmLWi2KvDqVBrepG20TPWb9Z364Jr5gsQBSR9BuraYBjr5WPyOIJzXKLJA2mwUSIvfcbjc4zSjPstk6ZtDVNMAgmCBIP8AKSN4jb5YPyK2YhELSQCF0zeBJi8Gduh3xnnqsagcIxewYaWBFrQQNMRIAgGfoXk2ZlDqzLpciFNpE77geo6YhSQ0pFjyEf5uYSAST8CRI645VLCoisuksxjQBaAST3At59PiPUhF0t9poaCb6tIt37b+eBs3mROkTCsQ46xEKSTYCQD2tvgEaVEUjyix6kGwkkydsCrnCBpE6tixN5i0ATt28iOuAxUqVdzYwYvp9wKYPvMCFBgQCR718aHheQUU3YXYSFJAFyY0i3KTcW7zgYzyBZPIe6zAhWPL8wZPZbn6+mNGrAUeTTqLSqTp0lR9ozIHwGF9DMotN3LPKnkmO0xYgwLzJH4YHfPJpcVQFIAKnSeYaRy9ibwTEi998GncaMc4xp09TiKhkW0kENtIA5lliAPIdox2ojyNJFQadV1I1dYEWCiQLQd41bYWjN1ZFOpT1KT7w6dCAxa4BIOnvA6xj7NkodaVHDU6Z0q2odzpBO8cpAG0ibYiGP7Qp1BkKlQCDJK92FvdbVYfHfFJMANTRig2fmOkBZEjqs2kxHSbYXyAocipqIJZgQTBMhmYEcwY7XsL3OIZDOAXSsYDaXW0tqjVu031lvIjFAoOldXqFHR2d25IBgiCQZXaNx1nfbA2e4RoIfKsQ2nmUn3jsNHeYMzF+m5w3XMUxTZnam0A6RcOYubi7dreRwLx3iGX8GmyMoBOloJBWb33Ikkx0jGkZZZw7idKoZNR6VRQD7x0h+utT9iwETFjh/8A3gKSuWE1mUACmdS6SIDTAmB5dPLGJznDaZsxam7abgJGkSACRygAb+gtgKnxxqTmg3OgJ0wb6Wb3lYbWvEQe3ZngqbfKZjL5gLqFwpUhgejLabQd+gxPiHAPAGqnUdF0zAJIEkWI7cigmD088Z56vimm9JkIIgkBgdQJGqZME+VpB3w6q52oHrUXK1A6yHAJOxge7DRAJuCIG+MTY3qBcxma1KrSaqqutNGpSh5oJUsbm2wj1nrgvL8QyboAw8NlpljrG9zyhSRJN9r8uI0s7TZabyGKtzS0bFSZFi5OlRHxwuenTqoYp0iLs6rPvarIHJMwCOg960EYeOS27H3E6NBnCupBLaSQ4YLLEWkTHLJHcQNsLW9jgzEU2DaV1GDIF4vsQDFv0cW08nVXxaSPoSpyc7KVIHaxAOlieWD73pi5OKla7VXoAoygkpqFoGpgNXL7ySJNzHWBpAxJm/ZyoKgDMEHlG0C4WxOFuayNUorhJpkSGtG539PO8Y2eVz1KpRDOVBaF8MMQ8MQsqHs2kz0iOoi1GSzxpZRaN2UzBWA1Mq+mOXvaenriT8hPBhNJUAld9pGJpWUqfUY2uay2URT42tCYdYpmTvqCjWFYAxBHc74H4hwvKlF/Z2BLiw0wSdQAB5jBgnGuUZhj2Qd8RNId8H53gxAL6gATAEjVN5EDaIvgCtQK+uoediPImMRGnbJkVDYgNZXBHNba/LMegx82UWlTbRIsAQJg8wNhPTbpgmjl7ETqT3YN+iyep6n+mBuIACpoLEECQp6jmuek3B+GIEHVKhdRsVBnVABgSN5J1Ef747Sp5fxGMIC8yQAGIkzLA7GwjrGAcokyurSsQNJvAm53ElsR/Z9StTAFm5SRtvMnv59JPlgngb2D6NVHuG06extcx6A2Ai8XxHM8RKllQjYtsSeltxp9LG98CPlTDddWy36Dc7WtAAviav4ZQhQ2qxB/iCnud7euIj6s506jy6SQbQCzG5v022k+uKUrlU16QFLaSCwnQsAwo3mCPhjhqNJabMsEyQqdd5udxa+DcplIBYTzSQ0XgAGVEco3BkTjNNQpqu7mooBh4OgETbYkmyDbe89MFUMum7E8p91RZjF46tHcycW5jgSMCQzQgBYwCWWADNtwBuBP0xJgq021sFdYZeraTFyDHpA7xhRP2CKGbCweVVOnTq69F9JOqQRbAzOxqEmqqnVq6QFnckEQZ/PFeWL6ucxIkAqbG+wJjz+OLnyTAB1Bfl07XiLnaZt6X8hNwHLO8TEM4dv3Z5iykwpAkKB8v1Y9zSIFSoKjNSI5r7HTHxm1rbH0xIZhCSBGsqxAmJiCQZ2Bm3TfCLO8XDaKPhMTJLCJMWiPkbjFIVo4Sgi6SpkssqpDBVJKnbcSOuIZ5/DPh1QDNOUqSSV6bgTEj1+eKUy50ANLaiCZZlIAHQt0Av5xgjMolRmKl/3ZQHVvYAA/5p2+OLkQReKvTqnWupG0pI3a51GRsXFonoPLA58NuUUieY6V1djEsYnp1Hpg90YPSqCmYghZm8AbhZhbi99sS4nk3qoGXUb622DI4Mb6drH3gcXBckcsQfeIbUT7oaxAsZAmCCQQe04D4pk1phFAJGomVQEtF+xhhqtaT957ZQ040PyQNIUBixImSR9oEkG0WGLMpUVidTVJpkrPTUY6CJ2G/wCeGIzWxSlRhzMoKgkKvvOTa53j5zcbYEz+ZLAeKTIICrAkGZjoAoncmMMOIVizulEWVNZZpAGlbmQRc/1t1Byys0+KF6QNK263IErM7Ge+HkGoK8vmalFoJGpYEzIEmYjacafh/FgGLIzCNN/4WHqY07jzt8JrkZWQoCk3JGwHUCRMC4A7YyedDIWZSWpyIafp0JPKdhG2F8gh8CadUhrgyx5QJBIJjT8du+KOGcRLBqQRismWY2jqxJsDH34Z5BgCKblHLICwZQ+/2QHkAem/lh9w1MlpZQFpshDEAABog6dPumbiOkjAxQnDbU7FB2baRI0xbeDO2CMnRCjSrQFW8Gx90id4IqCfrhZVMjVUIRm0lKiAmNJhlI2HxHbebmpxSaY/dhng6yDOkAyJA3mxna2MobAXOZcMrM6KFXYX0gQQAYksZGrVN4i+FyMwM06jBUJWLst79RAkiIEdPM4Oq8UoVFOpASKZCqHNz3O1o6mwthjwmmoo80GIMhY91tmNpNj6CBeMUaNJpiTLZ6oj6mTWpTdSuoAmZEmVaQdz3GLK/FaTuvKAYMhi4mCNJ5nJk80wTgzi2RinVqwSifak6tMi4C7AEqTfr8cS4Xw2lUpqLai880ltGkcvUbgm8/WyiaAqjAktU1iTyDU0ajJk3k2t5AbYp8JAo8QNJmdYs5JBAmZC6hMXOLc7wUoAy1FQK9l1BpEhdUXRQCb7R54Hr1WQFSAym5ZIkW6CSt+wN+2GmWnCjKu3hBnc0yW5e5G5n+H/AGxLi1XUQu1rzsxPUHyEeU4YDL3UaRa1yRbsLzv88LeLrT8KC0uCBYR3PTYRJtviAMy9NipGxBZZmNmIkDrb4YIbMtDIGBKRJNiTPU37HAdCUXeOgLLcm8wJvNiPU4nTyzJDklEI5urv0EKNrmZGDVBWNCambYPTIGoqTKAaidQgQBaPWMdzj625m1MzQQrcoO/Owv02GLzQglSrKloKzrM7yY37Ri2kqVqpApHSCKa1Cva4MRBlib4zvyzSnYXnKVajqCQEkWUGLSJVSIXvM7YcZZPDGiORlJXSD1BG/wAMcyFTQxQmTTYy1rCeonaL+WKfaniFQKGRWsvvASIuQfzw6U1C1MJ4pUpqmhAV1zp0mCUKtGkjrqiJ64GHEFWi1KorT4agKwg656HvABxUkNl6LVF/eBNILEg6VLE6YsSBJv8AHDHO5N6xUo2pWRRpJN495lgwxvtvbCDUM9l8ytJkNViINl9RBG1+lumNGnGFr0+UXSSwnodiR+rgYCz/AA2lmylI+/TEoCffABmCOvSPIbYH/Zhl1mhqCAFSSAZDEElusXIxbtBsJuL0PCem9XVBguAQI5o6LdbjscH1KtNdSHSQBYEH3AdwRtBvhm1Wm1EtqDG3JAhgbGR2EzjPmpRqVqNCm7aBYaSPdNjczqtHp3xcIZR1kswKjBTWGgiAYsdQidu334X5+nWpsdWlahMQBLEH7QizbDbH2f4aqsUpFRpYjSWZoCEe9YmDHXacG8Rzj1SnhKtRtEtq06Sih1O/ZhHwxfkS9xXRauzICOajK6i3+aLjcjriFTjtdNaPKiffEWLXMHqLEj+uHNNQ1IxUAZlvCjTPbcz2thHX4uKFRVmUVyyoyiAGJEgxbt9cIJXceZXUtO2lywjaNyQSbnaJ9IjfEMjmqWoeKWBhVLaSPdIGo3O82PlhjwzMUWZhUUSTMi4gjaBcGPLGQ47ksxmMy/g0HWnqCrNpCwuoze8A2F8AmyzHFKNNjl6AVrw0f5lB1TM23wLm8uhM0wsqsMLhj1m1jfqb4lwX2cBIDFSzEBibHcSJAkzEXNumJZPMUvDqI9MUwtVqQfbVDMAPWBEn0wTwS9xZw1Fcu1RnkSqqxWJPQG0kdsLeJ+z9dxq8SmtERuIYRNgAIN5gTfGg4gtCmkIZJJMGDJibdrgbD78B5utUqUtK1YPQECLn033F++HHkMmK8xwtqaipKsqgAhnuxPZQTAg3INvuA4VnHTUdICmx2i9xB3BHf7r4ZePqyoHhuKrkqRpB22t3BMyOwPQYEPCatJARUUy3KpXmYqJ93mEDzkfTGqEGWVrtVpKoC8p94gE3i5BBIDQJGxxdxnKvlczrpIxpswgi6XAsDeLyYOM9kKboYY+Gydz385INiLbYe8K467VT4rgL7sE8sj6A+p+mCFZyVDh9OhVBdHVWg6p1KVI2VvLsR0Iwx4HWKZlaZhhBKt0ZBI+1cSyEX7Yoz/hGsy6nprEaNo0gGV6BZPxk4KoZJa+VR+YVKLeHMj3KhZuaIkSdus77jFYxlQyq8SfMVGSnpRKaF6bJOogKsrUki/ptIucKngsjVXZSakdPXt2g2sbfBPWy2Yyj62JXxDKupJUjYjpfblIv54Z8a4pRfKzUCVXkHsRykWgyDMbYGhT8Dn9hptTeqCPE8WGLKF8S5KhuYibG/Xr3xWhq06NZXp6A4jVuSDaxEiYMSDbphb7F+02llD6vBAhhpLCT3gdAJw+NZqtTMUAAtNVZqf2pVlF57hWkeYjzxJQa3uIznpUF0syyWJErPSR8/jhZl+GyXdBAMkvUkhRvZf4R8/XF3C/ARwlesGaZCqZVJMaQTiXD+IsXcVHR1BgBLCBMgAiDO2M7vgolyE5fJeHSRkdW1W8ap2v7oI9YmcUkeEzVdJOkBi8zJ5eUSes/qMV53izECF0gTIJnSouQL3sL9TGB/wBuRgSAroN5Biflf4HCsUGt9g2tm/DBZlCkAHwzdhYzcTvBHbvhpwzPitoanK6SNUgGeu/1wuynDlqL42nmc8oYnT5tB2tbqMRyWc0OCwGh6RJcWC6DFwAI3m2+oQBBw7PYl5G3EMqGqPKcr2FVPeAEm5idgN/ScJuFUHFNmV3PQq5vExKqFJmSTginxuKh0luZSV5SASJHXBfBM0XQTD9W2MieoP4Y1A3KFy1VQKVMhixLlTtsJB+H4YPFGrSXLDTTCCoyxLTJgyPIAWm8zbEBxCkrs5TSq3BJ5pY6e9kYxA9TAxSajVFHhkvEkSRAvHLff1PbGGqOprYcHKMMy1QOCGNrC15mQbbdvPCXMZmoHWquysQBJE3MqykW+ZGDPZ3ikk6ogYU8V4qadZxTcMtSSDJ5SJtcwBb69sM8mU32LxkfEQZukwSnTdjVSLqTEQZ93VAjp54R08olSvUr5fTBLNo2YSJMDaJPQ9cFcQ4+1PJmkdKvUmlYgwKbqWJA6mY+fbCDhGYI1nxEHLIjeZUde4LD9XomaTnJvc1mhopVCxVXTTHW0KwJi6kEb4orU2pNQrLRUOJUjWI0AAKwvBU3PeZ88JH9qBpSiyoQpYsjAFWBmxO4Yb26jF/98qlFBUVmKtYwDyfwydr3/RxiPYW0G1AlIXp60YaW6hbxBI2EnfcdMIUpUKjFa1Moy8kBmK7mNRmTMzONDW4tTZNOXBD1FvAWIIi6k3N/jjLvw8IVGjlmahi7MTsSNheN8bM7cDjO+z9WuFekyIiE8zSJkKALA6zIMbbm+HtThzDKlmR2WkvvGBPMAO1xJOGHsnTTQAUEKh0qLwuq5veQPj64de2ddBlfDEHxIUA7EAEwYvEqPlheHclked8V9o/BojSSzOOUmOSIBO9ze2KslQqVkVVDQsFmpiB3BMDSLG+Lq9bSiIfCC69gBO1xtYT27Yty3tCFOjUhMSpG4IuLi8z0wcgXcY4MqUwVpzUB16tZ1FRGqZOmIvAg7Hywvr1ZDVShAdzMR/F17Da/nhr/AHt+2Mo0qtNT4c/a1GdRMdDYYPzDomWISmHMFdO3KbGbxEdPrODS0aTTavAHUyNNKZbxVA2VgJCMdjE3nsCJwNWpU6RQ1qtWCsA6VCwRdokiYAG/W/bCXjGWmjSekXs0VEaTBUSG5VuN+nbEKRepAYiG/jHKL+Y7R6YUwYbmEyz5eshqEVC+qmC3KVA6QILkE3tf5YQcJyiuWAaIBJ2vHQk9MbCp7M5evTJVVp1EUkvTAgkA7qfnIg3xgcwlbLMeocMEqLMEbFh1BB/pIg4ltwT3G4zbKANWpNUK14mNUBu0RIMxjS8CrlGpVUYNT1BazSbydmFuk+8OmMJXzr1Fpo7MUUxBO07kQBve5wflKtREFVWgnlPZrTDD7QIGFpPkMW0ehe02TWoCtZCKQezrHKQSASRbSQdjB7d8Iv2Vsq6MCDSdYZDzDXJFt5sFYTe+Ksh7T+HBghiQCmo6b9Qdisd7+u+I8Q4kKhZvDZdADOBsxgx6WAuPrOJryV8DDiziuadZ/DVVBBUzPWDYAEyJjbA/CWrM+uglckAkVZkBdj9kA3Gwn4RjmQenT8OqOdmIQ6oIknfmUiBtHpjR8QzyZF2OnRTViEGmJvMIe1z5dcZm8NJxHlOd4m7cjoFBYFgPI7Ya5DiHi1CigIuktqMCAPxmMZ1qeo+ZOJZWp4Z1SJjTBB2Nj6Y0mZhusqaVQO+pppi5aCQIvFrHp/ucM8hlQ4VliAOXXOw2mNif0cY7gmZLJUUmUgSZFgdxf441WQpiktN/ELUmMbQQYmLEziqNPHaoe5Sgg1PW0hgjFCCdN1Ius7+YwtHDy6rVOkC0ySbm8EG4uBtOwwD7b+Ki5coYotr2uS0ydUmCYAI+PbGSy3HqyjStVwvYx6/w9wMVB7sZ+0qMh8UbFoN94vyn1HWNsD+zOf01nIWTpJ0qxkwJt0ntijMZypUUaiHWTE7BoF9Pe2B6ChCGWzbjcTvtEb4xwohu4XnuJ+OCKylSIjT0jUeYMb3YmMK6VJp5T8Y8tyPT1+ODLlg25N73/W+I1COgU+sb9rYqTGPBNQWqNIYmm0WPVG279D64X5WgzOIEmZvMWgyTvGJFzBBve95mPj0wx9nuHmq4bTNNbsTA2jlG0iYtg3Gop4jweorLTemskSrAkhlYkgza06rwCOuFeb4fpLLphhaDY/LHqXD+H/tQQ8rLTHhko3S59ftbYOq8GoNQJXL06jLsHAJib3N5ieu+LFPuTjPDc3lyDsT8PyxZTz1RiocnSCCeXoPv2xu8zwvJ1swKShqUkrKGRrnqrSYBEQCMJqHs3mHqNSpoWZSVOwBgwSCYEY2mZa8gK8WBrLU8KwWLC/8A3Yt4rx0sSFB0mDex2v8AD64+4jwetQqGnVDIw8xzCB7rCx3ixt1wsagYgjzm8fD57Ymwg74b7YVaas8AsAVgbQ8wfUT9MarIV3zxpU/E0uimFZeUs0EjUGmwUCY+/Hm60yBEghrbdj5jGw9mqzZdKdVYa5m3WRAHoJ389sVfYUkJMxmF8dxU1AAkMpH2haCPIjAWezAMmnIEnY38gb7f1x6McvSzTTWoU9TXJIhie5ZSDvhRm/Y6k1QmlqU0iHq0nhlKSDyNE+79lp9R1ZSom9lMpW0OVIUHmVSWDMVG68sER3Ix3+/3XK1hrkk6UNp5jc9NhPxjDvLZrm1tBAPKeoBsY8sJvbPK0l8KFC6tR5LARoBtFth8vXFug2PqXFEcchbm5is+6T70fGcbT2X4giqSFkAEHV6W3x5Xk1AOpTBHU9P640derNJRUc6mIPJAJF4DeV8SZQJzeaY5hqVN6dJNMuC3KCBDCwJEmTAHXFnFuAVapWl46FKajw7kGDvLRtI+/rhFwzLDx9BJGtp3tyhjFvp2tjT8MpgqoqE6l22IiT3I+eBJ0cmjPVfY/OrISk1S/wBl0afMCZj4dsLsxmXpUvD5kqpUB0sIKkBgbMLGSMev5ak2mkKbAlmIn3W06WckdPsESdpx5v7bZpGNQPT/AHniaqb+IpOi4h5OuYAIAt1xuAjP0MyxKh+ck9Im/puZw7pcWOk02OgXUVANptzgbXm4HzwlTSChGkwRJH5m84cVKND9mDKAj64N95U27MJXb1xVdzMfYP4HV8OUqoHG4HMQUMQylegNut+mNhxk+EVRWLUqiBwrxIk9bRaO2POcpmmo8tmpt9nVYzuUI91saPiPtSMzUpygCrTCEkqrMZ7mwIFu1ukxgeMdNPJZIwtPMibgkdfPvB6CMdq1BEQO/f8ADvOLzlADEye3nvuDiS5QE77m48t5+/5YwQw9mWQVoB0kqdjYxe/wBxreG5k1KAQOAUJaDAlhaJ6C3XrGMT4SiVhdWwa4t0IAttjlWiNMiLm4G838z6YHuaThu/avNUjl6WX1amFSTbUAIIM7XuBv3xiS+mygkd5Fx6ee0TipqgEnQCPX173Pzx8cyscqifjbp5dunn3wIm6WKLiBI9BbvYN0icTcjSJI1DreQe3X/ffALVwIBXb0+k+eOJnIJIUTaw2+EbWwga/gvswcyt61NC0kKyme287TP6OCqfsS1Oprla9MAyFBuQLAg7jrbA1GujR4LhfDHIbm8Tcz5/TGs9m/aikQDVI0UwFJgcrzBMbmdpvjcVhdqede0ulWYaVR0IRlVSJBBIPYECBG8k+eL+F8RDUgquFbSVaes3m3ed+84P8AbnO0K2Y1UVAGkB2jdpJvI6LAn8sZxUtt0v8A7AYzwau9Nr7L8YpZYvFQAkSykiDPY9xeRN4wJ7Q+1jtWZsvV0owFlBses6l3mdumMiaJMEz+p9fux8OHFp0kzsIIPqJ87+uKg3TScEglaxYzrjpIIvO3n1xs/wC8VNYsaegadXK0h2O5MAEQZ3vjy3JrUpiRUETYT28p7Wwxo8bqjUQ4kCJ0dJtvO3440mkZrNT/AGm6dGWvz88gkbHTzbbz+GPPTXAm09N4vbrvEDywZn83UqsWqVGYnvNgbxGwHlhbUojYdPLGW6xIV6q3vB9cPuA5k6FUe6JM9BP6+7Gd8KZ/X6+GLMvl94YgH1j4+eFNIDXVOLvTEnobRNx0+eOU+JFqWbao2hqqRuZ8hbvAXGeVo08xI2aet9r33wJWcwwBbSTN+t/T8cOoUoibcQY7u+0G4xHNZhnCyxMC0mSJ36YpDDsf127YmptsfL9ddsZoA3MLgjDA58aVG20x3xQasTI/X39cV13U7CJ6R6YUyGFHNBCrKbhpA72P0nDZ+KvUXUi6P1tO2McpINjGHvB+NaENJl1ybHp8fqZx0QZKkeJ8WrOoRmYop284j7ifnhM1dP4fr/thq+YXSCLmSDJtPT6fXEOJZWiSvhEyV1ENcAnYA7i0bz64qiSFjZsdMG1s+r5cUpOoOG+QYfjhc9GPs/XEVcA+6fnhifAl2Xyhn3gv69MMlrHxCQTNipG4gCbdsC5OoGOnQoBtcnvuPO++D8vlgKliRIIkHuMTyMsIpodJGoGJglgLRsJIub4qo1dMNfbpIsd5IPUHfzxXQ6+o/wBS4py3uP8AD78cYaGKOCBAJJJsYiLRE7AHf9EWBjfSYUwCIPf6gRgJNv12wVS2P8zYBKzKyVMwYjaZG+1vp+UvCG+kT8T38sWUtl9Bi8f4p+P44KQKKKgkBY8zFjFgJny3nfHBllBJIW5Ijv16bRf49MXcM/xh8PvxbnveqfzL/qwgD0aaLA0hVbuD28tx127YsMCCFmwm1tRG4B7dvXEuo/7vufFFbZP5h/ofAJOlLHSqkHcyNgAeoNhGPjRBuSFsAQAZmIsVm4iTOOZn3T6t94x2l/yvT/5thQFjsOhvF+UibbbQevyxVUKzGnSIiOvmSPxxIf8AL/lP3NifEvfT0H34ERCg8Cx3FoNoFzv5wY/O8TUDEGST0sbbD9R5Ykdv+4f6Vxedm/XTExAzSF+YAmw3mfzOKGG5mZAFxfp8sEU9h+v4cUr7x9PywomUeHqK3IJ3JiB8ekwd8RaiASJ77fD4EbYIb3vgf9JxR9oYQIaugJ9SPTy+GOM/KQRJkQRYi2x7g/gMUjcfrqMXN7367DDAKCp/R/XniwKYn8P0MVt1/m/PFw2H83/xGISmovz/AFH445VpQTAJt1ixI/P0OL06ep+/E23Pp+OKgLBRMny+E+mLiCsESPX8LYvX7fp+GO5zc+uNaqRXI0xY38u33/r1s8OQIHnuJ6DaL3wL+Q+84P4f/ifDALBnoczSbASSRc9Nv698RXKqYIKgR1YTNr+WG2Z9yr/J+K4zYxvFgHLQAIMzcbT09Bi+pXuTNxgGp+P4Y6+7emDJEj//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12" descr="data:image/jpeg;base64,/9j/4AAQSkZJRgABAQAAAQABAAD/2wCEAAkGBxQTEhUTExMVFhUXGB8ZFxgYGBsgHRsaGxocHx4cHB0cHCggGholHBgaIjEiJSkrLi4uICEzODMsNygtLisBCgoKDg0OGhAQGywkHyQsLCwsLCwsLCwsLCwsLCwsLCwsLCwsLCwsLCwsLCwsLCwsLCwsLCwsLCwsLCwsLCwsLP/AABEIALkBEAMBIgACEQEDEQH/xAAbAAACAwEBAQAAAAAAAAAAAAAEBQIDBgEHAP/EAEUQAAIBAgQEAwUFBQYEBgMAAAECEQMhAAQSMQUiQVETYXEGMoGRoUKxwdHwFCNScuEHFTNisvEkQ3OCFlODosLiF5KT/8QAGAEBAQEBAQAAAAAAAAAAAAAAAQACAwT/xAAvEQADAAEDAwIEBAcBAAAAAAAAARECEiExA0FRBGETFLHwQnHB0QUVgZGhwvEy/9oADAMBAAIRAxEAPwDGEiZA0n1/HEKxPUdN488EZhR1YH6HFbNG07dpm4xwoIiKZ6Y+AEYI1r/AZ8mA+kHEXBOwgfP62wCitV+XnjtNb3Er5G/1GJIpizGO2PtI2IN8AnK1GxPT1v8ALHSEkDefIz8sRr0gFJC9OkThJU40elMC5uR54o3wQ3zGXvBQ26eY3t+eJZemJNiBAt5+V/LGcfiTHr8gPyxdluLlTeDO8iPu/LDpy8CaV6Qg2wIaRBJ3Gq/kLRiqjxSk4jY9r/TBApWusXn5nbfGSJhTqAi0Ti40T9MD06QBg79Ln4jBFKiCNuk4CJ0V7/H1xctEYqpUFkwLi/wOLmyymJE+uMiSeiI2gxjtOiNIEevqMRORSboMV08qnbviIm6jaLbmMDmhC9ZLWxZSyyliFtG8E4uy2TJblduU2Jg9P6/dhpQlQy5UEh46fGMTo0XAvBueg7nF6+ICeZGg/aU9vLFKudJJpg8xuGi+o9xgpFWkzcdMVusmeg28/wCmJmpqa4YALEb9fLHHqAkCfK/9cVArgkmNoH446hkbWBP34k63M2AAuPjiWXCwSWIAJtAvfbfCBbSou4EXH0xbTkNCAEx28zt+eJUaIYbaVj54s8VFB2AgT363OObZHf2W0sBq3AH44raoQrHw9V5hYGwHQ74h/eKty0pbz/pOOZczqJPWwmT8+gwfmAvTi4qtpVQp81vHyxdQUaoYWiRHW/W1sU8S4er86sFcbMOp8/z+/A2S4oVJWrCtET0PnbG0m+BgzLID9nztbA2eWm4gIsegjAOaz4uQJO/+wwAcxUqGLn9dsbWHcoP3SATY+sYpqoBeLaT59vli7I0qpAZyBq2HYf5jj7OkAnUIs3peI2tiWRmFVSgCLT8P1IxCIG3xGCVlhKlT5yfw/PECrzBIHoB/XDqAGRtvTEmvvtOLRlyQJYnymMVVcpEbfHf5k3xoairMVAAb9NsVUsqg2W/WLX+44lUa2/wxIG15wQ1QfN5AMD+7WdgbD7hvif8AdlKY8Jfn6/lglC23feT+px004+0PlirIEbhNOJFIR/MfxwToO0beeO6QRv07f0xAjmsw2P8AtgdEnVB6C48/6Y+o1zvAggCJ6/LE2S++BGpwZ1EC0+vTpjIht52id77jp08zglHaNh8z+WAlQke+3bYfliynSMe+30/LFCDWZugXbqT+WK6VRo2FvM/liirTMHnfbuPyx8KUCA7fGDb5dhihF6VSATF/XrHmO5wVlm0qBpYEkXie098AJqPXzuvy2IwWlVwAYQ3A6j88BIKGZWSJAEixBH44GQBr2IkmAeuqR0xauZaf8NoBuQ47ecd8UNWQ+9TYXsNP5DGRJEc17SJA73xIUyxAt5zEffgfWs2PTaYi/bFtNCevoCAfujEBHNZYKTECwvBBbfaLEW3xDIre28nfYb3Jx3O5oF9BA1Hy+4yQcB6WU6xLqPeSb77j8sV2MwPr8WIfw2USdmLSp9D+eLiWBOqNhsJ6nzwBXzNJ0vdex6H7wcLKWfZAQCWXoSbj17jEsaagdnKHhuatAiT79OLEfniP95KVnabx1GFtarUZS1wsx5YJzXDWBp2lmED1GNpJFCNTiR+yN7Cd/wAhiNbJVChqMpgXk+oHX1wwynC/Gq06dJD4moBkPcnzgR+ePSuL+xrDK1WdlELsL/aFuww19kMPKsjklGlqqkU32Yfjh97Pezr1s04oJrRRMyIAMdZA749b4P7JZVculNqQcFBOu+4uR2MncXxR7IcGTK1sxTpzpWAs7wTqj641pe17keEUjVUEkMI7nzjY3N+22OtWZp13Ai20+px7zkeCJUoEVQKiK1UojLYMWeWIPvGSY6D1wr4x7I5VqOWCZemr1GRWKnRq/dsbkC9xMxOMpVUmjydeKLADLtsBf4CDMYnkm1AlqkfwpvHqfyxvMx/ZNTOtVzDhlRSCUBBY6ptIIHKIvbzxnv8A8a5pivhMjKwlWYlZgAmxEi5gHrE4NJnSKabamjSzaLMQTp39d/gcTqU0ItonsAAd+tr/ABxyr7L56kQoosSVLhaZDmFOknSpJAnyvhUmZanOtDqMHmEE9R5xGJVGXgEV6VjEmPI/7DFdGjI2J+FvvGI086um+oses29B2GLMrmR7pg9zt8AOpxvWUaLFRh0Hzn6DH0Gd4t0Ax3x0JhSxPaD8fK2PhTY3AG2K0ijNZYvvUaOwvOA34OILAk9tvzthlUDAGSNsRXY8x+mMtGkynK5cpbWxt7vl5QdsRqGzb/r44nVpoLzHxwBV0TOsx2n9TiIYo5gnv5/1xbk79v6//thchUgjV6EEYIylNIALmQd53j44GIdUpmQBp9Y/+2PnonYx8LdL3nAlSpTDHYj9eeLKVVCe36/PBuQailRJBk3Mf7Y49S25FxNvyN8V5xCSump5kGT2+WLTUEAX6dJwVkQViNj1tcj43GOBn8zJveeuI1MwgPn0AwLVrCSTYHYjp+Y7ixHni1MoWZnNFItdhAkbnpNrYDWvMgqUb/LYj8xjj1wQQFEGzC+k+a9v164h+zVXWSGKruwBJQTHMRePXGlGMJnMBhFS3mJ+nY4+TNVIIWSBFyNgdp8/PAGXW+25/A49g9l/ZGn+z66kVC9HLVFBEABm1FCPtXBE9owvGEjA5X2bepTrPdmQqCFEg6o3Px3xq/ZT2KqtmXp1Kfg+HTAcNDTqNisSGBAN/UY9Do8Np0KGZpUkCU/FBCjYSKZ+Uzhsq/8AEse9JR8nf88Kwrj++f2GnkzewenLUaoqko9QLWpkR/zCqlCNthIPfyjGvynB6K5jLaKSjRWzCkm+06bnsMNVpf8AAqOzD6VsWLQ01aR716x+erFP0+pFXHOGU/2jLVwgFTxVQsOqwSAe8ECO2GXHlnL1R/kOK+Nb5f8A66/ccX8YP7mp/Icbf4vvsHgtyH+FT/kX7hgLhy/v658x92Dcgf3afyj7sC5D/GreuJ/h++xeTzbhn9qWmkVOXDHmMhyNzJ+yepwQv9o6P4C+AR4bg+/72lGXYqIme5x5flvdX/1B9J/DDNoC02AvpBPwGPdj6THRbwl+n7nB9V2HrNH+0LKln1rVXlAPKD/F2Pn9Dg2h7ZZI+F+/A5TurCOUdxjyDMKweuRFkX6htsSprLUf+m30Vceh/wAOViff/aHP5h+PuHsXCuOZPkC16Wo6yTIEksDJnyx1qWV8MrqowUpaiShmHmTMyfWceK5TZP8Aouf/AHDFygCeXYUenc3xwX8Pct/x7U38x7fdPTszwThdRlpxl5BPKjAM01VgEg6j1648z4T7Ormc/VytM6VAZ1eeYAKIHWRL+7uYFxvigXI6XEH/ANb+mKPZ7j1TKZpq6AM10IabqY+I6Xxy6no8sMklvTWPV1GxzH9l1anIpV1IM+8pEqI3IPnsAfvxl81wDNrVWiKbGoxgBQbj5DSttzAxqG/tRqEgmhTiIMMZ2Bx1v7TT4moZcdv8T0P8Pljnn6Hr4v8A8/Q2upi+5hs69WlNOrScPsdVgO3S9sBnMVD7qr+vjjY1faujUUJUokA1HYtOr3lqQIju4vipK/D3EPqQj/KfLtPnjyZrqYOPFm0sX3MmuUqtMuL9r4jT4YLgsZG3y/rjSVeG5Y6SmZChu/QgDfsJt0wozj6ByMHvF1I6b4E2yaghq0iraSCB3wTRyak3ZsQq13bf7sU1A0dR6TjWlhQz+7gWABIB3MdcE5fhJ/8AMO5Gx6fHCem7j7TfPDzKeKSoU3sIMe8ZH1wPDIqiytlGpRNQn0AnbtOBHzr3G4gnqNh5Gxw8r8FcczmWIMJNywIBAjcifliH7AtOrsFDrqBLC0gGBBIIE9b/ACjAl5JirhnDatZtCAhoLQT0tJ88OuGezmqs9Ko0FWKRG5VZO/Yfh6YO4BxKlSzQeoxAFJlJnVzSu0dIw/4TxnKrmcxVeoINQOhgyRpAJHa+MZ6lYdMZAVfZIANTUKHKES4m4qJEecGMa32Jy+uiA9Eo6aQ9TTAqkuZgwJgsficIantlldeoaiI0zHWVM+nKRhrQ9tsqKYJqMsS0R0LswiOsD5wMWDa5RNI8cpUNLR2YD/2nHuPBOJBcnTim7actl52AlVndiLQRcTjw+m95/wAw+449J4d7UUxlFQi7UlpXItoRF1fEgnHq66etz3OWHubGrxWo1Ku3gqF1wZqX5YU2CQbp3w7Wr/xB/wCkPq7Y8+b2tRMsw5WLOztDXANQt8bHHP8AxxWFTUKdOSgtzRpBJPWdUnD0el1M90r/ANY55JdzZBj+xN6mP/6f74+ymd8XwnmR49cAxFkd1Hrtv1xiX9rXNErpXwwZJvNmlhvG+F+W9o3VUUQCC5WABeo5Y/eRGM/B6ii08pfUdePnyen8edf3MkWrKd/I4s43XUUqgm5ptH08vPHlmf8AaKspV6rggGQJ8jfHM3xiq6lmrMYWY1H1iJ2P4Y7/ACvXbzU7Ix8XCLc9YyWZUUk390dPLC/KcUQVaskASQJIGx8zjzWhxNqlNXZzDTafPpfywGnEAahp7hQWX1LCPvx1/l/WmFa34/tTPzGG5nOG57LrRYPTJbnIOhTEzFz2GCKGdo+GqmkdY080CCAJaetxhHTpWKgHrbBVCmdQt0/DHLL1ebXbicEukhm/Gac1opsAaaqBaxUN57XGIpxdA1KEPLTINwJJC3+mF/7Getp79cXf3eYBNoHS4xv+Yda2/dv1D5fE+y/EQAp0T+6Ye93I8sXDiUyNG/hjfaD6X3xfQ4KzbTYdiIB2JkWF8Ncv7LEG5Gx03uSPLt545/O9WS/fBr4GPMM9S4g0jlH2e/8AGT8L4FFI6jA3v89P5Y2zez9FQSzzBtcCbwes7wJxTlv2ZdI0hm6gXNiDYSJsfpjll6rqNp3g0ulitjJCgxMfr3YxfR4XVbZTe+x6Y2IrOb0aIA25govJ+Mx9+O0cvWdwWqhdwVUXAMeViY7YX6zrN3Ux+Hj4M5R9mKzaZ0C5PMwG3qcFf+HqaxqqqSeiS/rZb9fnh7Q4aBJqKXkwCzTsd4jlMbgjE6TELCACI6eg7cxj545ZdXLJ1s0sUuwi/uNDBVKjTuWhB3tdifWMRXgS3Jjcxvbykx59MOKuYcKOaFgRtPr32xLL5B6u/Km5MxI6j6Y5vOdxWNEDcIpswSmJM3gk2H0w2T2XTw9LUpJuTqM9NoO2HJ4f4YmkLQA2mDpmLse0GfgfLHcwrIYaoVgTBB2JgWNzMb3t64NTGIVUfYuj/wCVJ7a36ehxCtwXwCXNHkY3ZdUpYAGzGd57+uH9Gm6gfvIOx22AgbecCfzxSaFeqArOsXm+mJBix6+ZI9MOpsIgHIcIWrD06qPDSA7AgTEgGZkzBt88DcS4LRJhwaBMCQpZOYwTqB2gzfzxHMZSrQ/wiSPeenAnfeRcfP8Aqz4dkP2imagfxbKfDLiVkgAaYFhJv8MG92HbiCVPYSo16VSnUUizBhHMIv1sR2+WF+e9l69OSycqjSSLiQp7ecY1mWy41xSZqVSJCod5JIJAtA+mLXyGZpyRULLqkgNpJ2MxsRtfFrHR4PN3yZAIKwZW156ziqlQ5W1TbSPqPwJxvfBotUUVXrJCsGVp1EypWDabSev1xzOezFJl00fFndiyEyFA2AAvzD9RO1kZeLPPUS3X3l/0nBbvoUgGQaU39Afxw7zns1Vo1BTIA1L4mokRAgTaY364FbhFUlrKQACYYG0dO9ht546Lq5J1MzoQFWzRmqO6Dp2GCF4g+qntIQj4WxT+zNeUIJHXqB57EYptq6SLemNr1PVTtM/Dx8F9LNsaFZSLAtft1P0JxVms2zBEFjEgzEyD6xcH9HFZpEBgPtTPqccztAxTnaF3H8Mgj5ifjifqc3s37f0L4eKK8wCKR8vP9d8MMrmmNI2W4jckwVN7nfC7OQUYAGY8vywRk6kJB3gA/X9Tix9Rngnp7k8E+S3IcUfwVURA/PA7Z5xXZlsxW947dsUZJ4QCw3sQep74rLfvpt7vpjpl6zqub8cAujgrsbXKcISP8NpBMliCttrAE3jYE47nOEIgDyeYrCqeWGPncGO3fC/McVeoz0iCCtmv+JMBfPzxRlqJNNWIa0TFxvEbkzB8seVnSjuvTy2pJYaUgGSt48oJOzdd9OPhxKltTpEF05QQNNvgJnqR8N8V5LhVKWckqG2V5EAbyDFr974nmqtNNGgBoAGkCDeIntYfTBRRZU4hmjA0KgcmZIElRPcmLWi2KvDqVBrepG20TPWb9Z364Jr5gsQBSR9BuraYBjr5WPyOIJzXKLJA2mwUSIvfcbjc4zSjPstk6ZtDVNMAgmCBIP8AKSN4jb5YPyK2YhELSQCF0zeBJi8Gduh3xnnqsagcIxewYaWBFrQQNMRIAgGfoXk2ZlDqzLpciFNpE77geo6YhSQ0pFjyEf5uYSAST8CRI645VLCoisuksxjQBaAST3At59PiPUhF0t9poaCb6tIt37b+eBs3mROkTCsQ46xEKSTYCQD2tvgEaVEUjyix6kGwkkydsCrnCBpE6tixN5i0ATt28iOuAxUqVdzYwYvp9wKYPvMCFBgQCR718aHheQUU3YXYSFJAFyY0i3KTcW7zgYzyBZPIe6zAhWPL8wZPZbn6+mNGrAUeTTqLSqTp0lR9ozIHwGF9DMotN3LPKnkmO0xYgwLzJH4YHfPJpcVQFIAKnSeYaRy9ibwTEi998GncaMc4xp09TiKhkW0kENtIA5lliAPIdox2ojyNJFQadV1I1dYEWCiQLQd41bYWjN1ZFOpT1KT7w6dCAxa4BIOnvA6xj7NkodaVHDU6Z0q2odzpBO8cpAG0ibYiGP7Qp1BkKlQCDJK92FvdbVYfHfFJMANTRig2fmOkBZEjqs2kxHSbYXyAocipqIJZgQTBMhmYEcwY7XsL3OIZDOAXSsYDaXW0tqjVu031lvIjFAoOldXqFHR2d25IBgiCQZXaNx1nfbA2e4RoIfKsQ2nmUn3jsNHeYMzF+m5w3XMUxTZnam0A6RcOYubi7dreRwLx3iGX8GmyMoBOloJBWb33Ikkx0jGkZZZw7idKoZNR6VRQD7x0h+utT9iwETFjh/8A3gKSuWE1mUACmdS6SIDTAmB5dPLGJznDaZsxam7abgJGkSACRygAb+gtgKnxxqTmg3OgJ0wb6Wb3lYbWvEQe3ZngqbfKZjL5gLqFwpUhgejLabQd+gxPiHAPAGqnUdF0zAJIEkWI7cigmD088Z56vimm9JkIIgkBgdQJGqZME+VpB3w6q52oHrUXK1A6yHAJOxge7DRAJuCIG+MTY3qBcxma1KrSaqqutNGpSh5oJUsbm2wj1nrgvL8QyboAw8NlpljrG9zyhSRJN9r8uI0s7TZabyGKtzS0bFSZFi5OlRHxwuenTqoYp0iLs6rPvarIHJMwCOg960EYeOS27H3E6NBnCupBLaSQ4YLLEWkTHLJHcQNsLW9jgzEU2DaV1GDIF4vsQDFv0cW08nVXxaSPoSpyc7KVIHaxAOlieWD73pi5OKla7VXoAoygkpqFoGpgNXL7ySJNzHWBpAxJm/ZyoKgDMEHlG0C4WxOFuayNUorhJpkSGtG539PO8Y2eVz1KpRDOVBaF8MMQ8MQsqHs2kz0iOoi1GSzxpZRaN2UzBWA1Mq+mOXvaenriT8hPBhNJUAld9pGJpWUqfUY2uay2URT42tCYdYpmTvqCjWFYAxBHc74H4hwvKlF/Z2BLiw0wSdQAB5jBgnGuUZhj2Qd8RNId8H53gxAL6gATAEjVN5EDaIvgCtQK+uoediPImMRGnbJkVDYgNZXBHNba/LMegx82UWlTbRIsAQJg8wNhPTbpgmjl7ETqT3YN+iyep6n+mBuIACpoLEECQp6jmuek3B+GIEHVKhdRsVBnVABgSN5J1Ef747Sp5fxGMIC8yQAGIkzLA7GwjrGAcokyurSsQNJvAm53ElsR/Z9StTAFm5SRtvMnv59JPlgngb2D6NVHuG06extcx6A2Ai8XxHM8RKllQjYtsSeltxp9LG98CPlTDddWy36Dc7WtAAviav4ZQhQ2qxB/iCnud7euIj6s506jy6SQbQCzG5v022k+uKUrlU16QFLaSCwnQsAwo3mCPhjhqNJabMsEyQqdd5udxa+DcplIBYTzSQ0XgAGVEco3BkTjNNQpqu7mooBh4OgETbYkmyDbe89MFUMum7E8p91RZjF46tHcycW5jgSMCQzQgBYwCWWADNtwBuBP0xJgq021sFdYZeraTFyDHpA7xhRP2CKGbCweVVOnTq69F9JOqQRbAzOxqEmqqnVq6QFnckEQZ/PFeWL6ucxIkAqbG+wJjz+OLnyTAB1Bfl07XiLnaZt6X8hNwHLO8TEM4dv3Z5iykwpAkKB8v1Y9zSIFSoKjNSI5r7HTHxm1rbH0xIZhCSBGsqxAmJiCQZ2Bm3TfCLO8XDaKPhMTJLCJMWiPkbjFIVo4Sgi6SpkssqpDBVJKnbcSOuIZ5/DPh1QDNOUqSSV6bgTEj1+eKUy50ANLaiCZZlIAHQt0Av5xgjMolRmKl/3ZQHVvYAA/5p2+OLkQReKvTqnWupG0pI3a51GRsXFonoPLA58NuUUieY6V1djEsYnp1Hpg90YPSqCmYghZm8AbhZhbi99sS4nk3qoGXUb622DI4Mb6drH3gcXBckcsQfeIbUT7oaxAsZAmCCQQe04D4pk1phFAJGomVQEtF+xhhqtaT957ZQ040PyQNIUBixImSR9oEkG0WGLMpUVidTVJpkrPTUY6CJ2G/wCeGIzWxSlRhzMoKgkKvvOTa53j5zcbYEz+ZLAeKTIICrAkGZjoAoncmMMOIVizulEWVNZZpAGlbmQRc/1t1Byys0+KF6QNK263IErM7Ge+HkGoK8vmalFoJGpYEzIEmYjacafh/FgGLIzCNN/4WHqY07jzt8JrkZWQoCk3JGwHUCRMC4A7YyedDIWZSWpyIafp0JPKdhG2F8gh8CadUhrgyx5QJBIJjT8du+KOGcRLBqQRismWY2jqxJsDH34Z5BgCKblHLICwZQ+/2QHkAem/lh9w1MlpZQFpshDEAABog6dPumbiOkjAxQnDbU7FB2baRI0xbeDO2CMnRCjSrQFW8Gx90id4IqCfrhZVMjVUIRm0lKiAmNJhlI2HxHbebmpxSaY/dhng6yDOkAyJA3mxna2MobAXOZcMrM6KFXYX0gQQAYksZGrVN4i+FyMwM06jBUJWLst79RAkiIEdPM4Oq8UoVFOpASKZCqHNz3O1o6mwthjwmmoo80GIMhY91tmNpNj6CBeMUaNJpiTLZ6oj6mTWpTdSuoAmZEmVaQdz3GLK/FaTuvKAYMhi4mCNJ5nJk80wTgzi2RinVqwSifak6tMi4C7AEqTfr8cS4Xw2lUpqLai880ltGkcvUbgm8/WyiaAqjAktU1iTyDU0ajJk3k2t5AbYp8JAo8QNJmdYs5JBAmZC6hMXOLc7wUoAy1FQK9l1BpEhdUXRQCb7R54Hr1WQFSAym5ZIkW6CSt+wN+2GmWnCjKu3hBnc0yW5e5G5n+H/AGxLi1XUQu1rzsxPUHyEeU4YDL3UaRa1yRbsLzv88LeLrT8KC0uCBYR3PTYRJtviAMy9NipGxBZZmNmIkDrb4YIbMtDIGBKRJNiTPU37HAdCUXeOgLLcm8wJvNiPU4nTyzJDklEI5urv0EKNrmZGDVBWNCambYPTIGoqTKAaidQgQBaPWMdzj625m1MzQQrcoO/Owv02GLzQglSrKloKzrM7yY37Ri2kqVqpApHSCKa1Cva4MRBlib4zvyzSnYXnKVajqCQEkWUGLSJVSIXvM7YcZZPDGiORlJXSD1BG/wAMcyFTQxQmTTYy1rCeonaL+WKfaniFQKGRWsvvASIuQfzw6U1C1MJ4pUpqmhAV1zp0mCUKtGkjrqiJ64GHEFWi1KorT4agKwg656HvABxUkNl6LVF/eBNILEg6VLE6YsSBJv8AHDHO5N6xUo2pWRRpJN495lgwxvtvbCDUM9l8ytJkNViINl9RBG1+lumNGnGFr0+UXSSwnodiR+rgYCz/AA2lmylI+/TEoCffABmCOvSPIbYH/Zhl1mhqCAFSSAZDEElusXIxbtBsJuL0PCem9XVBguAQI5o6LdbjscH1KtNdSHSQBYEH3AdwRtBvhm1Wm1EtqDG3JAhgbGR2EzjPmpRqVqNCm7aBYaSPdNjczqtHp3xcIZR1kswKjBTWGgiAYsdQidu334X5+nWpsdWlahMQBLEH7QizbDbH2f4aqsUpFRpYjSWZoCEe9YmDHXacG8Rzj1SnhKtRtEtq06Sih1O/ZhHwxfkS9xXRauzICOajK6i3+aLjcjriFTjtdNaPKiffEWLXMHqLEj+uHNNQ1IxUAZlvCjTPbcz2thHX4uKFRVmUVyyoyiAGJEgxbt9cIJXceZXUtO2lywjaNyQSbnaJ9IjfEMjmqWoeKWBhVLaSPdIGo3O82PlhjwzMUWZhUUSTMi4gjaBcGPLGQ47ksxmMy/g0HWnqCrNpCwuoze8A2F8AmyzHFKNNjl6AVrw0f5lB1TM23wLm8uhM0wsqsMLhj1m1jfqb4lwX2cBIDFSzEBibHcSJAkzEXNumJZPMUvDqI9MUwtVqQfbVDMAPWBEn0wTwS9xZw1Fcu1RnkSqqxWJPQG0kdsLeJ+z9dxq8SmtERuIYRNgAIN5gTfGg4gtCmkIZJJMGDJibdrgbD78B5utUqUtK1YPQECLn033F++HHkMmK8xwtqaipKsqgAhnuxPZQTAg3INvuA4VnHTUdICmx2i9xB3BHf7r4ZePqyoHhuKrkqRpB22t3BMyOwPQYEPCatJARUUy3KpXmYqJ93mEDzkfTGqEGWVrtVpKoC8p94gE3i5BBIDQJGxxdxnKvlczrpIxpswgi6XAsDeLyYOM9kKboYY+Gydz385INiLbYe8K467VT4rgL7sE8sj6A+p+mCFZyVDh9OhVBdHVWg6p1KVI2VvLsR0Iwx4HWKZlaZhhBKt0ZBI+1cSyEX7Yoz/hGsy6nprEaNo0gGV6BZPxk4KoZJa+VR+YVKLeHMj3KhZuaIkSdus77jFYxlQyq8SfMVGSnpRKaF6bJOogKsrUki/ptIucKngsjVXZSakdPXt2g2sbfBPWy2Yyj62JXxDKupJUjYjpfblIv54Z8a4pRfKzUCVXkHsRykWgyDMbYGhT8Dn9hptTeqCPE8WGLKF8S5KhuYibG/Xr3xWhq06NZXp6A4jVuSDaxEiYMSDbphb7F+02llD6vBAhhpLCT3gdAJw+NZqtTMUAAtNVZqf2pVlF57hWkeYjzxJQa3uIznpUF0syyWJErPSR8/jhZl+GyXdBAMkvUkhRvZf4R8/XF3C/ARwlesGaZCqZVJMaQTiXD+IsXcVHR1BgBLCBMgAiDO2M7vgolyE5fJeHSRkdW1W8ap2v7oI9YmcUkeEzVdJOkBi8zJ5eUSes/qMV53izECF0gTIJnSouQL3sL9TGB/wBuRgSAroN5Biflf4HCsUGt9g2tm/DBZlCkAHwzdhYzcTvBHbvhpwzPitoanK6SNUgGeu/1wuynDlqL42nmc8oYnT5tB2tbqMRyWc0OCwGh6RJcWC6DFwAI3m2+oQBBw7PYl5G3EMqGqPKcr2FVPeAEm5idgN/ScJuFUHFNmV3PQq5vExKqFJmSTginxuKh0luZSV5SASJHXBfBM0XQTD9W2MieoP4Y1A3KFy1VQKVMhixLlTtsJB+H4YPFGrSXLDTTCCoyxLTJgyPIAWm8zbEBxCkrs5TSq3BJ5pY6e9kYxA9TAxSajVFHhkvEkSRAvHLff1PbGGqOprYcHKMMy1QOCGNrC15mQbbdvPCXMZmoHWquysQBJE3MqykW+ZGDPZ3ikk6ogYU8V4qadZxTcMtSSDJ5SJtcwBb69sM8mU32LxkfEQZukwSnTdjVSLqTEQZ93VAjp54R08olSvUr5fTBLNo2YSJMDaJPQ9cFcQ4+1PJmkdKvUmlYgwKbqWJA6mY+fbCDhGYI1nxEHLIjeZUde4LD9XomaTnJvc1mhopVCxVXTTHW0KwJi6kEb4orU2pNQrLRUOJUjWI0AAKwvBU3PeZ88JH9qBpSiyoQpYsjAFWBmxO4Yb26jF/98qlFBUVmKtYwDyfwydr3/RxiPYW0G1AlIXp60YaW6hbxBI2EnfcdMIUpUKjFa1Moy8kBmK7mNRmTMzONDW4tTZNOXBD1FvAWIIi6k3N/jjLvw8IVGjlmahi7MTsSNheN8bM7cDjO+z9WuFekyIiE8zSJkKALA6zIMbbm+HtThzDKlmR2WkvvGBPMAO1xJOGHsnTTQAUEKh0qLwuq5veQPj64de2ddBlfDEHxIUA7EAEwYvEqPlheHclked8V9o/BojSSzOOUmOSIBO9ze2KslQqVkVVDQsFmpiB3BMDSLG+Lq9bSiIfCC69gBO1xtYT27Yty3tCFOjUhMSpG4IuLi8z0wcgXcY4MqUwVpzUB16tZ1FRGqZOmIvAg7Hywvr1ZDVShAdzMR/F17Da/nhr/AHt+2Mo0qtNT4c/a1GdRMdDYYPzDomWISmHMFdO3KbGbxEdPrODS0aTTavAHUyNNKZbxVA2VgJCMdjE3nsCJwNWpU6RQ1qtWCsA6VCwRdokiYAG/W/bCXjGWmjSekXs0VEaTBUSG5VuN+nbEKRepAYiG/jHKL+Y7R6YUwYbmEyz5eshqEVC+qmC3KVA6QILkE3tf5YQcJyiuWAaIBJ2vHQk9MbCp7M5evTJVVp1EUkvTAgkA7qfnIg3xgcwlbLMeocMEqLMEbFh1BB/pIg4ltwT3G4zbKANWpNUK14mNUBu0RIMxjS8CrlGpVUYNT1BazSbydmFuk+8OmMJXzr1Fpo7MUUxBO07kQBve5wflKtREFVWgnlPZrTDD7QIGFpPkMW0ehe02TWoCtZCKQezrHKQSASRbSQdjB7d8Iv2Vsq6MCDSdYZDzDXJFt5sFYTe+Ksh7T+HBghiQCmo6b9Qdisd7+u+I8Q4kKhZvDZdADOBsxgx6WAuPrOJryV8DDiziuadZ/DVVBBUzPWDYAEyJjbA/CWrM+uglckAkVZkBdj9kA3Gwn4RjmQenT8OqOdmIQ6oIknfmUiBtHpjR8QzyZF2OnRTViEGmJvMIe1z5dcZm8NJxHlOd4m7cjoFBYFgPI7Ya5DiHi1CigIuktqMCAPxmMZ1qeo+ZOJZWp4Z1SJjTBB2Nj6Y0mZhusqaVQO+pppi5aCQIvFrHp/ucM8hlQ4VliAOXXOw2mNif0cY7gmZLJUUmUgSZFgdxf441WQpiktN/ELUmMbQQYmLEziqNPHaoe5Sgg1PW0hgjFCCdN1Ius7+YwtHDy6rVOkC0ySbm8EG4uBtOwwD7b+Ki5coYotr2uS0ydUmCYAI+PbGSy3HqyjStVwvYx6/w9wMVB7sZ+0qMh8UbFoN94vyn1HWNsD+zOf01nIWTpJ0qxkwJt0ntijMZypUUaiHWTE7BoF9Pe2B6ChCGWzbjcTvtEb4xwohu4XnuJ+OCKylSIjT0jUeYMb3YmMK6VJp5T8Y8tyPT1+ODLlg25N73/W+I1COgU+sb9rYqTGPBNQWqNIYmm0WPVG279D64X5WgzOIEmZvMWgyTvGJFzBBve95mPj0wx9nuHmq4bTNNbsTA2jlG0iYtg3Gop4jweorLTemskSrAkhlYkgza06rwCOuFeb4fpLLphhaDY/LHqXD+H/tQQ8rLTHhko3S59ftbYOq8GoNQJXL06jLsHAJib3N5ieu+LFPuTjPDc3lyDsT8PyxZTz1RiocnSCCeXoPv2xu8zwvJ1swKShqUkrKGRrnqrSYBEQCMJqHs3mHqNSpoWZSVOwBgwSCYEY2mZa8gK8WBrLU8KwWLC/8A3Yt4rx0sSFB0mDex2v8AD64+4jwetQqGnVDIw8xzCB7rCx3ixt1wsagYgjzm8fD57Ymwg74b7YVaas8AsAVgbQ8wfUT9MarIV3zxpU/E0uimFZeUs0EjUGmwUCY+/Hm60yBEghrbdj5jGw9mqzZdKdVYa5m3WRAHoJ389sVfYUkJMxmF8dxU1AAkMpH2haCPIjAWezAMmnIEnY38gb7f1x6McvSzTTWoU9TXJIhie5ZSDvhRm/Y6k1QmlqU0iHq0nhlKSDyNE+79lp9R1ZSom9lMpW0OVIUHmVSWDMVG68sER3Ix3+/3XK1hrkk6UNp5jc9NhPxjDvLZrm1tBAPKeoBsY8sJvbPK0l8KFC6tR5LARoBtFth8vXFug2PqXFEcchbm5is+6T70fGcbT2X4giqSFkAEHV6W3x5Xk1AOpTBHU9P640derNJRUc6mIPJAJF4DeV8SZQJzeaY5hqVN6dJNMuC3KCBDCwJEmTAHXFnFuAVapWl46FKajw7kGDvLRtI+/rhFwzLDx9BJGtp3tyhjFvp2tjT8MpgqoqE6l22IiT3I+eBJ0cmjPVfY/OrISk1S/wBl0afMCZj4dsLsxmXpUvD5kqpUB0sIKkBgbMLGSMev5ak2mkKbAlmIn3W06WckdPsESdpx5v7bZpGNQPT/AHniaqb+IpOi4h5OuYAIAt1xuAjP0MyxKh+ck9Im/puZw7pcWOk02OgXUVANptzgbXm4HzwlTSChGkwRJH5m84cVKND9mDKAj64N95U27MJXb1xVdzMfYP4HV8OUqoHG4HMQUMQylegNut+mNhxk+EVRWLUqiBwrxIk9bRaO2POcpmmo8tmpt9nVYzuUI91saPiPtSMzUpygCrTCEkqrMZ7mwIFu1ukxgeMdNPJZIwtPMibgkdfPvB6CMdq1BEQO/f8ADvOLzlADEye3nvuDiS5QE77m48t5+/5YwQw9mWQVoB0kqdjYxe/wBxreG5k1KAQOAUJaDAlhaJ6C3XrGMT4SiVhdWwa4t0IAttjlWiNMiLm4G838z6YHuaThu/avNUjl6WX1amFSTbUAIIM7XuBv3xiS+mygkd5Fx6ee0TipqgEnQCPX173Pzx8cyscqifjbp5dunn3wIm6WKLiBI9BbvYN0icTcjSJI1DreQe3X/ffALVwIBXb0+k+eOJnIJIUTaw2+EbWwga/gvswcyt61NC0kKyme287TP6OCqfsS1Oprla9MAyFBuQLAg7jrbA1GujR4LhfDHIbm8Tcz5/TGs9m/aikQDVI0UwFJgcrzBMbmdpvjcVhdqede0ulWYaVR0IRlVSJBBIPYECBG8k+eL+F8RDUgquFbSVaes3m3ed+84P8AbnO0K2Y1UVAGkB2jdpJvI6LAn8sZxUtt0v8A7AYzwau9Nr7L8YpZYvFQAkSykiDPY9xeRN4wJ7Q+1jtWZsvV0owFlBses6l3mdumMiaJMEz+p9fux8OHFp0kzsIIPqJ87+uKg3TScEglaxYzrjpIIvO3n1xs/wC8VNYsaegadXK0h2O5MAEQZ3vjy3JrUpiRUETYT28p7Wwxo8bqjUQ4kCJ0dJtvO3440mkZrNT/AGm6dGWvz88gkbHTzbbz+GPPTXAm09N4vbrvEDywZn83UqsWqVGYnvNgbxGwHlhbUojYdPLGW6xIV6q3vB9cPuA5k6FUe6JM9BP6+7Gd8KZ/X6+GLMvl94YgH1j4+eFNIDXVOLvTEnobRNx0+eOU+JFqWbao2hqqRuZ8hbvAXGeVo08xI2aet9r33wJWcwwBbSTN+t/T8cOoUoibcQY7u+0G4xHNZhnCyxMC0mSJ36YpDDsf127YmptsfL9ddsZoA3MLgjDA58aVG20x3xQasTI/X39cV13U7CJ6R6YUyGFHNBCrKbhpA72P0nDZ+KvUXUi6P1tO2McpINjGHvB+NaENJl1ybHp8fqZx0QZKkeJ8WrOoRmYop284j7ifnhM1dP4fr/thq+YXSCLmSDJtPT6fXEOJZWiSvhEyV1ENcAnYA7i0bz64qiSFjZsdMG1s+r5cUpOoOG+QYfjhc9GPs/XEVcA+6fnhifAl2Xyhn3gv69MMlrHxCQTNipG4gCbdsC5OoGOnQoBtcnvuPO++D8vlgKliRIIkHuMTyMsIpodJGoGJglgLRsJIub4qo1dMNfbpIsd5IPUHfzxXQ6+o/wBS4py3uP8AD78cYaGKOCBAJJJsYiLRE7AHf9EWBjfSYUwCIPf6gRgJNv12wVS2P8zYBKzKyVMwYjaZG+1vp+UvCG+kT8T38sWUtl9Bi8f4p+P44KQKKKgkBY8zFjFgJny3nfHBllBJIW5Ijv16bRf49MXcM/xh8PvxbnveqfzL/qwgD0aaLA0hVbuD28tx127YsMCCFmwm1tRG4B7dvXEuo/7vufFFbZP5h/ofAJOlLHSqkHcyNgAeoNhGPjRBuSFsAQAZmIsVm4iTOOZn3T6t94x2l/yvT/5thQFjsOhvF+UibbbQevyxVUKzGnSIiOvmSPxxIf8AL/lP3NifEvfT0H34ERCg8Cx3FoNoFzv5wY/O8TUDEGST0sbbD9R5Ykdv+4f6Vxedm/XTExAzSF+YAmw3mfzOKGG5mZAFxfp8sEU9h+v4cUr7x9PywomUeHqK3IJ3JiB8ekwd8RaiASJ77fD4EbYIb3vgf9JxR9oYQIaugJ9SPTy+GOM/KQRJkQRYi2x7g/gMUjcfrqMXN7367DDAKCp/R/XniwKYn8P0MVt1/m/PFw2H83/xGISmovz/AFH445VpQTAJt1ixI/P0OL06ep+/E23Pp+OKgLBRMny+E+mLiCsESPX8LYvX7fp+GO5zc+uNaqRXI0xY38u33/r1s8OQIHnuJ6DaL3wL+Q+84P4f/ifDALBnoczSbASSRc9Nv698RXKqYIKgR1YTNr+WG2Z9yr/J+K4zYxvFgHLQAIMzcbT09Bi+pXuTNxgGp+P4Y6+7emDJEj//2Q=="/>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14" descr="data:image/jpeg;base64,/9j/4AAQSkZJRgABAQAAAQABAAD/2wCEAAkGBxQTEhUTExMVFhUXGB8ZFxgYGBsgHRsaGxocHx4cHB0cHCggGholHBgaIjEiJSkrLi4uICEzODMsNygtLisBCgoKDg0OGhAQGywkHyQsLCwsLCwsLCwsLCwsLCwsLCwsLCwsLCwsLCwsLCwsLCwsLCwsLCwsLCwsLCwsLCwsLP/AABEIALkBEAMBIgACEQEDEQH/xAAbAAACAwEBAQAAAAAAAAAAAAAEBQIDBgEHAP/EAEUQAAIBAgQEAwUFBQYEBgMAAAECEQMhAAQSMQUiQVETYXEGMoGRoUKxwdHwFCNScuEHFTNisvEkQ3OCFlODosLiF5KT/8QAGAEBAQEBAQAAAAAAAAAAAAAAAQACAwT/xAAvEQADAAEDAwIEBAcBAAAAAAAAARECEiExA0FRBGETFLHwQnHB0QUVgZGhwvEy/9oADAMBAAIRAxEAPwDGEiZA0n1/HEKxPUdN488EZhR1YH6HFbNG07dpm4xwoIiKZ6Y+AEYI1r/AZ8mA+kHEXBOwgfP62wCitV+XnjtNb3Er5G/1GJIpizGO2PtI2IN8AnK1GxPT1v8ALHSEkDefIz8sRr0gFJC9OkThJU40elMC5uR54o3wQ3zGXvBQ26eY3t+eJZemJNiBAt5+V/LGcfiTHr8gPyxdluLlTeDO8iPu/LDpy8CaV6Qg2wIaRBJ3Gq/kLRiqjxSk4jY9r/TBApWusXn5nbfGSJhTqAi0Ti40T9MD06QBg79Ln4jBFKiCNuk4CJ0V7/H1xctEYqpUFkwLi/wOLmyymJE+uMiSeiI2gxjtOiNIEevqMRORSboMV08qnbviIm6jaLbmMDmhC9ZLWxZSyyliFtG8E4uy2TJblduU2Jg9P6/dhpQlQy5UEh46fGMTo0XAvBueg7nF6+ICeZGg/aU9vLFKudJJpg8xuGi+o9xgpFWkzcdMVusmeg28/wCmJmpqa4YALEb9fLHHqAkCfK/9cVArgkmNoH446hkbWBP34k63M2AAuPjiWXCwSWIAJtAvfbfCBbSou4EXH0xbTkNCAEx28zt+eJUaIYbaVj54s8VFB2AgT363OObZHf2W0sBq3AH44raoQrHw9V5hYGwHQ74h/eKty0pbz/pOOZczqJPWwmT8+gwfmAvTi4qtpVQp81vHyxdQUaoYWiRHW/W1sU8S4er86sFcbMOp8/z+/A2S4oVJWrCtET0PnbG0m+BgzLID9nztbA2eWm4gIsegjAOaz4uQJO/+wwAcxUqGLn9dsbWHcoP3SATY+sYpqoBeLaT59vli7I0qpAZyBq2HYf5jj7OkAnUIs3peI2tiWRmFVSgCLT8P1IxCIG3xGCVlhKlT5yfw/PECrzBIHoB/XDqAGRtvTEmvvtOLRlyQJYnymMVVcpEbfHf5k3xoairMVAAb9NsVUsqg2W/WLX+44lUa2/wxIG15wQ1QfN5AMD+7WdgbD7hvif8AdlKY8Jfn6/lglC23feT+px004+0PlirIEbhNOJFIR/MfxwToO0beeO6QRv07f0xAjmsw2P8AtgdEnVB6C48/6Y+o1zvAggCJ6/LE2S++BGpwZ1EC0+vTpjIht52id77jp08zglHaNh8z+WAlQke+3bYfliynSMe+30/LFCDWZugXbqT+WK6VRo2FvM/liirTMHnfbuPyx8KUCA7fGDb5dhihF6VSATF/XrHmO5wVlm0qBpYEkXie098AJqPXzuvy2IwWlVwAYQ3A6j88BIKGZWSJAEixBH44GQBr2IkmAeuqR0xauZaf8NoBuQ47ecd8UNWQ+9TYXsNP5DGRJEc17SJA73xIUyxAt5zEffgfWs2PTaYi/bFtNCevoCAfujEBHNZYKTECwvBBbfaLEW3xDIre28nfYb3Jx3O5oF9BA1Hy+4yQcB6WU6xLqPeSb77j8sV2MwPr8WIfw2USdmLSp9D+eLiWBOqNhsJ6nzwBXzNJ0vdex6H7wcLKWfZAQCWXoSbj17jEsaagdnKHhuatAiT79OLEfniP95KVnabx1GFtarUZS1wsx5YJzXDWBp2lmED1GNpJFCNTiR+yN7Cd/wAhiNbJVChqMpgXk+oHX1wwynC/Gq06dJD4moBkPcnzgR+ePSuL+xrDK1WdlELsL/aFuww19kMPKsjklGlqqkU32Yfjh97Pezr1s04oJrRRMyIAMdZA749b4P7JZVculNqQcFBOu+4uR2MncXxR7IcGTK1sxTpzpWAs7wTqj641pe17keEUjVUEkMI7nzjY3N+22OtWZp13Ai20+px7zkeCJUoEVQKiK1UojLYMWeWIPvGSY6D1wr4x7I5VqOWCZemr1GRWKnRq/dsbkC9xMxOMpVUmjydeKLADLtsBf4CDMYnkm1AlqkfwpvHqfyxvMx/ZNTOtVzDhlRSCUBBY6ptIIHKIvbzxnv8A8a5pivhMjKwlWYlZgAmxEi5gHrE4NJnSKabamjSzaLMQTp39d/gcTqU0ItonsAAd+tr/ABxyr7L56kQoosSVLhaZDmFOknSpJAnyvhUmZanOtDqMHmEE9R5xGJVGXgEV6VjEmPI/7DFdGjI2J+FvvGI086um+oses29B2GLMrmR7pg9zt8AOpxvWUaLFRh0Hzn6DH0Gd4t0Ax3x0JhSxPaD8fK2PhTY3AG2K0ijNZYvvUaOwvOA34OILAk9tvzthlUDAGSNsRXY8x+mMtGkynK5cpbWxt7vl5QdsRqGzb/r44nVpoLzHxwBV0TOsx2n9TiIYo5gnv5/1xbk79v6//thchUgjV6EEYIylNIALmQd53j44GIdUpmQBp9Y/+2PnonYx8LdL3nAlSpTDHYj9eeLKVVCe36/PBuQailRJBk3Mf7Y49S25FxNvyN8V5xCSump5kGT2+WLTUEAX6dJwVkQViNj1tcj43GOBn8zJveeuI1MwgPn0AwLVrCSTYHYjp+Y7ixHni1MoWZnNFItdhAkbnpNrYDWvMgqUb/LYj8xjj1wQQFEGzC+k+a9v164h+zVXWSGKruwBJQTHMRePXGlGMJnMBhFS3mJ+nY4+TNVIIWSBFyNgdp8/PAGXW+25/A49g9l/ZGn+z66kVC9HLVFBEABm1FCPtXBE9owvGEjA5X2bepTrPdmQqCFEg6o3Px3xq/ZT2KqtmXp1Kfg+HTAcNDTqNisSGBAN/UY9Do8Np0KGZpUkCU/FBCjYSKZ+Uzhsq/8AEse9JR8nf88Kwrj++f2GnkzewenLUaoqko9QLWpkR/zCqlCNthIPfyjGvynB6K5jLaKSjRWzCkm+06bnsMNVpf8AAqOzD6VsWLQ01aR716x+erFP0+pFXHOGU/2jLVwgFTxVQsOqwSAe8ECO2GXHlnL1R/kOK+Nb5f8A66/ccX8YP7mp/Icbf4vvsHgtyH+FT/kX7hgLhy/v658x92Dcgf3afyj7sC5D/GreuJ/h++xeTzbhn9qWmkVOXDHmMhyNzJ+yepwQv9o6P4C+AR4bg+/72lGXYqIme5x5flvdX/1B9J/DDNoC02AvpBPwGPdj6THRbwl+n7nB9V2HrNH+0LKln1rVXlAPKD/F2Pn9Dg2h7ZZI+F+/A5TurCOUdxjyDMKweuRFkX6htsSprLUf+m30Vceh/wAOViff/aHP5h+PuHsXCuOZPkC16Wo6yTIEksDJnyx1qWV8MrqowUpaiShmHmTMyfWceK5TZP8Aouf/AHDFygCeXYUenc3xwX8Pct/x7U38x7fdPTszwThdRlpxl5BPKjAM01VgEg6j1648z4T7Ormc/VytM6VAZ1eeYAKIHWRL+7uYFxvigXI6XEH/ANb+mKPZ7j1TKZpq6AM10IabqY+I6Xxy6no8sMklvTWPV1GxzH9l1anIpV1IM+8pEqI3IPnsAfvxl81wDNrVWiKbGoxgBQbj5DSttzAxqG/tRqEgmhTiIMMZ2Bx1v7TT4moZcdv8T0P8Pljnn6Hr4v8A8/Q2upi+5hs69WlNOrScPsdVgO3S9sBnMVD7qr+vjjY1faujUUJUokA1HYtOr3lqQIju4vipK/D3EPqQj/KfLtPnjyZrqYOPFm0sX3MmuUqtMuL9r4jT4YLgsZG3y/rjSVeG5Y6SmZChu/QgDfsJt0wozj6ByMHvF1I6b4E2yaghq0iraSCB3wTRyak3ZsQq13bf7sU1A0dR6TjWlhQz+7gWABIB3MdcE5fhJ/8AMO5Gx6fHCem7j7TfPDzKeKSoU3sIMe8ZH1wPDIqiytlGpRNQn0AnbtOBHzr3G4gnqNh5Gxw8r8FcczmWIMJNywIBAjcifliH7AtOrsFDrqBLC0gGBBIIE9b/ACjAl5JirhnDatZtCAhoLQT0tJ88OuGezmqs9Ko0FWKRG5VZO/Yfh6YO4BxKlSzQeoxAFJlJnVzSu0dIw/4TxnKrmcxVeoINQOhgyRpAJHa+MZ6lYdMZAVfZIANTUKHKES4m4qJEecGMa32Jy+uiA9Eo6aQ9TTAqkuZgwJgsficIantlldeoaiI0zHWVM+nKRhrQ9tsqKYJqMsS0R0LswiOsD5wMWDa5RNI8cpUNLR2YD/2nHuPBOJBcnTim7actl52AlVndiLQRcTjw+m95/wAw+449J4d7UUxlFQi7UlpXItoRF1fEgnHq66etz3OWHubGrxWo1Ku3gqF1wZqX5YU2CQbp3w7Wr/xB/wCkPq7Y8+b2tRMsw5WLOztDXANQt8bHHP8AxxWFTUKdOSgtzRpBJPWdUnD0el1M90r/ANY55JdzZBj+xN6mP/6f74+ymd8XwnmR49cAxFkd1Hrtv1xiX9rXNErpXwwZJvNmlhvG+F+W9o3VUUQCC5WABeo5Y/eRGM/B6ii08pfUdePnyen8edf3MkWrKd/I4s43XUUqgm5ptH08vPHlmf8AaKspV6rggGQJ8jfHM3xiq6lmrMYWY1H1iJ2P4Y7/ACvXbzU7Ix8XCLc9YyWZUUk390dPLC/KcUQVaskASQJIGx8zjzWhxNqlNXZzDTafPpfywGnEAahp7hQWX1LCPvx1/l/WmFa34/tTPzGG5nOG57LrRYPTJbnIOhTEzFz2GCKGdo+GqmkdY080CCAJaetxhHTpWKgHrbBVCmdQt0/DHLL1ebXbicEukhm/Gac1opsAaaqBaxUN57XGIpxdA1KEPLTINwJJC3+mF/7Getp79cXf3eYBNoHS4xv+Yda2/dv1D5fE+y/EQAp0T+6Ye93I8sXDiUyNG/hjfaD6X3xfQ4KzbTYdiIB2JkWF8Ncv7LEG5Gx03uSPLt545/O9WS/fBr4GPMM9S4g0jlH2e/8AGT8L4FFI6jA3v89P5Y2zez9FQSzzBtcCbwes7wJxTlv2ZdI0hm6gXNiDYSJsfpjll6rqNp3g0ulitjJCgxMfr3YxfR4XVbZTe+x6Y2IrOb0aIA25govJ+Mx9+O0cvWdwWqhdwVUXAMeViY7YX6zrN3Ux+Hj4M5R9mKzaZ0C5PMwG3qcFf+HqaxqqqSeiS/rZb9fnh7Q4aBJqKXkwCzTsd4jlMbgjE6TELCACI6eg7cxj545ZdXLJ1s0sUuwi/uNDBVKjTuWhB3tdifWMRXgS3Jjcxvbykx59MOKuYcKOaFgRtPr32xLL5B6u/Km5MxI6j6Y5vOdxWNEDcIpswSmJM3gk2H0w2T2XTw9LUpJuTqM9NoO2HJ4f4YmkLQA2mDpmLse0GfgfLHcwrIYaoVgTBB2JgWNzMb3t64NTGIVUfYuj/wCVJ7a36ehxCtwXwCXNHkY3ZdUpYAGzGd57+uH9Gm6gfvIOx22AgbecCfzxSaFeqArOsXm+mJBix6+ZI9MOpsIgHIcIWrD06qPDSA7AgTEgGZkzBt88DcS4LRJhwaBMCQpZOYwTqB2gzfzxHMZSrQ/wiSPeenAnfeRcfP8Aqz4dkP2imagfxbKfDLiVkgAaYFhJv8MG92HbiCVPYSo16VSnUUizBhHMIv1sR2+WF+e9l69OSycqjSSLiQp7ecY1mWy41xSZqVSJCod5JIJAtA+mLXyGZpyRULLqkgNpJ2MxsRtfFrHR4PN3yZAIKwZW156ziqlQ5W1TbSPqPwJxvfBotUUVXrJCsGVp1EypWDabSev1xzOezFJl00fFndiyEyFA2AAvzD9RO1kZeLPPUS3X3l/0nBbvoUgGQaU39Afxw7zns1Vo1BTIA1L4mokRAgTaY364FbhFUlrKQACYYG0dO9ht546Lq5J1MzoQFWzRmqO6Dp2GCF4g+qntIQj4WxT+zNeUIJHXqB57EYptq6SLemNr1PVTtM/Dx8F9LNsaFZSLAtft1P0JxVms2zBEFjEgzEyD6xcH9HFZpEBgPtTPqccztAxTnaF3H8Mgj5ifjifqc3s37f0L4eKK8wCKR8vP9d8MMrmmNI2W4jckwVN7nfC7OQUYAGY8vywRk6kJB3gA/X9Tix9Rngnp7k8E+S3IcUfwVURA/PA7Z5xXZlsxW947dsUZJ4QCw3sQep74rLfvpt7vpjpl6zqub8cAujgrsbXKcISP8NpBMliCttrAE3jYE47nOEIgDyeYrCqeWGPncGO3fC/McVeoz0iCCtmv+JMBfPzxRlqJNNWIa0TFxvEbkzB8seVnSjuvTy2pJYaUgGSt48oJOzdd9OPhxKltTpEF05QQNNvgJnqR8N8V5LhVKWckqG2V5EAbyDFr974nmqtNNGgBoAGkCDeIntYfTBRRZU4hmjA0KgcmZIElRPcmLWi2KvDqVBrepG20TPWb9Z364Jr5gsQBSR9BuraYBjr5WPyOIJzXKLJA2mwUSIvfcbjc4zSjPstk6ZtDVNMAgmCBIP8AKSN4jb5YPyK2YhELSQCF0zeBJi8Gduh3xnnqsagcIxewYaWBFrQQNMRIAgGfoXk2ZlDqzLpciFNpE77geo6YhSQ0pFjyEf5uYSAST8CRI645VLCoisuksxjQBaAST3At59PiPUhF0t9poaCb6tIt37b+eBs3mROkTCsQ46xEKSTYCQD2tvgEaVEUjyix6kGwkkydsCrnCBpE6tixN5i0ATt28iOuAxUqVdzYwYvp9wKYPvMCFBgQCR718aHheQUU3YXYSFJAFyY0i3KTcW7zgYzyBZPIe6zAhWPL8wZPZbn6+mNGrAUeTTqLSqTp0lR9ozIHwGF9DMotN3LPKnkmO0xYgwLzJH4YHfPJpcVQFIAKnSeYaRy9ibwTEi998GncaMc4xp09TiKhkW0kENtIA5lliAPIdox2ojyNJFQadV1I1dYEWCiQLQd41bYWjN1ZFOpT1KT7w6dCAxa4BIOnvA6xj7NkodaVHDU6Z0q2odzpBO8cpAG0ibYiGP7Qp1BkKlQCDJK92FvdbVYfHfFJMANTRig2fmOkBZEjqs2kxHSbYXyAocipqIJZgQTBMhmYEcwY7XsL3OIZDOAXSsYDaXW0tqjVu031lvIjFAoOldXqFHR2d25IBgiCQZXaNx1nfbA2e4RoIfKsQ2nmUn3jsNHeYMzF+m5w3XMUxTZnam0A6RcOYubi7dreRwLx3iGX8GmyMoBOloJBWb33Ikkx0jGkZZZw7idKoZNR6VRQD7x0h+utT9iwETFjh/8A3gKSuWE1mUACmdS6SIDTAmB5dPLGJznDaZsxam7abgJGkSACRygAb+gtgKnxxqTmg3OgJ0wb6Wb3lYbWvEQe3ZngqbfKZjL5gLqFwpUhgejLabQd+gxPiHAPAGqnUdF0zAJIEkWI7cigmD088Z56vimm9JkIIgkBgdQJGqZME+VpB3w6q52oHrUXK1A6yHAJOxge7DRAJuCIG+MTY3qBcxma1KrSaqqutNGpSh5oJUsbm2wj1nrgvL8QyboAw8NlpljrG9zyhSRJN9r8uI0s7TZabyGKtzS0bFSZFi5OlRHxwuenTqoYp0iLs6rPvarIHJMwCOg960EYeOS27H3E6NBnCupBLaSQ4YLLEWkTHLJHcQNsLW9jgzEU2DaV1GDIF4vsQDFv0cW08nVXxaSPoSpyc7KVIHaxAOlieWD73pi5OKla7VXoAoygkpqFoGpgNXL7ySJNzHWBpAxJm/ZyoKgDMEHlG0C4WxOFuayNUorhJpkSGtG539PO8Y2eVz1KpRDOVBaF8MMQ8MQsqHs2kz0iOoi1GSzxpZRaN2UzBWA1Mq+mOXvaenriT8hPBhNJUAld9pGJpWUqfUY2uay2URT42tCYdYpmTvqCjWFYAxBHc74H4hwvKlF/Z2BLiw0wSdQAB5jBgnGuUZhj2Qd8RNId8H53gxAL6gATAEjVN5EDaIvgCtQK+uoediPImMRGnbJkVDYgNZXBHNba/LMegx82UWlTbRIsAQJg8wNhPTbpgmjl7ETqT3YN+iyep6n+mBuIACpoLEECQp6jmuek3B+GIEHVKhdRsVBnVABgSN5J1Ef747Sp5fxGMIC8yQAGIkzLA7GwjrGAcokyurSsQNJvAm53ElsR/Z9StTAFm5SRtvMnv59JPlgngb2D6NVHuG06extcx6A2Ai8XxHM8RKllQjYtsSeltxp9LG98CPlTDddWy36Dc7WtAAviav4ZQhQ2qxB/iCnud7euIj6s506jy6SQbQCzG5v022k+uKUrlU16QFLaSCwnQsAwo3mCPhjhqNJabMsEyQqdd5udxa+DcplIBYTzSQ0XgAGVEco3BkTjNNQpqu7mooBh4OgETbYkmyDbe89MFUMum7E8p91RZjF46tHcycW5jgSMCQzQgBYwCWWADNtwBuBP0xJgq021sFdYZeraTFyDHpA7xhRP2CKGbCweVVOnTq69F9JOqQRbAzOxqEmqqnVq6QFnckEQZ/PFeWL6ucxIkAqbG+wJjz+OLnyTAB1Bfl07XiLnaZt6X8hNwHLO8TEM4dv3Z5iykwpAkKB8v1Y9zSIFSoKjNSI5r7HTHxm1rbH0xIZhCSBGsqxAmJiCQZ2Bm3TfCLO8XDaKPhMTJLCJMWiPkbjFIVo4Sgi6SpkssqpDBVJKnbcSOuIZ5/DPh1QDNOUqSSV6bgTEj1+eKUy50ANLaiCZZlIAHQt0Av5xgjMolRmKl/3ZQHVvYAA/5p2+OLkQReKvTqnWupG0pI3a51GRsXFonoPLA58NuUUieY6V1djEsYnp1Hpg90YPSqCmYghZm8AbhZhbi99sS4nk3qoGXUb622DI4Mb6drH3gcXBckcsQfeIbUT7oaxAsZAmCCQQe04D4pk1phFAJGomVQEtF+xhhqtaT957ZQ040PyQNIUBixImSR9oEkG0WGLMpUVidTVJpkrPTUY6CJ2G/wCeGIzWxSlRhzMoKgkKvvOTa53j5zcbYEz+ZLAeKTIICrAkGZjoAoncmMMOIVizulEWVNZZpAGlbmQRc/1t1Byys0+KF6QNK263IErM7Ge+HkGoK8vmalFoJGpYEzIEmYjacafh/FgGLIzCNN/4WHqY07jzt8JrkZWQoCk3JGwHUCRMC4A7YyedDIWZSWpyIafp0JPKdhG2F8gh8CadUhrgyx5QJBIJjT8du+KOGcRLBqQRismWY2jqxJsDH34Z5BgCKblHLICwZQ+/2QHkAem/lh9w1MlpZQFpshDEAABog6dPumbiOkjAxQnDbU7FB2baRI0xbeDO2CMnRCjSrQFW8Gx90id4IqCfrhZVMjVUIRm0lKiAmNJhlI2HxHbebmpxSaY/dhng6yDOkAyJA3mxna2MobAXOZcMrM6KFXYX0gQQAYksZGrVN4i+FyMwM06jBUJWLst79RAkiIEdPM4Oq8UoVFOpASKZCqHNz3O1o6mwthjwmmoo80GIMhY91tmNpNj6CBeMUaNJpiTLZ6oj6mTWpTdSuoAmZEmVaQdz3GLK/FaTuvKAYMhi4mCNJ5nJk80wTgzi2RinVqwSifak6tMi4C7AEqTfr8cS4Xw2lUpqLai880ltGkcvUbgm8/WyiaAqjAktU1iTyDU0ajJk3k2t5AbYp8JAo8QNJmdYs5JBAmZC6hMXOLc7wUoAy1FQK9l1BpEhdUXRQCb7R54Hr1WQFSAym5ZIkW6CSt+wN+2GmWnCjKu3hBnc0yW5e5G5n+H/AGxLi1XUQu1rzsxPUHyEeU4YDL3UaRa1yRbsLzv88LeLrT8KC0uCBYR3PTYRJtviAMy9NipGxBZZmNmIkDrb4YIbMtDIGBKRJNiTPU37HAdCUXeOgLLcm8wJvNiPU4nTyzJDklEI5urv0EKNrmZGDVBWNCambYPTIGoqTKAaidQgQBaPWMdzj625m1MzQQrcoO/Owv02GLzQglSrKloKzrM7yY37Ri2kqVqpApHSCKa1Cva4MRBlib4zvyzSnYXnKVajqCQEkWUGLSJVSIXvM7YcZZPDGiORlJXSD1BG/wAMcyFTQxQmTTYy1rCeonaL+WKfaniFQKGRWsvvASIuQfzw6U1C1MJ4pUpqmhAV1zp0mCUKtGkjrqiJ64GHEFWi1KorT4agKwg656HvABxUkNl6LVF/eBNILEg6VLE6YsSBJv8AHDHO5N6xUo2pWRRpJN495lgwxvtvbCDUM9l8ytJkNViINl9RBG1+lumNGnGFr0+UXSSwnodiR+rgYCz/AA2lmylI+/TEoCffABmCOvSPIbYH/Zhl1mhqCAFSSAZDEElusXIxbtBsJuL0PCem9XVBguAQI5o6LdbjscH1KtNdSHSQBYEH3AdwRtBvhm1Wm1EtqDG3JAhgbGR2EzjPmpRqVqNCm7aBYaSPdNjczqtHp3xcIZR1kswKjBTWGgiAYsdQidu334X5+nWpsdWlahMQBLEH7QizbDbH2f4aqsUpFRpYjSWZoCEe9YmDHXacG8Rzj1SnhKtRtEtq06Sih1O/ZhHwxfkS9xXRauzICOajK6i3+aLjcjriFTjtdNaPKiffEWLXMHqLEj+uHNNQ1IxUAZlvCjTPbcz2thHX4uKFRVmUVyyoyiAGJEgxbt9cIJXceZXUtO2lywjaNyQSbnaJ9IjfEMjmqWoeKWBhVLaSPdIGo3O82PlhjwzMUWZhUUSTMi4gjaBcGPLGQ47ksxmMy/g0HWnqCrNpCwuoze8A2F8AmyzHFKNNjl6AVrw0f5lB1TM23wLm8uhM0wsqsMLhj1m1jfqb4lwX2cBIDFSzEBibHcSJAkzEXNumJZPMUvDqI9MUwtVqQfbVDMAPWBEn0wTwS9xZw1Fcu1RnkSqqxWJPQG0kdsLeJ+z9dxq8SmtERuIYRNgAIN5gTfGg4gtCmkIZJJMGDJibdrgbD78B5utUqUtK1YPQECLn033F++HHkMmK8xwtqaipKsqgAhnuxPZQTAg3INvuA4VnHTUdICmx2i9xB3BHf7r4ZePqyoHhuKrkqRpB22t3BMyOwPQYEPCatJARUUy3KpXmYqJ93mEDzkfTGqEGWVrtVpKoC8p94gE3i5BBIDQJGxxdxnKvlczrpIxpswgi6XAsDeLyYOM9kKboYY+Gydz385INiLbYe8K467VT4rgL7sE8sj6A+p+mCFZyVDh9OhVBdHVWg6p1KVI2VvLsR0Iwx4HWKZlaZhhBKt0ZBI+1cSyEX7Yoz/hGsy6nprEaNo0gGV6BZPxk4KoZJa+VR+YVKLeHMj3KhZuaIkSdus77jFYxlQyq8SfMVGSnpRKaF6bJOogKsrUki/ptIucKngsjVXZSakdPXt2g2sbfBPWy2Yyj62JXxDKupJUjYjpfblIv54Z8a4pRfKzUCVXkHsRykWgyDMbYGhT8Dn9hptTeqCPE8WGLKF8S5KhuYibG/Xr3xWhq06NZXp6A4jVuSDaxEiYMSDbphb7F+02llD6vBAhhpLCT3gdAJw+NZqtTMUAAtNVZqf2pVlF57hWkeYjzxJQa3uIznpUF0syyWJErPSR8/jhZl+GyXdBAMkvUkhRvZf4R8/XF3C/ARwlesGaZCqZVJMaQTiXD+IsXcVHR1BgBLCBMgAiDO2M7vgolyE5fJeHSRkdW1W8ap2v7oI9YmcUkeEzVdJOkBi8zJ5eUSes/qMV53izECF0gTIJnSouQL3sL9TGB/wBuRgSAroN5Biflf4HCsUGt9g2tm/DBZlCkAHwzdhYzcTvBHbvhpwzPitoanK6SNUgGeu/1wuynDlqL42nmc8oYnT5tB2tbqMRyWc0OCwGh6RJcWC6DFwAI3m2+oQBBw7PYl5G3EMqGqPKcr2FVPeAEm5idgN/ScJuFUHFNmV3PQq5vExKqFJmSTginxuKh0luZSV5SASJHXBfBM0XQTD9W2MieoP4Y1A3KFy1VQKVMhixLlTtsJB+H4YPFGrSXLDTTCCoyxLTJgyPIAWm8zbEBxCkrs5TSq3BJ5pY6e9kYxA9TAxSajVFHhkvEkSRAvHLff1PbGGqOprYcHKMMy1QOCGNrC15mQbbdvPCXMZmoHWquysQBJE3MqykW+ZGDPZ3ikk6ogYU8V4qadZxTcMtSSDJ5SJtcwBb69sM8mU32LxkfEQZukwSnTdjVSLqTEQZ93VAjp54R08olSvUr5fTBLNo2YSJMDaJPQ9cFcQ4+1PJmkdKvUmlYgwKbqWJA6mY+fbCDhGYI1nxEHLIjeZUde4LD9XomaTnJvc1mhopVCxVXTTHW0KwJi6kEb4orU2pNQrLRUOJUjWI0AAKwvBU3PeZ88JH9qBpSiyoQpYsjAFWBmxO4Yb26jF/98qlFBUVmKtYwDyfwydr3/RxiPYW0G1AlIXp60YaW6hbxBI2EnfcdMIUpUKjFa1Moy8kBmK7mNRmTMzONDW4tTZNOXBD1FvAWIIi6k3N/jjLvw8IVGjlmahi7MTsSNheN8bM7cDjO+z9WuFekyIiE8zSJkKALA6zIMbbm+HtThzDKlmR2WkvvGBPMAO1xJOGHsnTTQAUEKh0qLwuq5veQPj64de2ddBlfDEHxIUA7EAEwYvEqPlheHclked8V9o/BojSSzOOUmOSIBO9ze2KslQqVkVVDQsFmpiB3BMDSLG+Lq9bSiIfCC69gBO1xtYT27Yty3tCFOjUhMSpG4IuLi8z0wcgXcY4MqUwVpzUB16tZ1FRGqZOmIvAg7Hywvr1ZDVShAdzMR/F17Da/nhr/AHt+2Mo0qtNT4c/a1GdRMdDYYPzDomWISmHMFdO3KbGbxEdPrODS0aTTavAHUyNNKZbxVA2VgJCMdjE3nsCJwNWpU6RQ1qtWCsA6VCwRdokiYAG/W/bCXjGWmjSekXs0VEaTBUSG5VuN+nbEKRepAYiG/jHKL+Y7R6YUwYbmEyz5eshqEVC+qmC3KVA6QILkE3tf5YQcJyiuWAaIBJ2vHQk9MbCp7M5evTJVVp1EUkvTAgkA7qfnIg3xgcwlbLMeocMEqLMEbFh1BB/pIg4ltwT3G4zbKANWpNUK14mNUBu0RIMxjS8CrlGpVUYNT1BazSbydmFuk+8OmMJXzr1Fpo7MUUxBO07kQBve5wflKtREFVWgnlPZrTDD7QIGFpPkMW0ehe02TWoCtZCKQezrHKQSASRbSQdjB7d8Iv2Vsq6MCDSdYZDzDXJFt5sFYTe+Ksh7T+HBghiQCmo6b9Qdisd7+u+I8Q4kKhZvDZdADOBsxgx6WAuPrOJryV8DDiziuadZ/DVVBBUzPWDYAEyJjbA/CWrM+uglckAkVZkBdj9kA3Gwn4RjmQenT8OqOdmIQ6oIknfmUiBtHpjR8QzyZF2OnRTViEGmJvMIe1z5dcZm8NJxHlOd4m7cjoFBYFgPI7Ya5DiHi1CigIuktqMCAPxmMZ1qeo+ZOJZWp4Z1SJjTBB2Nj6Y0mZhusqaVQO+pppi5aCQIvFrHp/ucM8hlQ4VliAOXXOw2mNif0cY7gmZLJUUmUgSZFgdxf441WQpiktN/ELUmMbQQYmLEziqNPHaoe5Sgg1PW0hgjFCCdN1Ius7+YwtHDy6rVOkC0ySbm8EG4uBtOwwD7b+Ki5coYotr2uS0ydUmCYAI+PbGSy3HqyjStVwvYx6/w9wMVB7sZ+0qMh8UbFoN94vyn1HWNsD+zOf01nIWTpJ0qxkwJt0ntijMZypUUaiHWTE7BoF9Pe2B6ChCGWzbjcTvtEb4xwohu4XnuJ+OCKylSIjT0jUeYMb3YmMK6VJp5T8Y8tyPT1+ODLlg25N73/W+I1COgU+sb9rYqTGPBNQWqNIYmm0WPVG279D64X5WgzOIEmZvMWgyTvGJFzBBve95mPj0wx9nuHmq4bTNNbsTA2jlG0iYtg3Gop4jweorLTemskSrAkhlYkgza06rwCOuFeb4fpLLphhaDY/LHqXD+H/tQQ8rLTHhko3S59ftbYOq8GoNQJXL06jLsHAJib3N5ieu+LFPuTjPDc3lyDsT8PyxZTz1RiocnSCCeXoPv2xu8zwvJ1swKShqUkrKGRrnqrSYBEQCMJqHs3mHqNSpoWZSVOwBgwSCYEY2mZa8gK8WBrLU8KwWLC/8A3Yt4rx0sSFB0mDex2v8AD64+4jwetQqGnVDIw8xzCB7rCx3ixt1wsagYgjzm8fD57Ymwg74b7YVaas8AsAVgbQ8wfUT9MarIV3zxpU/E0uimFZeUs0EjUGmwUCY+/Hm60yBEghrbdj5jGw9mqzZdKdVYa5m3WRAHoJ389sVfYUkJMxmF8dxU1AAkMpH2haCPIjAWezAMmnIEnY38gb7f1x6McvSzTTWoU9TXJIhie5ZSDvhRm/Y6k1QmlqU0iHq0nhlKSDyNE+79lp9R1ZSom9lMpW0OVIUHmVSWDMVG68sER3Ix3+/3XK1hrkk6UNp5jc9NhPxjDvLZrm1tBAPKeoBsY8sJvbPK0l8KFC6tR5LARoBtFth8vXFug2PqXFEcchbm5is+6T70fGcbT2X4giqSFkAEHV6W3x5Xk1AOpTBHU9P640derNJRUc6mIPJAJF4DeV8SZQJzeaY5hqVN6dJNMuC3KCBDCwJEmTAHXFnFuAVapWl46FKajw7kGDvLRtI+/rhFwzLDx9BJGtp3tyhjFvp2tjT8MpgqoqE6l22IiT3I+eBJ0cmjPVfY/OrISk1S/wBl0afMCZj4dsLsxmXpUvD5kqpUB0sIKkBgbMLGSMev5ak2mkKbAlmIn3W06WckdPsESdpx5v7bZpGNQPT/AHniaqb+IpOi4h5OuYAIAt1xuAjP0MyxKh+ck9Im/puZw7pcWOk02OgXUVANptzgbXm4HzwlTSChGkwRJH5m84cVKND9mDKAj64N95U27MJXb1xVdzMfYP4HV8OUqoHG4HMQUMQylegNut+mNhxk+EVRWLUqiBwrxIk9bRaO2POcpmmo8tmpt9nVYzuUI91saPiPtSMzUpygCrTCEkqrMZ7mwIFu1ukxgeMdNPJZIwtPMibgkdfPvB6CMdq1BEQO/f8ADvOLzlADEye3nvuDiS5QE77m48t5+/5YwQw9mWQVoB0kqdjYxe/wBxreG5k1KAQOAUJaDAlhaJ6C3XrGMT4SiVhdWwa4t0IAttjlWiNMiLm4G838z6YHuaThu/avNUjl6WX1amFSTbUAIIM7XuBv3xiS+mygkd5Fx6ee0TipqgEnQCPX173Pzx8cyscqifjbp5dunn3wIm6WKLiBI9BbvYN0icTcjSJI1DreQe3X/ffALVwIBXb0+k+eOJnIJIUTaw2+EbWwga/gvswcyt61NC0kKyme287TP6OCqfsS1Oprla9MAyFBuQLAg7jrbA1GujR4LhfDHIbm8Tcz5/TGs9m/aikQDVI0UwFJgcrzBMbmdpvjcVhdqede0ulWYaVR0IRlVSJBBIPYECBG8k+eL+F8RDUgquFbSVaes3m3ed+84P8AbnO0K2Y1UVAGkB2jdpJvI6LAn8sZxUtt0v8A7AYzwau9Nr7L8YpZYvFQAkSykiDPY9xeRN4wJ7Q+1jtWZsvV0owFlBses6l3mdumMiaJMEz+p9fux8OHFp0kzsIIPqJ87+uKg3TScEglaxYzrjpIIvO3n1xs/wC8VNYsaegadXK0h2O5MAEQZ3vjy3JrUpiRUETYT28p7Wwxo8bqjUQ4kCJ0dJtvO3440mkZrNT/AGm6dGWvz88gkbHTzbbz+GPPTXAm09N4vbrvEDywZn83UqsWqVGYnvNgbxGwHlhbUojYdPLGW6xIV6q3vB9cPuA5k6FUe6JM9BP6+7Gd8KZ/X6+GLMvl94YgH1j4+eFNIDXVOLvTEnobRNx0+eOU+JFqWbao2hqqRuZ8hbvAXGeVo08xI2aet9r33wJWcwwBbSTN+t/T8cOoUoibcQY7u+0G4xHNZhnCyxMC0mSJ36YpDDsf127YmptsfL9ddsZoA3MLgjDA58aVG20x3xQasTI/X39cV13U7CJ6R6YUyGFHNBCrKbhpA72P0nDZ+KvUXUi6P1tO2McpINjGHvB+NaENJl1ybHp8fqZx0QZKkeJ8WrOoRmYop284j7ifnhM1dP4fr/thq+YXSCLmSDJtPT6fXEOJZWiSvhEyV1ENcAnYA7i0bz64qiSFjZsdMG1s+r5cUpOoOG+QYfjhc9GPs/XEVcA+6fnhifAl2Xyhn3gv69MMlrHxCQTNipG4gCbdsC5OoGOnQoBtcnvuPO++D8vlgKliRIIkHuMTyMsIpodJGoGJglgLRsJIub4qo1dMNfbpIsd5IPUHfzxXQ6+o/wBS4py3uP8AD78cYaGKOCBAJJJsYiLRE7AHf9EWBjfSYUwCIPf6gRgJNv12wVS2P8zYBKzKyVMwYjaZG+1vp+UvCG+kT8T38sWUtl9Bi8f4p+P44KQKKKgkBY8zFjFgJny3nfHBllBJIW5Ijv16bRf49MXcM/xh8PvxbnveqfzL/qwgD0aaLA0hVbuD28tx127YsMCCFmwm1tRG4B7dvXEuo/7vufFFbZP5h/ofAJOlLHSqkHcyNgAeoNhGPjRBuSFsAQAZmIsVm4iTOOZn3T6t94x2l/yvT/5thQFjsOhvF+UibbbQevyxVUKzGnSIiOvmSPxxIf8AL/lP3NifEvfT0H34ERCg8Cx3FoNoFzv5wY/O8TUDEGST0sbbD9R5Ykdv+4f6Vxedm/XTExAzSF+YAmw3mfzOKGG5mZAFxfp8sEU9h+v4cUr7x9PywomUeHqK3IJ3JiB8ekwd8RaiASJ77fD4EbYIb3vgf9JxR9oYQIaugJ9SPTy+GOM/KQRJkQRYi2x7g/gMUjcfrqMXN7367DDAKCp/R/XniwKYn8P0MVt1/m/PFw2H83/xGISmovz/AFH445VpQTAJt1ixI/P0OL06ep+/E23Pp+OKgLBRMny+E+mLiCsESPX8LYvX7fp+GO5zc+uNaqRXI0xY38u33/r1s8OQIHnuJ6DaL3wL+Q+84P4f/ifDALBnoczSbASSRc9Nv698RXKqYIKgR1YTNr+WG2Z9yr/J+K4zYxvFgHLQAIMzcbT09Bi+pXuTNxgGp+P4Y6+7emDJEj//2Q=="/>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136" name="Picture 16" descr="https://encrypted-tbn3.gstatic.com/images?q=tbn:ANd9GcRoql1prXtAcV4xlQWHVuyaUyEVTOg-B97aM1tnY1DKas1gP5JB"/>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432191" y="191721"/>
            <a:ext cx="2466975" cy="1847851"/>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5313404" y="1606379"/>
            <a:ext cx="2817341" cy="369332"/>
          </a:xfrm>
          <a:prstGeom prst="rect">
            <a:avLst/>
          </a:prstGeom>
          <a:noFill/>
        </p:spPr>
        <p:txBody>
          <a:bodyPr wrap="square" rtlCol="0">
            <a:spAutoFit/>
          </a:bodyPr>
          <a:lstStyle/>
          <a:p>
            <a:r>
              <a:rPr lang="en-US" dirty="0" smtClean="0">
                <a:cs typeface="Arial" panose="020B0604020202020204" pitchFamily="34" charset="0"/>
              </a:rPr>
              <a:t>Aquaculture operations</a:t>
            </a:r>
            <a:endParaRPr lang="en-US" dirty="0"/>
          </a:p>
        </p:txBody>
      </p:sp>
    </p:spTree>
    <p:extLst>
      <p:ext uri="{BB962C8B-B14F-4D97-AF65-F5344CB8AC3E}">
        <p14:creationId xmlns:p14="http://schemas.microsoft.com/office/powerpoint/2010/main" val="6919680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xmlns:mv="urn:schemas-microsoft-com:mac:vml">
      <p:transition spd="slow">
        <p:random/>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07766" y="540341"/>
            <a:ext cx="8394069" cy="1325563"/>
          </a:xfrm>
        </p:spPr>
        <p:txBody>
          <a:bodyPr>
            <a:normAutofit/>
          </a:bodyPr>
          <a:lstStyle/>
          <a:p>
            <a:r>
              <a:rPr lang="en-US" sz="3600" b="1" dirty="0" smtClean="0"/>
              <a:t>Animal Management</a:t>
            </a:r>
            <a:endParaRPr lang="en-US" sz="3600" b="1" dirty="0"/>
          </a:p>
        </p:txBody>
      </p:sp>
      <p:sp>
        <p:nvSpPr>
          <p:cNvPr id="3" name="Content Placeholder 2"/>
          <p:cNvSpPr>
            <a:spLocks noGrp="1"/>
          </p:cNvSpPr>
          <p:nvPr>
            <p:ph idx="1"/>
          </p:nvPr>
        </p:nvSpPr>
        <p:spPr>
          <a:xfrm>
            <a:off x="3821651" y="1379905"/>
            <a:ext cx="7872118" cy="5150065"/>
          </a:xfrm>
        </p:spPr>
        <p:txBody>
          <a:bodyPr>
            <a:normAutofit fontScale="85000" lnSpcReduction="20000"/>
          </a:bodyPr>
          <a:lstStyle/>
          <a:p>
            <a:pPr marL="57150" indent="0">
              <a:buNone/>
            </a:pPr>
            <a:r>
              <a:rPr lang="en-US" sz="2400" b="1" i="1" dirty="0"/>
              <a:t>Benefits: </a:t>
            </a:r>
            <a:endParaRPr lang="en-US" sz="2400" b="1" i="1" dirty="0" smtClean="0"/>
          </a:p>
          <a:p>
            <a:pPr marL="400050">
              <a:buFont typeface="Arial" panose="020B0604020202020204" pitchFamily="34" charset="0"/>
              <a:buChar char="•"/>
            </a:pPr>
            <a:r>
              <a:rPr lang="en-US" sz="1900" dirty="0" smtClean="0"/>
              <a:t>Inexpensive, readily available meat and dairy</a:t>
            </a:r>
          </a:p>
          <a:p>
            <a:pPr marL="400050">
              <a:buFont typeface="Arial" panose="020B0604020202020204" pitchFamily="34" charset="0"/>
              <a:buChar char="•"/>
            </a:pPr>
            <a:r>
              <a:rPr lang="en-US" sz="1900" dirty="0" smtClean="0"/>
              <a:t>Improved technology, research,  refrigeration, and transportation</a:t>
            </a:r>
          </a:p>
          <a:p>
            <a:pPr marL="400050">
              <a:buFont typeface="Arial" panose="020B0604020202020204" pitchFamily="34" charset="0"/>
              <a:buChar char="•"/>
            </a:pPr>
            <a:r>
              <a:rPr lang="en-US" sz="1900" dirty="0" smtClean="0"/>
              <a:t>Advances in nutrition, health and management of animals- (cutting costs)</a:t>
            </a:r>
          </a:p>
          <a:p>
            <a:pPr marL="400050">
              <a:buFont typeface="Arial" panose="020B0604020202020204" pitchFamily="34" charset="0"/>
              <a:buChar char="•"/>
            </a:pPr>
            <a:r>
              <a:rPr lang="en-US" sz="1900" dirty="0" smtClean="0"/>
              <a:t>Increased production with </a:t>
            </a:r>
            <a:r>
              <a:rPr lang="en-US" sz="1900" dirty="0"/>
              <a:t>less </a:t>
            </a:r>
            <a:r>
              <a:rPr lang="en-US" sz="1900" dirty="0" smtClean="0"/>
              <a:t>time, equipment, and labor</a:t>
            </a:r>
          </a:p>
          <a:p>
            <a:pPr marL="400050">
              <a:buFont typeface="Arial" panose="020B0604020202020204" pitchFamily="34" charset="0"/>
              <a:buChar char="•"/>
            </a:pPr>
            <a:r>
              <a:rPr lang="en-US" sz="1900" dirty="0"/>
              <a:t>E</a:t>
            </a:r>
            <a:r>
              <a:rPr lang="en-US" sz="1900" dirty="0" smtClean="0"/>
              <a:t>xport </a:t>
            </a:r>
            <a:r>
              <a:rPr lang="en-US" sz="1900" dirty="0"/>
              <a:t>more </a:t>
            </a:r>
            <a:r>
              <a:rPr lang="en-US" sz="1900" dirty="0" smtClean="0"/>
              <a:t>globally</a:t>
            </a:r>
          </a:p>
          <a:p>
            <a:pPr marL="400050">
              <a:buFont typeface="Arial" panose="020B0604020202020204" pitchFamily="34" charset="0"/>
              <a:buChar char="•"/>
            </a:pPr>
            <a:r>
              <a:rPr lang="en-US" sz="1900" dirty="0"/>
              <a:t>B</a:t>
            </a:r>
            <a:r>
              <a:rPr lang="en-US" sz="1900" dirty="0" smtClean="0"/>
              <a:t>etter </a:t>
            </a:r>
            <a:r>
              <a:rPr lang="en-US" sz="1900" dirty="0"/>
              <a:t>financial </a:t>
            </a:r>
            <a:r>
              <a:rPr lang="en-US" sz="1900" dirty="0" smtClean="0"/>
              <a:t>performance and higher </a:t>
            </a:r>
            <a:r>
              <a:rPr lang="en-US" sz="1900" dirty="0"/>
              <a:t>rates of return on </a:t>
            </a:r>
            <a:r>
              <a:rPr lang="en-US" sz="1900" dirty="0" smtClean="0"/>
              <a:t>equity</a:t>
            </a:r>
            <a:endParaRPr lang="en-US" sz="1900" dirty="0"/>
          </a:p>
          <a:p>
            <a:pPr marL="57150" indent="0">
              <a:buNone/>
            </a:pPr>
            <a:endParaRPr lang="en-US" sz="1900" dirty="0"/>
          </a:p>
          <a:p>
            <a:pPr marL="57150" indent="0">
              <a:buNone/>
            </a:pPr>
            <a:r>
              <a:rPr lang="en-US" sz="2400" b="1" i="1" dirty="0"/>
              <a:t>Challenges: </a:t>
            </a:r>
            <a:endParaRPr lang="en-US" sz="2400" b="1" i="1" dirty="0" smtClean="0"/>
          </a:p>
          <a:p>
            <a:pPr marL="400050">
              <a:buFont typeface="Arial" panose="020B0604020202020204" pitchFamily="34" charset="0"/>
              <a:buChar char="•"/>
            </a:pPr>
            <a:r>
              <a:rPr lang="en-US" sz="1900" dirty="0" smtClean="0"/>
              <a:t>Domination </a:t>
            </a:r>
            <a:r>
              <a:rPr lang="en-US" sz="1900" dirty="0"/>
              <a:t>of a few large </a:t>
            </a:r>
            <a:r>
              <a:rPr lang="en-US" sz="1900" dirty="0" smtClean="0"/>
              <a:t>corporations</a:t>
            </a:r>
          </a:p>
          <a:p>
            <a:pPr marL="400050">
              <a:buFont typeface="Arial" panose="020B0604020202020204" pitchFamily="34" charset="0"/>
              <a:buChar char="•"/>
            </a:pPr>
            <a:r>
              <a:rPr lang="en-US" sz="1900" dirty="0"/>
              <a:t>L</a:t>
            </a:r>
            <a:r>
              <a:rPr lang="en-US" sz="1900" dirty="0" smtClean="0"/>
              <a:t>ack </a:t>
            </a:r>
            <a:r>
              <a:rPr lang="en-US" sz="1900" dirty="0"/>
              <a:t>of </a:t>
            </a:r>
            <a:r>
              <a:rPr lang="en-US" sz="1900" dirty="0" smtClean="0"/>
              <a:t>transparency and ability to regulate</a:t>
            </a:r>
          </a:p>
          <a:p>
            <a:pPr marL="400050">
              <a:buFont typeface="Arial" panose="020B0604020202020204" pitchFamily="34" charset="0"/>
              <a:buChar char="•"/>
            </a:pPr>
            <a:r>
              <a:rPr lang="en-US" sz="1900" dirty="0"/>
              <a:t>O</a:t>
            </a:r>
            <a:r>
              <a:rPr lang="en-US" sz="1900" dirty="0" smtClean="0"/>
              <a:t>vercrowding/disease</a:t>
            </a:r>
            <a:r>
              <a:rPr lang="en-US" sz="1900" dirty="0"/>
              <a:t>, poor </a:t>
            </a:r>
            <a:r>
              <a:rPr lang="en-US" sz="1900" dirty="0" smtClean="0"/>
              <a:t>animal </a:t>
            </a:r>
            <a:r>
              <a:rPr lang="en-US" sz="1900" dirty="0"/>
              <a:t>health &amp; </a:t>
            </a:r>
            <a:r>
              <a:rPr lang="en-US" sz="1900" dirty="0" smtClean="0"/>
              <a:t>welfare</a:t>
            </a:r>
          </a:p>
          <a:p>
            <a:pPr marL="400050">
              <a:buFont typeface="Arial" panose="020B0604020202020204" pitchFamily="34" charset="0"/>
              <a:buChar char="•"/>
            </a:pPr>
            <a:r>
              <a:rPr lang="en-US" sz="1900" dirty="0"/>
              <a:t>O</a:t>
            </a:r>
            <a:r>
              <a:rPr lang="en-US" sz="1900" dirty="0" smtClean="0"/>
              <a:t>veruse </a:t>
            </a:r>
            <a:r>
              <a:rPr lang="en-US" sz="1900" dirty="0"/>
              <a:t>of </a:t>
            </a:r>
            <a:r>
              <a:rPr lang="en-US" sz="1900" dirty="0" smtClean="0"/>
              <a:t>antibiotics</a:t>
            </a:r>
          </a:p>
          <a:p>
            <a:pPr marL="400050">
              <a:buFont typeface="Arial" panose="020B0604020202020204" pitchFamily="34" charset="0"/>
              <a:buChar char="•"/>
            </a:pPr>
            <a:r>
              <a:rPr lang="en-US" sz="1900" dirty="0"/>
              <a:t>W</a:t>
            </a:r>
            <a:r>
              <a:rPr lang="en-US" sz="1900" dirty="0" smtClean="0"/>
              <a:t>ater/air pollution</a:t>
            </a:r>
          </a:p>
          <a:p>
            <a:pPr marL="400050">
              <a:buFont typeface="Arial" panose="020B0604020202020204" pitchFamily="34" charset="0"/>
              <a:buChar char="•"/>
            </a:pPr>
            <a:r>
              <a:rPr lang="en-US" sz="1900" dirty="0"/>
              <a:t>D</a:t>
            </a:r>
            <a:r>
              <a:rPr lang="en-US" sz="1900" dirty="0" smtClean="0"/>
              <a:t>eath </a:t>
            </a:r>
            <a:r>
              <a:rPr lang="en-US" sz="1900" dirty="0"/>
              <a:t>of small towns</a:t>
            </a:r>
          </a:p>
          <a:p>
            <a:endParaRPr lang="en-US" dirty="0"/>
          </a:p>
        </p:txBody>
      </p:sp>
      <p:pic>
        <p:nvPicPr>
          <p:cNvPr id="8194" name="Picture 2" descr="https://encrypted-tbn0.gstatic.com/images?q=tbn:ANd9GcTtwQgCH2SUICp217XofJ5iO9alyGG18FTvMNHMTJeeXGL4hpb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2519" y="3526570"/>
            <a:ext cx="2738560" cy="1257587"/>
          </a:xfrm>
          <a:prstGeom prst="rect">
            <a:avLst/>
          </a:prstGeom>
          <a:noFill/>
          <a:extLst>
            <a:ext uri="{909E8E84-426E-40DD-AFC4-6F175D3DCCD1}">
              <a14:hiddenFill xmlns:a14="http://schemas.microsoft.com/office/drawing/2010/main">
                <a:solidFill>
                  <a:srgbClr val="FFFFFF"/>
                </a:solidFill>
              </a14:hiddenFill>
            </a:ext>
          </a:extLst>
        </p:spPr>
      </p:pic>
      <p:pic>
        <p:nvPicPr>
          <p:cNvPr id="8198" name="Picture 6" descr="https://encrypted-tbn0.gstatic.com/images?q=tbn:ANd9GcRoW4Jem_TDSqXRJE0tVVJ8N-5SfWZVfJ2DSFKWbkAWv8fAApdj"/>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2518" y="1393337"/>
            <a:ext cx="2738560" cy="1812282"/>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10" descr="data:image/jpeg;base64,/9j/4AAQSkZJRgABAQAAAQABAAD/2wCEAAkGBxQTEhUUExQWFhUXGCAbGBgYGSAfHxwgHCEgHCIdHx4gIiggHCAlHBwfIjQhJiorLy4uHR8zODMsNygtLisBCgoKDg0OGxAQGywkICQsLCwsLCwsLCwsNCwsLCwsLCwsLCwvLCwsLCwsLCwsLCwsLCwsLCwsLCwsLCwsLCwsLP/AABEIAKUBMgMBIgACEQEDEQH/xAAbAAACAwEBAQAAAAAAAAAAAAAEBQIDBgABB//EAEMQAAIBAgQEBAMHAgMGBQUAAAECEQMhAAQSMQUiQVEGE2FxMoGRI0JSobHB8BTRB2LhM0NygpLxFSRj0uI0dKKys//EABgBAQEBAQEAAAAAAAAAAAAAAAECAAME/8QAJREAAgICAgICAwEBAQAAAAAAAAECERIhMUEDUSJhE3GxgfAy/9oADAMBAAIRAxEAPwBBnatRa9UecdOtmCtXKzDlSASwi4awJ+HsQcDtnGVjT15hqhY6QK/LBEg9TP7euHXFqGXeQwpo/mMnmqzEGCZV1IUgmZsIXSTMHCzMolJINMDUx0w4dSV0Tcqx/D1jeYtgTErymZraVY1aw1Bo01QdhaxMg6rGbgEbb4nn61YMqipVXlBlqxUH4p1X+Ix3ttBxVlcw8momX8tQdRULr1yQDp5be0bT2wY2ZWtpbSaR1wVbmDFx8XMQFVTaItJ7RjWIryvE6hOlq1VQdjqJIIFjvOknDDIVWQh2q1KlPU1NizVVC7Q7H7gIMg3PttiikqUdaN9oymUkqwExMQSLibA2PfD6g2XpUxoqVIJJhVKXblmQ5AgSNu84zYUAZvNUqephmq9VnBBQHTo5QQ2+k+6wZ6XwtyFavVKJTeszMYEMx9ZsZNgbC9sP8mKFDUVNdxceWyqVNgQWBmbOBaIja0lZVy9dGKr635iFm4CtYAgk30xc98Fmoj/X1AhRKjOJsRq1FitoJ5oHVZ9Y7e5DM16gVRUEaTzipzSdUTzW2NuwGL8hkXTQV0xqJ06ASSB0Jkxv3j6YqyvDCtX4VpBuhaY5SbmdpB6dcZyVDiy7LqVUtVzeYofEAXXzFJiBzpUImZO3S0i+FOcz1YuxWqzTJlasLbeLxA3w/XK0VUqtEFXaQHJ2JaAdOkE7CRFsRyfA6LPrc0dOmyq6oVYG34hHfbCmGLFtXPVaehamZcKYMyRKmJg/UT3G+BqPE8wNQWpWMAaidRgRAYAnqJPTGjreHEZ/MQUSSOYeYIupBA9JP5b9MWP4fYvqWlTUBYARx+csf0xskOMjMNn8zoBFWoUJIHMenuxImRhk6uE1pmq4JIAFQhl6feWodG/UdfeHNTglTTCUBvq5irENO4IYdrbRJwu4ogyh1NS0kkErcCNUgiDy3v2lRbGyNj7ABnc06EU2mQCWLkRqHckAAXv+uF5z9Qg6a2YJmFHmH06C+07emGVLNoTCMGULpkqpgQxFiCRcdO5x5VqgNqUMXNyybDpqJFkEmOg9MZMGgGjVzKgHzKxQnfWbj0JkjlkzHTBFXiddAaZd9WlWUtqk6gDvq0xvFrzj2hnlp+YDCoVBMk3OoCABIMG8x3wxXNJVqBGdVJC/GSbmF3AI3IwtmSBcvVrFJdm1C5+3C8oFyRB3MAAXxDNZrMKfiMRt5jGPSYE9Jj198W5xhSqlCQQhIc3MRG1p9exx1RmqUvMpFJUnUpIJ09wp3Ez/ANP0LGgQ52uWEVWAI21k/rHX9euDUq1mjSajHSTao02MaiLx33wF51anT8trKTYFAQxPUN3367YoIqkoAANQIWCtjJJvPLM9YmbTjWbjkZr55jTUcz/6htG8zHcf37AU8zUJH2mY7fExvb1sL7m2CKlOpSXU3l6mWIEE2j4SDBJHe+FdBWDB7qt1IJIIiwEzMWxkzNDZjU0hjXqLIlZapfba3eR8se5fzWIArsZt8bRPSfnGFmXpl2KLLEXBG8nuexn+RiZyrgg+XUABh4kwZjuYJ2k9YxjDI+aoDNmeXUyz5j7puLjEkoZgqXFYlPxCqY77zvGF+b4alMnUtYEiRtf1NrAQZOKuHNVFqZOk20aiAY7zYiTjGGTpmLN5rFTcRV3G9r3tiWZpZpSSzst9jVjfpdrW6YFfLRHwiGAIUStz0bpbpi/P5tHVVWgC4J1lmLFt+oGqygX683TB2PRTqzEEipUIEyRU1C3qGP0x5TfMMJFR47+Z+xacDZOBBKo8iY5k+pWAbYlmqpZtQVF2JBJKm9p1SCffCAQTmAYNSpP4fMJP5HHPUzA3eqP+dre97YrqLqcuq6SCLIxAt2PQW2kR0x7WramZtIkkal1b+0XuD364wnHM1xfzKkbTraJ7TOOOarjd6ggwedv74rr1RYvTOgH7q6bWBBPe3Wb4roqSCQLAFjFio773F8YDfcLrMaNIliZprefQY7HnDabCjTufgX9BjsIGY4pQU1GkfHWqiTO8oRsw/Ee2+2KcxnFrK1RwIX7wWwiAPvEKbDpgHjOYZi4IDRWqxJX/ACAW7R37XnCpsy0aRTHvb59IxNDYyy/HaqrUamAmlQabQCZLqDeIMhiPY4sarmmoCpqp+W0mxXVKnSZ66rgi8kA9RiqiDo06RLW2PRwbyQBIE/T1xcuZCsUp0b6YLMFIBIBBCEXgmbyP1xtG2E5atqWWqLqi8MOh6gHf2xJ+JgEhQHNhBYrtckGALatiRiD+IAytTq0aIliS6qEYbwBp03WbatUQB3la+erKxTWQGIg6VkRtpJBicAjDM55golAUL1KYjeQtLSxkGxhhAidPTfCvLZyoapjW5ltIuR12Unt2wbQLKSGqTOokVIO0E2KwDB3G99r4nlhQpMYVjIhXV0O53KshEC3aY6TjWgp8lWZoV6hpMiP5wJBUKxMyTIBmRAF47ySIxHh9SqC2uTuD8LGTIMSb77YsyXHcxIIIlbE6uX1sBAETtgfMzUqM2mlLXMqzARY9SIJFrSB0tgvofsvzeUqvMU2I7AEj5emAl4DX81NNKqLrdaZMbSYIgx6274kMtpLK+XUagAOYGDbmBk23t7YnRfLoL0GX1CqxtF4aQJJ3kYbNSDuKcIrcxFLNVKh/FT7CTJWQICwLXmMK+GUswtQBkqIb/GrASRAnVtvjU5zxOczlRS0BVCrTB1CSDO4IAB5BME/EB64T018lKwJkgDUoJkEE/K3zHrgtmpcjHKo452djJABuumZmI7gAG+K85kalQHQGdCq/ACYkCxtMnv1t1xbwPOJZQo0sdXPpYggTvC3mRYAxacFcJOXzD1GbNvQamdSgIYAsFMlheGmPqcG7EUUKQRWZAREQx6T72gwf4MWVs25NMU1LGoY0q4EmSQLSDJBMd/fF3iThwNUinW89baiRpBKkgiCTquZ1ddXocJ8nxzyFOgim4JpkgAm8mRb3AIvhXsGeGjUFUrWp1pk/Z6CbG+5G8AbKZEbYjU4hRmTSeIjl307fetOw22i2GNGmatBq1Z/OFRGWn9o5anUEQxUkLAvYyCI9wv4bwZqqPUpAPpDM4BWQs3OmxMQe+5xVrsKYRR8QMKbIhqmi/wASWBMmTMTI+ZwpzTEHUDVG9mBiDbee2CWpksOZhMiLADaI6de+DCaZhKmYFMJZjpJgRadIlpsAJjbbG/QfsuyPEKVMq4NRagIgSdM8vyUElrbQCDvh7w3iBUFNb+YqBCBV0yFkiF1LrALEyINyCcKE4VlwH8jMeYUUGWp6dRO6rcxHqB0vvgB6RDM/wrNjp2X5WmOsd8S9vRS0tjXL+a9Q+Rl5U2Y6WUKRZhIaACoIIE/EfTAeezI1SvksgEOgqCWMDoCGIMi49dtOPFpcopslN6arZoIJm+4aTvhI9SipIfUTsSoCwRveTP064VsHoYZekKbvqDaJIKh4i9lJI3HzxF85puzCCZF9RO3LYxeBMxtgjMcNQqoB0hl1BmazDeRKgXj2xRRylJSVdXe0rodd4PXmA9ow2agl8yRoNN1qAJqCsWBVmgkMeUsdp0ki2K+IPVXS7BQegDC5j/iLE3BvM9cMaBysqpy1QDSQSKnMOs7aTfpHXAfD1rVatNdSLEKPM0hYkEkyL7XO/SYxNiVJVAdQZ1EgCTY3kWN7fTEjmKbJpFRlAaSAwIkg9J+Uie3XBPE+HL/UiyB2KlVpfBzH7vbpYG0GwwFw7gWqfKbUV0jWGiC5hYABYGdm2mO+NaNsc5XhYeQeVAJYtqkAbcyqQJnf3mBfFOSqUJhmbR95adQhoFp7Rbbf64CyfCXp1SrAoTSqEhoty1F5vZh2O2KkoUadxWXl2WGvNiJA7d7XwmH7ZfKOiVFqkPpIqUgC99tRYECNiJuf80jFFDKrSbS6BxBWzOCLkSDpiRcw0jcYT1uGqi66dWoOTUDa5MCFg7gsJBAiMG5fKkvmG0uQ9RokxGti2mACxMsIMXwWVj7HHEfD1VAzUGapSCnlcD8JO4iSGE2A3XAycKjQXBFMtoeNKlZEgRN7Sd2kA2GI53KqhB/qarKo8sh2KuDog20SDb4r2GB8vnBQIfW1SmyuGlQeZVYjSpUD4bEA3k+gwKVmcWjYcNp0xRpgVZARYOmJsLwdvbHYsyGbPlU9ahm0LqJUyTAkmCBc9gMeY6HMwvE1pM9QFCftXM6iLkgH73+Uem+Bq/DR5a1F0lZ0mGJKm9jE9L/2x7xyn5T1GqKwDM0SY1SxiPS364X0OOBFVAF0Pdg0/FMEgiOo+lsRvoolTyhqMURiGAkqYE79TEwJ9d8X0uHMDcMO9zb8O24mB8xgDMZ1PMDIWBiCNV5230+p2HXvfDLhfEFYhapYJuXQFyumGCkNa7aTI21L8s7MnEpoZuvTYsoaUPI8CQTYxqExG0Ht3xoczxnOeQQtZyag+11aSRYbEiQSDFttJ74F4NRyz5h6TvUAbUVqtp1Ac1igEaiYETpmdovHL1RrdAyyGsYtawIEkidoN8DZkhTUpVtAZ2GkW1NzEbWkSZHbBFPhLsCdanoIHteY9fQYoyFdUd1JmDMkRvAi0A2O/ZRhjlaqBqgBX4gwELImAYEyRBkwAb9TOBtoUrB6XCaiEKW1AGYBAMHsSCIN7na+F+faKhVhoi0OZYRa5AAad5A2w5qUnXUQdSPYEmQC3rqtf6SMC8a4hTCqj0TUIE6vwzHLqG+1xbpscKYNULmpuqiNB2KnuOlum2C6NS4a2qTPY/I/2xRns9QYIq0ayoVEnzZaxItyaYBAj/XAvn0wraPNnTHMIvqG2mZhZuYuNoOKomxr/wCMaQSC4qKbBQIYG152gdvy3xPLEuzOp+Mw2pQGAJB2uD6n9JwLlqCMmvS4qxMkgqFJIL8qAlhaFJ/Eegwfnsxl6BXy671FvJcAmRYwtjF7AxcbnfEt1pFxSe2UVOKvRZ0bLGppMFtTCB02UqPmDi+lRqOksNBG6shJHQAnT2vPrgenxNUB56p1XKwNNSL3IcE/9Jjtj1uNqjUw1WqUhTUZTBUndQrWYgAEENeel4qibGD8Mrqurp3CketuXF2V8O1aupm8umga7OoBk2HKQGMm07Y7JcYy75kxUzTUp+zllXUAATZtUnVJ0iSRAi8Yr4xmKFbKPIek1KpzAsGdgxgEsaVOQDAi5GoTa+CmayHE+HV8qV88JTNSSpJWH7kESDuJ9x3wZw7w3nFCVaNNYdeRkZYKte17yL4yFdG0ytUlRELfqAJE2E3tbbrjRcD8Zuq+VULOZnUUVja83+8L9tztjNAmTznB8x/vEAYkMAGBYkCbIDJJEWAwDQp5Z7H/AGrQGBlQDOxJYA3vO2L+LeOHrqUZFlXDUngBk0yOg6/hmLdcKDWao5bQrSZkkK07kyoB3vIxqdbEcJRWkV1zTDAhtTAQJsRDXEr67HBGTRGpha1Woi1VsNAaR0P4RsYIOxNxhEaVJVqLVAFb4keWIIA2IBjbqJM+2Oq8aoGjBywWorWK1KhBHQAFiVv6mZNsajNj3PVqOX10S3PT0lXhbgn4SgBMwd/8oOxwrzOWR6b1oYqavK0ATAE/eEbWEfnbF3GM7k2qLTOXfV/vqynnkDopJRgNr6bDF1DN8Mp0iGTMVQQLFtDFhY2HKLE3vh4DkX5WskgMHKfduLgza4IEEmbHrg3iPBjRao9P/YAg8zrPYgREwxI229cQyxyRpBiaqVS80lDKVCyPjZhPeTPyw1z3ATXLplYZtb1aiPUp83PChSWAS2q3aJO2BsUjMV+KlWIjlJhS3MYMRBBiQO398V5V1r1YZgJIBaD7Tadh3w14VxNqPmIBS06mFWlpDGnfTIDkqeYKpbmG1wSDgfNeJ82FRSalNgZBRwBbeVVb3I6x0g4aC+x5WyYmmda6qegFDqJKq5uD8BAgzfp6jAHnrQOksA8K0KNpVYhgQOg/L1xbQ8TajThTdiXDC0sWY7EKVGo9AcS4jl6VSotKklGNKyziHUkiTqZlJIWOWZJB+UU72XeiGWyvnOQK7+Y2oCmwbSAUMsW/4m2Hc98KUyY8xVFVCSf82mxNpKRsN9sWjLvTqKNSsonUCrKRBusG4nv01EYd0KWX8tqt6NNHUE7wCLy08xBP4pI6d6ugWwjiOVNOor06tJqKpp0hy0ga5gQWY8zR36XGFLqkP5tSoQ5DAU2hSJNjKggxcfni3h9CpmYGWoPUD6irqDELuGIhVJB6mQVjY42XBPAEc2ddIKg6ABqUghoLGVECVtMhmHY4G0tjvgwAosWQecGdaemlcgqJtLE2ALGx9e2NRw/gtSrT+2enTAE1GMX1Fo0hfikCcbuhRyFK9HK0y02cUxN9+Yie+KuK11r01QoAFMgC/cdoi+2ObnfBaTo8y/BUVVXzCYAEwLwN8diVGmAoHoO39sdjorOdHxrOV2GZdKhdKZquCVBZgC5khSYB6x1i0YvyK+XPmCqAykUiUlX9GlgNJkbTEz64E8T5GpUzFZwNU1GvJJ3jYe3bCXMSqLTaF0sxEhh8QWbxf4cVSZN0aTjfBURSzBGtP2dlVoB0lhyzBnqTawwPkqVAsmvMVUtLjyOakJgEnUNaklTKgmDtaT5wri1SgW8tgVYhaiQYIIsJizG8RBthvnOImoqoUEUJReQydJiG3vAafYDAIMM9q01A7alYAu4BbYwVJILAxeYMkW7QpVqEmKjmpOxX4tyYOo/QxOKUcKxn4exmD6XuOnTFdRKRDbKSLQxsTI2M/nHTE16Kv2dQqUqgruWCqkBpJIbVyrEAyeUdhAk4ty/hzzxrpNT176NcMOkEEaRJIAE7mMLnyqLqVq6xZhpAYsRawJWLTuetsPOHUfKLVqOaol1XkDHyiWMEiLhiB6xJ3timCv0KcpXAQLTcrWDSWUMCR1VlmDBH5mdsauvl5latTlqU1LJV5RLDmA5hpgjre+MZRzOlncUnV7MjAkFTN9UbyJM9wMMODcRZqyB1dGJgVFLAoSCA3UG/oN8ajWME4FlTTqLUqUlakSomxMtMAg82nUBJkb3F8eNweiS4Ty2CqSSKkmdQAllkRcCTa4woq5upUOtgdZkMSDLxJlpkSRa0XHrgc8QIU2ILypkWII2Nrid8NMLQ8p5OkpLCFp+XcqQTIgzMTJJjvYXwtq+HayKjVEKo8BHOoKx7X6zgRM0DT8v75I0kSARsVYRc7Q3od7RbRrN5YQtySSEuVB6kLtJ74aCyzMcGrCqadRPKdABBqKo6EEaiNUrJkEzgqvw1VI89tBAupZgdzewg7HqdjhXVz/l1KgULBlLsdptY/DEW7Rjx+MMVVYACzcVLmZ72tOwjEtSfApxXIcWosEphmXTOzFi25BIIjckd9sFZ2ofIVHYgOBLxuFZ9P7C9+X2xT/4h5lNBpZdIk1PMJ1Gb8pleUHpvjUZrhOXr5XWtqlKizqgZucB3sIN25TuIJNsG+xddCFMlkRymrXN+YygB2sOXb3vgSnwgLXVaVTzDckMmiwBkggkG09RttiXEPEFZQKavKqAFIp0zAgWDFdVtt8LmzLtonzWMWAmbk2EH02xkpezNx4KkyLyCVEE3h6QO/rcfMYLrZZqRBDDm+FgQY3lZURN1vAH54LfLU/KSKvl1P94H1MPQQqGCLXLH0xfkMy9PTTJWqKrhadRSQFMgGQRJBDCxA9OuNbMlEF4RxRFZf/LrWYgBdag3MyQSJE9pjEjw3nLKCgI0kEXvfV30xaAMW5fjJ8h5kqW0uCSSSQZ07gcqk7xbDOjVo1RTTKmoSySXquOUAwVKqu4le/zwVKyrhX/IW8W4dTSq9VnBBBMBTJLalj5DvHcYuy/AKLpLeY3fQ9Nb+gdxq3AN8WZ6pTrF3alUFRG0B0IWlykiSWUt90w0DeDh3wHg9cHUtSiy1PhVqmnRLSR3BFgfbphdh8RTV8L5f+n1mvpK7aaZYAf52So95PaOmKM1Qy7LUqCoWqRqQgVF5ReSCBtpaT6b413GshmKcNm6KFIJR8syhysgGTpMiXXcgXmbYz3GaVPLFQjpUSOVTqFSk5AJBVdKlTIMxB23xlYOhXk/DrmKqVUWZuzqpBO8/a6hbuOuD+J0q/lIlRFddRhiSdRH+YB1brft9T5VznlqnlO2gLLNJ06gYYEEWIY6dIkQJkziNTNpXU/ddQTtIYCI5QYNpMzY97jB8k9lfF8FFFbyBDE6RTsy9BCtAiZ+8fntgupw93d9I5aT6ajGwpnUFGqebciy3gdcOPC3hWrmaampTYLqRpdtCso1BlgAtrHRoiNjzHAfjitmMtm0y2XzD8y005TGprIC0WnYenyxoq2E5UhfkuE1XqfbNpRiNRYzbckFQzTFhY7+mPp/C+IcNoALS1Ez0o1DcwD93cgAY+U5mlxAm/EaRHrmRipMlnG+LiVGP/uWP5AYtws5qZ9fzXi5VTTToVQOkUKlv+UJbFeYGpiXbWwJERYQYMDrtj5nm+GvRorUGeXNBm0OEZuQkEi7HmBAN4G3XGsymcby0AIHIpPU3G/5H6Y5Thir5OkJ264HlZ4sTbsLYFbN9FAIG04XtWPefU4msxJMDHNtnWkPaNY6V22GOxDLnkXfYfpjsd1wcmfJ66a6uZ3DoXccwVSA9wZ3Okz3tEXshymd5zrYFeoAMCNunpGNd4io0wd7OzHVJEcxBEhRYGR1uD0xm+KZcKJUg7TpMWJ67Yye6Bp1ZVX4mVaxSB91td4AuSoB+hG2GRzGZKioMrCsSwYLXCNquSC3xTAOqTMDChGkEC2rVFxAsoviytxCvDTUdiWlSGJgA7Ley2FhGwxdImzQZbimpClegoT8ak61PW5EHUDYGwjY4U5+lUp1FuWTcX0m20z1Fj13GDc94hqVckurUK6VFGoA8yw8yP8Aok98J14i/wB96gcAidExfaZmOs/LHPF9HTKNbGOWzaRevUpAwIbRUBvDQ2pdu0enXAp4cahJZ1VQZ1QoA9+YAe/thZXr1DvULe8/vti7J8ar0p0sSsXlQw+rA6e8jFKNcEuab2aHI8czSA+TmqkW5RQpMCBIvEzaRfcYG8OcK+3U6AdLqZUwAXa3LNxykERAkdxizhecIPmtmgrmTDU2Yk/FzQDuTY7zNhGN7wDjNBAVSrRarVqqWYUoJiDabiAhsw+6e+JeSY/Fr7PnVGhQD89M3g8juYm8jb/p/PB6sDVNRqBqH8PRzsCeXeAD1vvO5p4txQJn6zUhTCvUBbQIUkqNRAmRzSd979cEeY+YalSo0RWIElTHU9WZgNu5EziHlev6dFi1v+EKWdQOfN4c7CDoCa0Oo+y3iPhItfbbANQI1WfIqZdCLKXqNDb3Lcx2iABi3iXm8ldKRn4StLmClQqjUADvG8mffeGV8VVVVvs1kGeZO8CLR17nvirk1cf6S1FOnr/CqpkGWuAWZdQD6gpaJGqBFw3SOhxPj/DsvRqJpd9LLJpOg1pYRMhDBMxa9ul8B5/i7E6SWWO1psOs3xx4oG+Mu8ABdTEwB0EkwPTF2+0RUXwyzhFdSdGtUU9Ia8iDO499vpsfmc84p0gtTQoR1KzplRUYAwd2g7Ayb2thfk8/QVxqo6p/zR+cYc+G3LPTWWSn5Z899RshLSYAgADvqB9MDl9Dj9gT5BK5BpilTkElalUCYjZmgAkE2Jv0xRk+IPQqGpSPlVVQjVsehgdrn54rHEG1GmzIIlSZlZFpgi6yO2xxy0mcsxXLU1BI5tKiwuQADHsNiYAjZTBpDBuLJmxpzR1OlN2p1ZuakTob/ISIEzB2gGxPBOENXpo5emopOSFkFbBSSz6yFsBY9L7HCrL5VJhHUSADYx63kCPXDWjSq0ifLrVENr05gxH4GMAdztgckhUGxbkqX2bI9RqauwBChSx0iOVjAHxGYYA/SWOQ4fSpkvSzlRIUAzTYks0SsDUCBuWm0emCDxCsmrVUJIHV3Mm0TJKEe0m+ENWgtSp5gRQSQG08i3i56dbgAbzjRk2aUEuwnIZGqtfQyOKjFhcj7RiCRDRBUsBcSDM+uGPEcrTomlU2JpEOxAILKzI0KwOkqVKkXgkHs2BHz/lELW1Cor9JUrokTqb4gJG9hCkGCZJ4J4Vq5jMCjVV6Ui+kauUgMCpgjsC0n4hYXwshAicUc+XRUuVVSEUNNybhd4BnYb9sEU+D1s3UBy6s2pwlVCsVaTC5LKx/2YGzSJsIU2x9A8N/4Yplyr1qxqulTXTCDTaCNLkzIkTaIPXG0zPGEoysam7L26STiHNRLUWz5/wj/CZ2p02zNdqT38xKbBwwOruAFOkgbN19I0XCPC2RyBJpku4uDVYMQD+EAACSd4n64nVzVasL8o3j+b/O2Bmeko5iWI2i3+g+WIcpNeilFIcZvi9R40LHq38/vj45xbLEcRSmzXNcNedmcMD7GSPdTvtj6KKqb/v/AKYwvi7IO+d81WVE8tBqLdi0x7C/TF+H/wBE+VaDMp/hbniAQaERv5jf+zDfKf4VZvQAz5cQZszk+06cK+L+JcylNPJcvzhT8RtBMwpF9rmcA5DxLnTVRSCqmqVYqjrCiIbVNtzfHpenRwSTNL4v8KnJ8OIcrJqIJp9fiEnVE2c9rD5YX8Fz61qSCmSy01VDNrrI26Wg/O2NT49ytPPUqdE5ny6o0swOqDKyAYEfEQen5DGH8K5OvltVF0gly7MDKxCKAD1MqfYGe2OXlVLZfiavRpEiNr+uOuehn+fvgbOZjTPUgSR0Ud2I6dhuTgL/AMYMxQqH7paqELFdQ1BVpqRGoAjcmDM3jHno9Fmyo5cBQC9MEAAjUMdgPh7IKVMfamEW7UQDsNxNj6Y7HdHKz5hn8qxrVo1lNbidJIHPqIH5n6nFNPhY063JCNyghZvEx64+l8SyKUyTSqAVjcF6gY8xJA8suOWZ+QMHCnL8BrQGrUvOUgMuhaH2ZI5tSqC7bbgRt8uSm2W4pHzfN0HVSDoCztpIn6j0H09MDcsKClMwPxbXP/f54+q5vI5ApD5inSqoJFFhTS8Tob7MMAd5JB9xbCriuV4YhX4amudL0nup3GqN1ubgA+++K/JQfjswuVzEQAogSVAYGCRv+Qv6YONZ9GvypXVBIiLxA2xrODrlnJQBnJEBSJJHUS0frjVcM4TlWpmk9JUMioVbVCtAiSDBiR1IxD8yfMS143HiR8br0CH+BwrEXkgX369MabhvEloozCjRfUNABAaNBYayGJMmxnr9cavxb4dr1tHkkIqKR9nBRgBIIGoaQADa/wCeMz4ly39OqGpVprKBYaiLkXMkHeCpjtB2bFLyXqiX40t2TzPFaKrfJpVBgkrTssn8QI0k9PkMIeBZyMxT0qQdYALKJgmCJi9jF741fh/iL0qWkUWrI260pjTJ2UXJbfqe2BuLUqDPTbL5fymSupqqrVWhRqjmflBuoKAap7jCpg4GWyFVCCBK9RaI7Htb98TyGZULUZmckLuCAeszANo/XrhymUy6Cmxy9anT2Zq1RjUZyJCKpUU2teI6biZx7k+B/wBU7+SrUg6ginETp3KFmAAMi0kCd74ckbFiTJ16elipI9BaDeJte/8ABjxcwHEMzELMAoYvc/U41dH/AA9qJL1S4p25YAY36sdSxA6T074g/h+hVRhRotRcmwqc/UQ2oWQENMMJtt1wfkijYSFfBuIHLk+XUKBxzRTU6u06ptbbDKtnFqq2tadQaOmXQEMZAMiIjeR69sI+J8A8ioKLZlDUWNQNIqgm/wAZAB3AsDf6Yc8F8JuWBerlmX4ii1VV2XdY1AQDe/t3xpSXNhFdUZjiGUQVDpAINxDFZH/DePaTi6vX1JTosBoAkaWgknvHxAHue+NPmOB5U1NK5wJ2DBpg9AQmlrdZ9cV0/Cxnlp1atIgRUAkRfZk1xeRJggg4fyRNhIz2WoZc04NAXsXDtqBixEsFIG8RBjY4L4RwuhVdATBfXr1XFPTBmJAMk2O0esgH1OEZdGPktWsAeYrUUtIgA6lImex62m2KqdOlQeqra2SpqprmFJOn4dbLsTGpd12MW3LkmFNAFWjFJWVzTVajIInngghwByiJA+mOr59nbzGs0QHNiR6/i39TBx7QoHSqIGqEBiCNRB1MV1BN/uzJ7C1sP+DeA61XS2YPlCVtux+Ex2U6pF5N9sDaW2bfCM3TDMjOn2rjZQCWiVOw3A953kYfeF8m7tVpVKLq1QKoBEkCQNSKQIImQw7XHUabhX+HFPL1zUFZ/LU6vKKgmd9JciNJUiREnuMbWpxJUUd5MKNze2Il5F0WkBVeAUCmiqoqHSAajRrtIBLR0/LBOW4vQp01WmZAhQFv8NtzvtEzhDxvJ1c1yh2pLsVH3h6/z64AyvhBaVjULE+kfocTGLaszaRoczxKpUiCEHZT+p64pViuwE9WMH6dsK14AdU6yq+hYk+18XNl6oWF5V7l2/8AbPzEY6R8aW2wcidZaj7En54Hehp33wLnMxmL+UNxGosY+Q/nucZrOJnJP2hJ9HwOK9mUn6NWR3MDGS8cZ/ymowsghpve2n++BGyPEDfWw93wHxDw3naoBZlbTMan2n5YYpJ3YSbaqgBfEUuCFaAPhEb95wQfFA0mKbA95H12xGh4SrDdUPcaxv8ANDjR8R8F0Uo6wTqUKbsgUk6QRy05NiY32x2z9HJw9hFb/FhGolBlftPL0h2YEagIDREkAiYn54Y53iiivoZhTDAuXPbflncnvsMZPhng5XdalaKWXFyNRL1YOy2BAO0i/aTt6mdAao7LrRHJWnqK8mgBUEXChXWwjbHObyLhHE0ozlIkgvRNJWlU85VL7czMx5uo26gbYcJxbIqpCiisAQPNkEgRfQOwA64wp8U0BK/0KED8VSof/wBiYxBuK02qF1oCkukkBahYXBA+ITvjk4s7Jo+o5PiiNTRoUSoMAyBI76b++OxVkeJhqaNp3QHcHcD/AC47HVLRzZ8N4gjHM19E6vOqbf8AEca3IeMc1RBUS58tVDxBVtIksDvB+pE98KPEWVYZhjTXSzVGED71zce8zhl4doCq7K9QUzHwkdR3JMCYJHpjeR6sILYXwHxTl/OX+pp07ltU01M26mJuf2x7wbjWUas5zOVoMdQgugIO0yIvNz8/UnGWz9BXquApJDkEAydhYAA31TcTv6YPzXht5WzQzGNjOoekiZG2+2JwS2OT4NP478UUAnlZdGRWWaXlKqqrq+8b8wEGIMEbzjE5DjNUsCWJM6gL79z6RuffDLO+F6tPy9YCR8JYwNMk/K5Prb0xVQ8G5ho0FJ0gQCxMG0kBZHth+KWw+TZ9Ly8vl3d1pqQpLLqJ5RIEAxNgJEgTI9cYWp4vzBHk0nYyZHlAgkDY8oB29MWmhWoZc6nKyXpubg866uWYkwpkf2IwDkeAvS8rMUK9J21KRTBlgN4YC24iATjnBJW7LlbpUN+FcYrrVXzQzxv+MNYLIMEgEkaOsk4t8M5/OZ1mWvmTS0GFUr94TIPYDvc29LiV+C5isxaoy0gYRfPYoWJELp0qwmdlBJi+LKPh7M5WoKtWjVqODY0qimm2ldALEqSCfWOgju0q3ya/QPxqvVr1CKq1WemRTFPzE08u7Kh5iW+LUsgkj0GPB4lerSfL06pTUZI0ai2nmiQQy7EbHtjVcK4NlMzXFZ3alXZQSrFgQwAGkS0GNO+mDuMLuH+H1oZ9lam6rVkhvMDDUZ+HSBI1MDcWE774Ex0uRfkc1UrI9GrGs0yvmVGhUEhgG3LEMqwYPXoZxPJZTN5aaatTfUivqRdaQxN9OkEtIYG2q2GuYyNZnqlaqUabAC2tr/CQSBYTPNi7I8Np0U1jOkDaaZFiFLGQDJGkHp+uIvVUXW+SVGoj6vMrkF7ldWtC0SPs2ZYI9Y2wFmsrfVmXqLKwwQq0aQSQrFyQNMmL+mIVeIVzrBqGoCgZvMRSQrDpCq1p39N98FVMovltUrloSufMZDtRemFDoIIKAlbkGBq1GxwhwZviCZcFPLQldSktU1Aw4PqJOxkG8jfBmTBqU0CsUphqg1AsAmpZUtf/AGeobgyNTHDpcnQq0KVGpao4FNcwqjS3l2DGCQzaSgNzqGk7hgB+F8IqvXqUILtSDL5tM6VVgAVD9BNrCfiPa+bfQqu9HlbJmgqU61DUrVJStTIlGgEFGIKsDaxsTvcjDbL8CqMiqi+eCwdwYWk8gMKmkz5T6TPLFxG2NBS8PqlQ1KjWBJWjTEIupVBnuD5Y7XJ3nBuY4uFWICdlXeIm/Y+mM5VyRzwJOEeC0y9bzfNE6WQ0lErpeWIk3JB2NvninxnnmpV8uAGNOVd9raXm43JsOmJZjxC1lpD3j9zhVXc1L1IsZ6yPc4m8uhqhxT4y9VYQKgaObqbCT+Ue0YJyOXVROqSeu84zmXyyzyr8+uHfDMhpIYr633/O2LglfASehorMYA29Nv57YmGAOm2rr/OmIHNb7T/l/vgWtG5IX0H7473RzoZrWQG7X7dsC12VzANvywjrox3MD9f564DqVuisZxL8gqJpX4QW+8AP59frhZX4RElFMD7zW+mFT8UZRGtiOxOIrn6huzEDt++Jbi+hphLZYJdifb+bYoq1e+3YYor8Zq2Cu/v/AKRgTM591BeoxNtj0P7n8hidCG1M0BGqB2Hf+dvrgDN5OpUR6uyqJUHdtv74N4Pl3YNVrJyiNNMxqMmJM/CD67xb1Br8SLZjvqQ6VUSAFCz0sJIudrYqKBgXEM5ZNKwNSkIDOkN5pN94kKb7euEucWrRSsCSGUkMVMgQtATY3+IC34vTDqlSLsFRTBVQx3IGpiFvba9h1PbF+V8HuaS03dSBPNfVFtJgixhQD3AHYYXOKHFtGCTM1SJNW3cqP3BxfSFQ8xdYkCYj9APTG4p+CXXauPmg/wC+B814Zq00MVwIv1AM9jO9oj2w/kTJwZoOE02FCkCwP2a3nflF8dizhVL7Clcf7NevoMdjoRQkyuToVcw61nqCqlViAthBJiJBJt1t+5WeNvDS5bVVp1nAYiSwGk6gQFEcxaxJ3EdB1q4zmS+c0Uz5br9lqqTY6mLMfQAGPQAWw28a+HEbIJXTNBtBUAONIOokQABIbmB7QOm+PNUlNO9Ha4uNVsyOSP8ATuah5pBAgsvxDeVIP59TONJ4g8XOlVBrNVSszUAJsY07cwBUwSDY4y+rQr06hDOFAXSwiLk3iOwv3wtoGoz/ABc0yAevXpbHbHI5XRtm/wAQWWlpCoxBNggAv0gCLYCPjHMLFRPLkQTNNdxpudMapiDPSdt8JMrmn1BUlpEkKCT+V8G0eH5rNKFWmxIEc3L2teJsJn0xOMY7ZSlJ8Go4ZlW4jT82uarEuy2caQAFIgMr/iNzcwL4xioy1iFtDESxUCAT3I/TBeVP9IrpURhUI5lLMNIlIFiOa4MzaB6yZwFqTqdeWV2B+8pIYE+0zJnfYYZNKOkaN3sb8JzuRSmy18uKTiSlZaZJYzN2WWNMx19dsU5jjRqO3OadBl0rQCgrAMRD22ClSBHpIkmpw7KU/tDlswjg3agQQkH4gpqkiPbDLKVMsKtTy3r1ai02bRXIBZxBC6XpwWj3N+uOUtrZ0Tp6J8GpUWrllWGA5SrsNMjZQNakAgDaLdOlnFMmZqZnMmi5TSxX7VAC3KoW0sSR1EXkkYA8P8OWvUaoz6kgM1JAtMgQBqTSApud4W0SIM4Ez+QbL1KtAsWpVIqUqi2NRD8R0LZyhPMN7bQYwJKnsW22tBtJ0qNRHkBFevoKoTrAAUlBGlVJGowTMCwtgbNcCZQaoJH2pRnbmAR1Xynk82hp0lrEdwQJ1OVoqpVqaKVa8RqR1jmWY5GUMSoPKytptcrQlKpQzeqm9SoKi+U9OdRoSXNNvMIupgxqnSYGogjCnXAN+yWQeKdKnpHnICiqxGqoq3IHNZluCDMSSNQKliMjw8sraGaoJlDNlHxaDI5lccpUwBYbzhjmeHItQVKtZoQyqKAD8OgyR0v6QZM3tea4posfZ0wICjf0xyaSdlKTqhPQ8IUFP2oGhanmpRQnSpgW3uocsQIAvF4GGGa48FWKaX3gbfM98BZrMs/KoIXt1PucdTooo5o77/w4pKUidIEzPFq1QnqTbSu0ep7/AMjA4yjG7H5A/qf7Ya/16KIVBH0wM+cn7o+p/bFYxXYWwE0rQLDsMEpk4ALT+mItmQuwA+p/UmcD1c0zfEYGNo2xj/XpTMKJiYt/J+eKq3E3fc27fzfCwVewtiL5hugWPUzPyj98LkwpDMVnPX++IaIuxg+uF9Kvo6LPTSoGKq2YZtzbsP74nZWgjMZwGwwJrLTp+vT/AF+WJrS2kfLE3kC6wMIAyUtN5k/pj0Btz7z0xYWiGgAGw6n5YEqZln1BANKgl2MlEAuS7feI30jDtm0i+nTkjSCzt8KDeO/p7mAB74upUEpMTU01KqxbVy0idRtaWcaZJI6iO+Kc1X8nVTpkgsYqVDGqodVE2vZdNQjT/rizIqXqVUD6dMOGi0U6M6QOpjVvtGKSC7LqOYMVtU1HmlBMwOcrLbAAEbetsZ+nRhjVLEMtNQNwDqNMH/lBER6iRh0uXKtmKSEn7SJJufKrVYY+8DHcI4SyFldtbBQea506xE+sWn/LjOe2OOiPAnRiQWbl5QrA3BgggyQR69DONFSKqN/qf74nlssBsRPt/bCXxFUW4llK9QT2Pbpe+OeF7LyrQ3r5hQpJJA7reP2xjM75lQkmGGqFMzG/WBMb9Imx7+0snXZop1FAebtVVZtN5i5Hv1xQqZjLhS3lONXwk6oNzfRYr033PrjrGFI5uVs3GUy/IkLbSIkT079cdgjJ8dqNTRmRASoJAJgEjp6Y7HZI5HzzxNmqLtVCtNbWBAF/iabxBMm8zv74YUuAUqiLWatXimVFNIBHRdU2AsNz3F8LvEvDKVfNVnU1dTViSBpQJYEgsxOqCLDlF/aSeFcKzNakv9PmmpgoUYPeF3GwlQxBNpxwdezrv0KfG3C6zIlZqT6w7IzBDDrEq1u0EX7+mIeE/CozKO1UVVNMEg09OoCJnSbtBHwwDY74jTyecy7uXdqIDHVUcVAtTqSG0Q9pMyLGcSzPI71aeYoPBuAzhjqjYMone5B79jFq4qkS2pStmj8B5ejSYvQNSpVZSpFRBoa9o0X7WM4+kV6wNNVNNVciw8xkAgXKwvQn0EXPbHyerxjMUlXXSREIVlLRcCCYIJkEdIJA6XxPh/HkOZWpOinBVNMlAx0yPuvB9QPnjjLPlnRKPCY88Quqqarh2XX5co6uvmBC4iBMERJnvbEX/qBmEo0K7oDSLoKgInuADZh6jeR2wJwzgjnKPTsPLqMZkhbDqLyAQpM/dqOT8ONAaKBiOYUy/mUWKkjLVQBKEA/CTzRMEMwG2IbikdEpGSy1KpXWpQqp9oHY+YxH+0UFtLD4AGQMQR29MQztIUSwdHZXCmRYqAdSVqLddJgQCOoMagMOeLZerNSvSqCnWporZigw1K+mWRlNpMrAIAJ69cM+C+HsxUyzK0Zegwt5qjUOcVNar8ShjC6WKmFmJNri+0S/TJ8DzIZVqIyF0ViSg5Kql9JKkgkGSQaciDF9pbZbhT1IZGFSkza0toQI28gydRvOmDJBxDL5DJZdiyU/NqkjmYWkW5V2HewuSe+Dc5xB2JFRygH3FuT7Qf1OIeKejfJlGToLl1elVqNWCsGDBYv91Zm+mJm0ltrDDKjnECTpCUyo0gb39vbGerMShpjVBIJYkTI29h9fniFDL2ALMQABczt64yyYNJF2ez5erqHKIiDBJ7GLx/2xCOrne5J3+mJwFuAPfA7vqNgT64pQrkMrJVs30UQO/XAVXMRvJxTma5BImI9L4GQdp9zhAvfMsdoGIBzO8k/THgj3Ppj0sRuY9MYxxG/X16Y9I6kz+Q+m5xXUrWvb9fl/pivzfT67/wBh88YxY1/bubD5DETba5744TN5+X9+mJhe9h/PrjCRFOeu+L6VEC+5xJBAv9YufYYqerBg29IknGs1EiBsBP6f64rqMF+Ign1MAdJJ6DBeXybsD/ulA3N2Pa2wE/6ThRVqh8r5irBNCqWkjm0RLRJP3GKkxuOs4VGwbKM/qenXMlPKpO1xdipqLp/yjVS9yCPkfnaKJTzCU1gAVIEsIP8ATJMGO8n1+pxHNKCOIhoJWjV3Ebqag/8A6498SOWFUWmLTYT5AAJOKtBQBxZR5jBNtRgg7/8A09p3HMN8E1EZXJpQOYyAIGlqYptc2sGP09bLTUbNqSPs6pY/C1tTaSNMXK8g6zjU8Ky9VAA8TFzq6/New9PbEybKVCnhuSzBdjWYOGOvUQsksdTLIPRiTtGHeRoD+pqj/wBCnYf8bYtzvERSTUxn0XmJ6dBhLR8QqWrVFl4p01gQL6nkTta09fTAlJvaFtLSYVn+K1FqFEpAAfe1X6zuPSIxPJZSlmlOustNAZN797SIPqZ64zfEOMOaiVH5EnQBBi8Hma3W02HcdcXDjI0wlBFqj/eFmaV7G45og3/MicdIxObZr8pwTJ0zP9UYIBC6R7233ImMCZpMsG1CswUn4RTJMe7Rf2FumMsOK1PMA0CDMzFhPQCGHzNp2OCn4+Vc6KaaINtRmfcEQD3ucU39AjX5VVKKYW6jp6e2PMUcPz7NSpsViUU7nqBjsWRoC4oH8zRRzGTBJI8t2qa2LE2GrlHXpFjftHKcW/psoHq5dSWe4pAiwOkEsGE7CCTecZ7i1T/zqhqYY64ALcjSakXE7mQexBnbGk43xJaZQqeQqNVNgPtE2ZIMXB3jcC07Y890ehKwbw94oOYzrNqamqUmVBUAGidGoEzJuOs2wJwLhdI0Wy2Yp6KyVNIrU7smuNMFgSVcgGbcrEmAMI+J5b+ncny2YJKuHN/KeCp+QOkk7GN5w94ZxJoRayirQCvTqEWYUm0haikfgDGVMwAPU4Mti4UhenDv6LO0tblqDPpVzc0qynS6STYHs3Qg7rOLM94dpitWpoopM32tMzynY6Qp/C08o2SrI+GMaOrllr0v6evRFaoaoFV6f+9XTCVrRDAAAn16yBhpwDwpmjTonOOoqpcRDECEEFttVrkb/Wats5ukZng7zWWpL066LFZOjQF6/j0sG7kLvbGpqcOqVAVH2NNkIdmJPVYIFrRPzvh1mstQoO9VaKvmH5mqECbDSCT93lEWjCBuJg1i1Q6pHwiY/gxyaUWdMnJFiZmjlSzUUJq1SNdV7lyJAHYdwBF5tvi3+q1trrvv9wHa1pj9r4VZ7iAXUshUaDpFyY2/nvhTWzhIheVevUn59MZpt7BNUOs7nknlCoJOkLvfudz7YDGcPTb1wNw/Kk7LHq0/p1w3yuQiTYkXJP8AIGKjDslyI5cM+6j3NvoN8WViVaJG0mf7Y9zFfSoCLqY+8A/v9cLMpQqPW+0kkdPl+Xzx1IJVuKgGAdR9B/IwK+cqNImAbfw4sOSgkRPpiDL02/T69cQUUgAepxJEJNzb8I/c4gXUdZP5fz2x6EZvQYBOqVYstj2H7/648FFis7d7/vjx0iPf+DtgrKUdVNiZiRhQAiUhNjJ/n1xetH2xLUNh9BiLZnfTaN5/v0xJRaKXsPfHhqotxLH8vlP7TgLzCxgX6mdh7z09/pjqCtVc000s0SSfhA/f6fLGo1hWXepWaEF/S3znePaMAeI2OWq5VFc6qjnWEIE3QLNidN2vub9sabhlJaVMtdmvqbq0dB2HpjH+L8952YyoVSCGYcyFSuooZvv8O+2/fFx5JbHWdzLvV+0BhK9EKFKwDYi8gtqJJmLE7WGKTUp+RSpnWQGrIbCSGFZTFzcXvsdPqMB8Ry70WqMWU/aUWnR1F4EEC2kW6xgLI0Hq+XVTSWBe0xIcsZvPVjHvfbC5UjJbGPiPOKHq06TKrrUanWVk5npPSppDkK0sCsgr0IvfFPDtNRXepUAO7tJIAgCb2AgDe1gcFLwRydbAM5uSXIJPSYWDGLc9SC0aimmqjQZKkGBG+wwWmZJo8ymQydlLLIIbUWESNiOaxBuBFsaOiwVbMHAHof0vikcQUDnotHeQfynGc4zToFvNNIATaaZAMwL2g9vnitILYdxTPB7wYFwxJgfKf17GPRPRymp68AkEU2ljaQWtJP8AIOBuL5AhRUpVFpidlkKRtOqV/br2uFlSTmWVq9TRoEsrTeTpHM1xud+uKSBsejgilKdaTEgHSSxCgjVK3QgRfvt1sXxTiWVdh5NEQBFyEMd9Kz36wcJ8nl651MtQlFcrzEXsvNGkgm5uOuLmydQmeQnuR17WAjGfoxT/AFBNx5dt41T32JMY9r5VC5V4LSByhY9L3O3bFVfJ1V+4h/4C0/OJ/f2xF6WYBnSJjcuG36GwNu04KQ7NtkssgpoALBRGwtHbHYq4cH8qnO+hZj2GPcdCCutwMVWRiwDJUJVtMxJIPXvDeh1fit5xjghrU2SpUBjc6InSYNg1tW8TE/THY7HOUFf+nWMnv9E63D3ZqDGrsPLblEsFKsDqmRY6TMgjpgjw74TprWqPq5CsFVBU81zfVEXiIv1nHY7GwROTNpl1VJ0qBtPcnuT1wJxbiTgnRAgdQT+4x7jsMkqCPIkzBq1DzVLEyBpsJt1OFVXhZY/7SPZb/WcdjsC8cVsbZDMcI1MTr/8Ax/ecEUuDAQdUn2/1x2OxnFBkwsZQj735f64sWkYu0wLTt9JvjsdhSSNZE65+P8r/AFmw9sXjLEk8wA7Bf3mcdjsVFAz05YbEKRtYEfviD8KpVDBUDoI/fvjsdhpGZ6nhyjM3/L+2LK/BE+6SABtjsdhwjXAJuxceCLGosT6RiKcPJUrqsTtHb547HY5YoqyupweTGuB1AG9u82xS3BZga/bl2/O+Ox2NijNsWVvD7MQDWOibqFifczfGobha0zTCQBTaRbeVKm8+uOx2GUUFntWiQsBgJ6xt6xOF+Z4IHdHLEaJi28xuZnpj3HYnFDYPxfhBqoF8xlAq6rSfukWloBvvGJ5XwyKahUrVFA6BU/dTjsdisUKbC14VU6Vz/wAyKf004D4hwmqadQNWQhlIP2Rn5HXbHY7AoqzNnuapkaZIPe0T+Zwy8P8ADKZcVHBZrwPu37i847HYtRV2Q5Oh/kwumwtJAHLYC0CFFjE374x/GvDyf1lSoukBqCjQUkA6idQuPT6Y7HY6S4CPIvyvh5SKhlJZ9XwbcqiPimJE/PFycAH4z6b2+rHHY7HOqK5ItwRhtWI/5F/7/niLcBcg/bLfvT/+Q/bHY7E0VY6yWTZaaLqUwoE6Ow9zj3HY7HQ5n//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12" descr="data:image/jpeg;base64,/9j/4AAQSkZJRgABAQAAAQABAAD/2wCEAAkGBxQTEhUUExQWFhUXGCAbGBgYGSAfHxwgHCEgHCIdHx4gIiggHCAlHBwfIjQhJiorLy4uHR8zODMsNygtLisBCgoKDg0OGxAQGywkICQsLCwsLCwsLCwsNCwsLCwsLCwsLCwvLCwsLCwsLCwsLCwsLCwsLCwsLCwsLCwsLCwsLP/AABEIAKUBMgMBIgACEQEDEQH/xAAbAAACAwEBAQAAAAAAAAAAAAAEBQIDBgABB//EAEMQAAIBAgQEBAMHAgMGBQUAAAECEQMhAAQSMQUiQVEGE2FxMoGRI0JSobHB8BTRB2LhM0NygpLxFSRj0uI0dKKys//EABgBAQEBAQEAAAAAAAAAAAAAAAECAAME/8QAJREAAgICAgICAwEBAQAAAAAAAAECERIhMUEDUSJhE3GxgfAy/9oADAMBAAIRAxEAPwBBnatRa9UecdOtmCtXKzDlSASwi4awJ+HsQcDtnGVjT15hqhY6QK/LBEg9TP7euHXFqGXeQwpo/mMnmqzEGCZV1IUgmZsIXSTMHCzMolJINMDUx0w4dSV0Tcqx/D1jeYtgTErymZraVY1aw1Bo01QdhaxMg6rGbgEbb4nn61YMqipVXlBlqxUH4p1X+Ix3ttBxVlcw8momX8tQdRULr1yQDp5be0bT2wY2ZWtpbSaR1wVbmDFx8XMQFVTaItJ7RjWIryvE6hOlq1VQdjqJIIFjvOknDDIVWQh2q1KlPU1NizVVC7Q7H7gIMg3PttiikqUdaN9oymUkqwExMQSLibA2PfD6g2XpUxoqVIJJhVKXblmQ5AgSNu84zYUAZvNUqephmq9VnBBQHTo5QQ2+k+6wZ6XwtyFavVKJTeszMYEMx9ZsZNgbC9sP8mKFDUVNdxceWyqVNgQWBmbOBaIja0lZVy9dGKr635iFm4CtYAgk30xc98Fmoj/X1AhRKjOJsRq1FitoJ5oHVZ9Y7e5DM16gVRUEaTzipzSdUTzW2NuwGL8hkXTQV0xqJ06ASSB0Jkxv3j6YqyvDCtX4VpBuhaY5SbmdpB6dcZyVDiy7LqVUtVzeYofEAXXzFJiBzpUImZO3S0i+FOcz1YuxWqzTJlasLbeLxA3w/XK0VUqtEFXaQHJ2JaAdOkE7CRFsRyfA6LPrc0dOmyq6oVYG34hHfbCmGLFtXPVaehamZcKYMyRKmJg/UT3G+BqPE8wNQWpWMAaidRgRAYAnqJPTGjreHEZ/MQUSSOYeYIupBA9JP5b9MWP4fYvqWlTUBYARx+csf0xskOMjMNn8zoBFWoUJIHMenuxImRhk6uE1pmq4JIAFQhl6feWodG/UdfeHNTglTTCUBvq5irENO4IYdrbRJwu4ogyh1NS0kkErcCNUgiDy3v2lRbGyNj7ABnc06EU2mQCWLkRqHckAAXv+uF5z9Qg6a2YJmFHmH06C+07emGVLNoTCMGULpkqpgQxFiCRcdO5x5VqgNqUMXNyybDpqJFkEmOg9MZMGgGjVzKgHzKxQnfWbj0JkjlkzHTBFXiddAaZd9WlWUtqk6gDvq0xvFrzj2hnlp+YDCoVBMk3OoCABIMG8x3wxXNJVqBGdVJC/GSbmF3AI3IwtmSBcvVrFJdm1C5+3C8oFyRB3MAAXxDNZrMKfiMRt5jGPSYE9Jj198W5xhSqlCQQhIc3MRG1p9exx1RmqUvMpFJUnUpIJ09wp3Ez/ANP0LGgQ52uWEVWAI21k/rHX9euDUq1mjSajHSTao02MaiLx33wF51anT8trKTYFAQxPUN3367YoIqkoAANQIWCtjJJvPLM9YmbTjWbjkZr55jTUcz/6htG8zHcf37AU8zUJH2mY7fExvb1sL7m2CKlOpSXU3l6mWIEE2j4SDBJHe+FdBWDB7qt1IJIIiwEzMWxkzNDZjU0hjXqLIlZapfba3eR8se5fzWIArsZt8bRPSfnGFmXpl2KLLEXBG8nuexn+RiZyrgg+XUABh4kwZjuYJ2k9YxjDI+aoDNmeXUyz5j7puLjEkoZgqXFYlPxCqY77zvGF+b4alMnUtYEiRtf1NrAQZOKuHNVFqZOk20aiAY7zYiTjGGTpmLN5rFTcRV3G9r3tiWZpZpSSzst9jVjfpdrW6YFfLRHwiGAIUStz0bpbpi/P5tHVVWgC4J1lmLFt+oGqygX683TB2PRTqzEEipUIEyRU1C3qGP0x5TfMMJFR47+Z+xacDZOBBKo8iY5k+pWAbYlmqpZtQVF2JBJKm9p1SCffCAQTmAYNSpP4fMJP5HHPUzA3eqP+dre97YrqLqcuq6SCLIxAt2PQW2kR0x7WramZtIkkal1b+0XuD364wnHM1xfzKkbTraJ7TOOOarjd6ggwedv74rr1RYvTOgH7q6bWBBPe3Wb4roqSCQLAFjFio773F8YDfcLrMaNIliZprefQY7HnDabCjTufgX9BjsIGY4pQU1GkfHWqiTO8oRsw/Ee2+2KcxnFrK1RwIX7wWwiAPvEKbDpgHjOYZi4IDRWqxJX/ACAW7R37XnCpsy0aRTHvb59IxNDYyy/HaqrUamAmlQabQCZLqDeIMhiPY4sarmmoCpqp+W0mxXVKnSZ66rgi8kA9RiqiDo06RLW2PRwbyQBIE/T1xcuZCsUp0b6YLMFIBIBBCEXgmbyP1xtG2E5atqWWqLqi8MOh6gHf2xJ+JgEhQHNhBYrtckGALatiRiD+IAytTq0aIliS6qEYbwBp03WbatUQB3la+erKxTWQGIg6VkRtpJBicAjDM55golAUL1KYjeQtLSxkGxhhAidPTfCvLZyoapjW5ltIuR12Unt2wbQLKSGqTOokVIO0E2KwDB3G99r4nlhQpMYVjIhXV0O53KshEC3aY6TjWgp8lWZoV6hpMiP5wJBUKxMyTIBmRAF47ySIxHh9SqC2uTuD8LGTIMSb77YsyXHcxIIIlbE6uX1sBAETtgfMzUqM2mlLXMqzARY9SIJFrSB0tgvofsvzeUqvMU2I7AEj5emAl4DX81NNKqLrdaZMbSYIgx6274kMtpLK+XUagAOYGDbmBk23t7YnRfLoL0GX1CqxtF4aQJJ3kYbNSDuKcIrcxFLNVKh/FT7CTJWQICwLXmMK+GUswtQBkqIb/GrASRAnVtvjU5zxOczlRS0BVCrTB1CSDO4IAB5BME/EB64T018lKwJkgDUoJkEE/K3zHrgtmpcjHKo452djJABuumZmI7gAG+K85kalQHQGdCq/ACYkCxtMnv1t1xbwPOJZQo0sdXPpYggTvC3mRYAxacFcJOXzD1GbNvQamdSgIYAsFMlheGmPqcG7EUUKQRWZAREQx6T72gwf4MWVs25NMU1LGoY0q4EmSQLSDJBMd/fF3iThwNUinW89baiRpBKkgiCTquZ1ddXocJ8nxzyFOgim4JpkgAm8mRb3AIvhXsGeGjUFUrWp1pk/Z6CbG+5G8AbKZEbYjU4hRmTSeIjl307fetOw22i2GNGmatBq1Z/OFRGWn9o5anUEQxUkLAvYyCI9wv4bwZqqPUpAPpDM4BWQs3OmxMQe+5xVrsKYRR8QMKbIhqmi/wASWBMmTMTI+ZwpzTEHUDVG9mBiDbee2CWpksOZhMiLADaI6de+DCaZhKmYFMJZjpJgRadIlpsAJjbbG/QfsuyPEKVMq4NRagIgSdM8vyUElrbQCDvh7w3iBUFNb+YqBCBV0yFkiF1LrALEyINyCcKE4VlwH8jMeYUUGWp6dRO6rcxHqB0vvgB6RDM/wrNjp2X5WmOsd8S9vRS0tjXL+a9Q+Rl5U2Y6WUKRZhIaACoIIE/EfTAeezI1SvksgEOgqCWMDoCGIMi49dtOPFpcopslN6arZoIJm+4aTvhI9SipIfUTsSoCwRveTP064VsHoYZekKbvqDaJIKh4i9lJI3HzxF85puzCCZF9RO3LYxeBMxtgjMcNQqoB0hl1BmazDeRKgXj2xRRylJSVdXe0rodd4PXmA9ow2agl8yRoNN1qAJqCsWBVmgkMeUsdp0ki2K+IPVXS7BQegDC5j/iLE3BvM9cMaBysqpy1QDSQSKnMOs7aTfpHXAfD1rVatNdSLEKPM0hYkEkyL7XO/SYxNiVJVAdQZ1EgCTY3kWN7fTEjmKbJpFRlAaSAwIkg9J+Uie3XBPE+HL/UiyB2KlVpfBzH7vbpYG0GwwFw7gWqfKbUV0jWGiC5hYABYGdm2mO+NaNsc5XhYeQeVAJYtqkAbcyqQJnf3mBfFOSqUJhmbR95adQhoFp7Rbbf64CyfCXp1SrAoTSqEhoty1F5vZh2O2KkoUadxWXl2WGvNiJA7d7XwmH7ZfKOiVFqkPpIqUgC99tRYECNiJuf80jFFDKrSbS6BxBWzOCLkSDpiRcw0jcYT1uGqi66dWoOTUDa5MCFg7gsJBAiMG5fKkvmG0uQ9RokxGti2mACxMsIMXwWVj7HHEfD1VAzUGapSCnlcD8JO4iSGE2A3XAycKjQXBFMtoeNKlZEgRN7Sd2kA2GI53KqhB/qarKo8sh2KuDog20SDb4r2GB8vnBQIfW1SmyuGlQeZVYjSpUD4bEA3k+gwKVmcWjYcNp0xRpgVZARYOmJsLwdvbHYsyGbPlU9ahm0LqJUyTAkmCBc9gMeY6HMwvE1pM9QFCftXM6iLkgH73+Uem+Bq/DR5a1F0lZ0mGJKm9jE9L/2x7xyn5T1GqKwDM0SY1SxiPS364X0OOBFVAF0Pdg0/FMEgiOo+lsRvoolTyhqMURiGAkqYE79TEwJ9d8X0uHMDcMO9zb8O24mB8xgDMZ1PMDIWBiCNV5230+p2HXvfDLhfEFYhapYJuXQFyumGCkNa7aTI21L8s7MnEpoZuvTYsoaUPI8CQTYxqExG0Ht3xoczxnOeQQtZyag+11aSRYbEiQSDFttJ74F4NRyz5h6TvUAbUVqtp1Ac1igEaiYETpmdovHL1RrdAyyGsYtawIEkidoN8DZkhTUpVtAZ2GkW1NzEbWkSZHbBFPhLsCdanoIHteY9fQYoyFdUd1JmDMkRvAi0A2O/ZRhjlaqBqgBX4gwELImAYEyRBkwAb9TOBtoUrB6XCaiEKW1AGYBAMHsSCIN7na+F+faKhVhoi0OZYRa5AAad5A2w5qUnXUQdSPYEmQC3rqtf6SMC8a4hTCqj0TUIE6vwzHLqG+1xbpscKYNULmpuqiNB2KnuOlum2C6NS4a2qTPY/I/2xRns9QYIq0ayoVEnzZaxItyaYBAj/XAvn0wraPNnTHMIvqG2mZhZuYuNoOKomxr/wCMaQSC4qKbBQIYG152gdvy3xPLEuzOp+Mw2pQGAJB2uD6n9JwLlqCMmvS4qxMkgqFJIL8qAlhaFJ/Eegwfnsxl6BXy671FvJcAmRYwtjF7AxcbnfEt1pFxSe2UVOKvRZ0bLGppMFtTCB02UqPmDi+lRqOksNBG6shJHQAnT2vPrgenxNUB56p1XKwNNSL3IcE/9Jjtj1uNqjUw1WqUhTUZTBUndQrWYgAEENeel4qibGD8Mrqurp3CketuXF2V8O1aupm8umga7OoBk2HKQGMm07Y7JcYy75kxUzTUp+zllXUAATZtUnVJ0iSRAi8Yr4xmKFbKPIek1KpzAsGdgxgEsaVOQDAi5GoTa+CmayHE+HV8qV88JTNSSpJWH7kESDuJ9x3wZw7w3nFCVaNNYdeRkZYKte17yL4yFdG0ytUlRELfqAJE2E3tbbrjRcD8Zuq+VULOZnUUVja83+8L9tztjNAmTznB8x/vEAYkMAGBYkCbIDJJEWAwDQp5Z7H/AGrQGBlQDOxJYA3vO2L+LeOHrqUZFlXDUngBk0yOg6/hmLdcKDWao5bQrSZkkK07kyoB3vIxqdbEcJRWkV1zTDAhtTAQJsRDXEr67HBGTRGpha1Woi1VsNAaR0P4RsYIOxNxhEaVJVqLVAFb4keWIIA2IBjbqJM+2Oq8aoGjBywWorWK1KhBHQAFiVv6mZNsajNj3PVqOX10S3PT0lXhbgn4SgBMwd/8oOxwrzOWR6b1oYqavK0ATAE/eEbWEfnbF3GM7k2qLTOXfV/vqynnkDopJRgNr6bDF1DN8Mp0iGTMVQQLFtDFhY2HKLE3vh4DkX5WskgMHKfduLgza4IEEmbHrg3iPBjRao9P/YAg8zrPYgREwxI229cQyxyRpBiaqVS80lDKVCyPjZhPeTPyw1z3ATXLplYZtb1aiPUp83PChSWAS2q3aJO2BsUjMV+KlWIjlJhS3MYMRBBiQO398V5V1r1YZgJIBaD7Tadh3w14VxNqPmIBS06mFWlpDGnfTIDkqeYKpbmG1wSDgfNeJ82FRSalNgZBRwBbeVVb3I6x0g4aC+x5WyYmmda6qegFDqJKq5uD8BAgzfp6jAHnrQOksA8K0KNpVYhgQOg/L1xbQ8TajThTdiXDC0sWY7EKVGo9AcS4jl6VSotKklGNKyziHUkiTqZlJIWOWZJB+UU72XeiGWyvnOQK7+Y2oCmwbSAUMsW/4m2Hc98KUyY8xVFVCSf82mxNpKRsN9sWjLvTqKNSsonUCrKRBusG4nv01EYd0KWX8tqt6NNHUE7wCLy08xBP4pI6d6ugWwjiOVNOor06tJqKpp0hy0ga5gQWY8zR36XGFLqkP5tSoQ5DAU2hSJNjKggxcfni3h9CpmYGWoPUD6irqDELuGIhVJB6mQVjY42XBPAEc2ddIKg6ABqUghoLGVECVtMhmHY4G0tjvgwAosWQecGdaemlcgqJtLE2ALGx9e2NRw/gtSrT+2enTAE1GMX1Fo0hfikCcbuhRyFK9HK0y02cUxN9+Yie+KuK11r01QoAFMgC/cdoi+2ObnfBaTo8y/BUVVXzCYAEwLwN8diVGmAoHoO39sdjorOdHxrOV2GZdKhdKZquCVBZgC5khSYB6x1i0YvyK+XPmCqAykUiUlX9GlgNJkbTEz64E8T5GpUzFZwNU1GvJJ3jYe3bCXMSqLTaF0sxEhh8QWbxf4cVSZN0aTjfBURSzBGtP2dlVoB0lhyzBnqTawwPkqVAsmvMVUtLjyOakJgEnUNaklTKgmDtaT5wri1SgW8tgVYhaiQYIIsJizG8RBthvnOImoqoUEUJReQydJiG3vAafYDAIMM9q01A7alYAu4BbYwVJILAxeYMkW7QpVqEmKjmpOxX4tyYOo/QxOKUcKxn4exmD6XuOnTFdRKRDbKSLQxsTI2M/nHTE16Kv2dQqUqgruWCqkBpJIbVyrEAyeUdhAk4ty/hzzxrpNT176NcMOkEEaRJIAE7mMLnyqLqVq6xZhpAYsRawJWLTuetsPOHUfKLVqOaol1XkDHyiWMEiLhiB6xJ3timCv0KcpXAQLTcrWDSWUMCR1VlmDBH5mdsauvl5latTlqU1LJV5RLDmA5hpgjre+MZRzOlncUnV7MjAkFTN9UbyJM9wMMODcRZqyB1dGJgVFLAoSCA3UG/oN8ajWME4FlTTqLUqUlakSomxMtMAg82nUBJkb3F8eNweiS4Ty2CqSSKkmdQAllkRcCTa4woq5upUOtgdZkMSDLxJlpkSRa0XHrgc8QIU2ILypkWII2Nrid8NMLQ8p5OkpLCFp+XcqQTIgzMTJJjvYXwtq+HayKjVEKo8BHOoKx7X6zgRM0DT8v75I0kSARsVYRc7Q3od7RbRrN5YQtySSEuVB6kLtJ74aCyzMcGrCqadRPKdABBqKo6EEaiNUrJkEzgqvw1VI89tBAupZgdzewg7HqdjhXVz/l1KgULBlLsdptY/DEW7Rjx+MMVVYACzcVLmZ72tOwjEtSfApxXIcWosEphmXTOzFi25BIIjckd9sFZ2ofIVHYgOBLxuFZ9P7C9+X2xT/4h5lNBpZdIk1PMJ1Gb8pleUHpvjUZrhOXr5XWtqlKizqgZucB3sIN25TuIJNsG+xddCFMlkRymrXN+YygB2sOXb3vgSnwgLXVaVTzDckMmiwBkggkG09RttiXEPEFZQKavKqAFIp0zAgWDFdVtt8LmzLtonzWMWAmbk2EH02xkpezNx4KkyLyCVEE3h6QO/rcfMYLrZZqRBDDm+FgQY3lZURN1vAH54LfLU/KSKvl1P94H1MPQQqGCLXLH0xfkMy9PTTJWqKrhadRSQFMgGQRJBDCxA9OuNbMlEF4RxRFZf/LrWYgBdag3MyQSJE9pjEjw3nLKCgI0kEXvfV30xaAMW5fjJ8h5kqW0uCSSSQZ07gcqk7xbDOjVo1RTTKmoSySXquOUAwVKqu4le/zwVKyrhX/IW8W4dTSq9VnBBBMBTJLalj5DvHcYuy/AKLpLeY3fQ9Nb+gdxq3AN8WZ6pTrF3alUFRG0B0IWlykiSWUt90w0DeDh3wHg9cHUtSiy1PhVqmnRLSR3BFgfbphdh8RTV8L5f+n1mvpK7aaZYAf52So95PaOmKM1Qy7LUqCoWqRqQgVF5ReSCBtpaT6b413GshmKcNm6KFIJR8syhysgGTpMiXXcgXmbYz3GaVPLFQjpUSOVTqFSk5AJBVdKlTIMxB23xlYOhXk/DrmKqVUWZuzqpBO8/a6hbuOuD+J0q/lIlRFddRhiSdRH+YB1brft9T5VznlqnlO2gLLNJ06gYYEEWIY6dIkQJkziNTNpXU/ddQTtIYCI5QYNpMzY97jB8k9lfF8FFFbyBDE6RTsy9BCtAiZ+8fntgupw93d9I5aT6ajGwpnUFGqebciy3gdcOPC3hWrmaampTYLqRpdtCso1BlgAtrHRoiNjzHAfjitmMtm0y2XzD8y005TGprIC0WnYenyxoq2E5UhfkuE1XqfbNpRiNRYzbckFQzTFhY7+mPp/C+IcNoALS1Ez0o1DcwD93cgAY+U5mlxAm/EaRHrmRipMlnG+LiVGP/uWP5AYtws5qZ9fzXi5VTTToVQOkUKlv+UJbFeYGpiXbWwJERYQYMDrtj5nm+GvRorUGeXNBm0OEZuQkEi7HmBAN4G3XGsymcby0AIHIpPU3G/5H6Y5Thir5OkJ264HlZ4sTbsLYFbN9FAIG04XtWPefU4msxJMDHNtnWkPaNY6V22GOxDLnkXfYfpjsd1wcmfJ66a6uZ3DoXccwVSA9wZ3Okz3tEXshymd5zrYFeoAMCNunpGNd4io0wd7OzHVJEcxBEhRYGR1uD0xm+KZcKJUg7TpMWJ67Yye6Bp1ZVX4mVaxSB91td4AuSoB+hG2GRzGZKioMrCsSwYLXCNquSC3xTAOqTMDChGkEC2rVFxAsoviytxCvDTUdiWlSGJgA7Ley2FhGwxdImzQZbimpClegoT8ak61PW5EHUDYGwjY4U5+lUp1FuWTcX0m20z1Fj13GDc94hqVckurUK6VFGoA8yw8yP8Aok98J14i/wB96gcAidExfaZmOs/LHPF9HTKNbGOWzaRevUpAwIbRUBvDQ2pdu0enXAp4cahJZ1VQZ1QoA9+YAe/thZXr1DvULe8/vti7J8ar0p0sSsXlQw+rA6e8jFKNcEuab2aHI8czSA+TmqkW5RQpMCBIvEzaRfcYG8OcK+3U6AdLqZUwAXa3LNxykERAkdxizhecIPmtmgrmTDU2Yk/FzQDuTY7zNhGN7wDjNBAVSrRarVqqWYUoJiDabiAhsw+6e+JeSY/Fr7PnVGhQD89M3g8juYm8jb/p/PB6sDVNRqBqH8PRzsCeXeAD1vvO5p4txQJn6zUhTCvUBbQIUkqNRAmRzSd979cEeY+YalSo0RWIElTHU9WZgNu5EziHlev6dFi1v+EKWdQOfN4c7CDoCa0Oo+y3iPhItfbbANQI1WfIqZdCLKXqNDb3Lcx2iABi3iXm8ldKRn4StLmClQqjUADvG8mffeGV8VVVVvs1kGeZO8CLR17nvirk1cf6S1FOnr/CqpkGWuAWZdQD6gpaJGqBFw3SOhxPj/DsvRqJpd9LLJpOg1pYRMhDBMxa9ul8B5/i7E6SWWO1psOs3xx4oG+Mu8ABdTEwB0EkwPTF2+0RUXwyzhFdSdGtUU9Ia8iDO499vpsfmc84p0gtTQoR1KzplRUYAwd2g7Ayb2thfk8/QVxqo6p/zR+cYc+G3LPTWWSn5Z899RshLSYAgADvqB9MDl9Dj9gT5BK5BpilTkElalUCYjZmgAkE2Jv0xRk+IPQqGpSPlVVQjVsehgdrn54rHEG1GmzIIlSZlZFpgi6yO2xxy0mcsxXLU1BI5tKiwuQADHsNiYAjZTBpDBuLJmxpzR1OlN2p1ZuakTob/ISIEzB2gGxPBOENXpo5emopOSFkFbBSSz6yFsBY9L7HCrL5VJhHUSADYx63kCPXDWjSq0ifLrVENr05gxH4GMAdztgckhUGxbkqX2bI9RqauwBChSx0iOVjAHxGYYA/SWOQ4fSpkvSzlRIUAzTYks0SsDUCBuWm0emCDxCsmrVUJIHV3Mm0TJKEe0m+ENWgtSp5gRQSQG08i3i56dbgAbzjRk2aUEuwnIZGqtfQyOKjFhcj7RiCRDRBUsBcSDM+uGPEcrTomlU2JpEOxAILKzI0KwOkqVKkXgkHs2BHz/lELW1Cor9JUrokTqb4gJG9hCkGCZJ4J4Vq5jMCjVV6Ui+kauUgMCpgjsC0n4hYXwshAicUc+XRUuVVSEUNNybhd4BnYb9sEU+D1s3UBy6s2pwlVCsVaTC5LKx/2YGzSJsIU2x9A8N/4Yplyr1qxqulTXTCDTaCNLkzIkTaIPXG0zPGEoysam7L26STiHNRLUWz5/wj/CZ2p02zNdqT38xKbBwwOruAFOkgbN19I0XCPC2RyBJpku4uDVYMQD+EAACSd4n64nVzVasL8o3j+b/O2Bmeko5iWI2i3+g+WIcpNeilFIcZvi9R40LHq38/vj45xbLEcRSmzXNcNedmcMD7GSPdTvtj6KKqb/v/AKYwvi7IO+d81WVE8tBqLdi0x7C/TF+H/wBE+VaDMp/hbniAQaERv5jf+zDfKf4VZvQAz5cQZszk+06cK+L+JcylNPJcvzhT8RtBMwpF9rmcA5DxLnTVRSCqmqVYqjrCiIbVNtzfHpenRwSTNL4v8KnJ8OIcrJqIJp9fiEnVE2c9rD5YX8Fz61qSCmSy01VDNrrI26Wg/O2NT49ytPPUqdE5ny6o0swOqDKyAYEfEQen5DGH8K5OvltVF0gly7MDKxCKAD1MqfYGe2OXlVLZfiavRpEiNr+uOuehn+fvgbOZjTPUgSR0Ud2I6dhuTgL/AMYMxQqH7paqELFdQ1BVpqRGoAjcmDM3jHno9Fmyo5cBQC9MEAAjUMdgPh7IKVMfamEW7UQDsNxNj6Y7HdHKz5hn8qxrVo1lNbidJIHPqIH5n6nFNPhY063JCNyghZvEx64+l8SyKUyTSqAVjcF6gY8xJA8suOWZ+QMHCnL8BrQGrUvOUgMuhaH2ZI5tSqC7bbgRt8uSm2W4pHzfN0HVSDoCztpIn6j0H09MDcsKClMwPxbXP/f54+q5vI5ApD5inSqoJFFhTS8Tob7MMAd5JB9xbCriuV4YhX4amudL0nup3GqN1ubgA+++K/JQfjswuVzEQAogSVAYGCRv+Qv6YONZ9GvypXVBIiLxA2xrODrlnJQBnJEBSJJHUS0frjVcM4TlWpmk9JUMioVbVCtAiSDBiR1IxD8yfMS143HiR8br0CH+BwrEXkgX369MabhvEloozCjRfUNABAaNBYayGJMmxnr9cavxb4dr1tHkkIqKR9nBRgBIIGoaQADa/wCeMz4ly39OqGpVprKBYaiLkXMkHeCpjtB2bFLyXqiX40t2TzPFaKrfJpVBgkrTssn8QI0k9PkMIeBZyMxT0qQdYALKJgmCJi9jF741fh/iL0qWkUWrI260pjTJ2UXJbfqe2BuLUqDPTbL5fymSupqqrVWhRqjmflBuoKAap7jCpg4GWyFVCCBK9RaI7Htb98TyGZULUZmckLuCAeszANo/XrhymUy6Cmxy9anT2Zq1RjUZyJCKpUU2teI6biZx7k+B/wBU7+SrUg6ginETp3KFmAAMi0kCd74ckbFiTJ16elipI9BaDeJte/8ABjxcwHEMzELMAoYvc/U41dH/AA9qJL1S4p25YAY36sdSxA6T074g/h+hVRhRotRcmwqc/UQ2oWQENMMJtt1wfkijYSFfBuIHLk+XUKBxzRTU6u06ptbbDKtnFqq2tadQaOmXQEMZAMiIjeR69sI+J8A8ioKLZlDUWNQNIqgm/wAZAB3AsDf6Yc8F8JuWBerlmX4ii1VV2XdY1AQDe/t3xpSXNhFdUZjiGUQVDpAINxDFZH/DePaTi6vX1JTosBoAkaWgknvHxAHue+NPmOB5U1NK5wJ2DBpg9AQmlrdZ9cV0/Cxnlp1atIgRUAkRfZk1xeRJggg4fyRNhIz2WoZc04NAXsXDtqBixEsFIG8RBjY4L4RwuhVdATBfXr1XFPTBmJAMk2O0esgH1OEZdGPktWsAeYrUUtIgA6lImex62m2KqdOlQeqra2SpqprmFJOn4dbLsTGpd12MW3LkmFNAFWjFJWVzTVajIInngghwByiJA+mOr59nbzGs0QHNiR6/i39TBx7QoHSqIGqEBiCNRB1MV1BN/uzJ7C1sP+DeA61XS2YPlCVtux+Ex2U6pF5N9sDaW2bfCM3TDMjOn2rjZQCWiVOw3A953kYfeF8m7tVpVKLq1QKoBEkCQNSKQIImQw7XHUabhX+HFPL1zUFZ/LU6vKKgmd9JciNJUiREnuMbWpxJUUd5MKNze2Il5F0WkBVeAUCmiqoqHSAajRrtIBLR0/LBOW4vQp01WmZAhQFv8NtzvtEzhDxvJ1c1yh2pLsVH3h6/z64AyvhBaVjULE+kfocTGLaszaRoczxKpUiCEHZT+p64pViuwE9WMH6dsK14AdU6yq+hYk+18XNl6oWF5V7l2/8AbPzEY6R8aW2wcidZaj7En54Hehp33wLnMxmL+UNxGosY+Q/nucZrOJnJP2hJ9HwOK9mUn6NWR3MDGS8cZ/ymowsghpve2n++BGyPEDfWw93wHxDw3naoBZlbTMan2n5YYpJ3YSbaqgBfEUuCFaAPhEb95wQfFA0mKbA95H12xGh4SrDdUPcaxv8ANDjR8R8F0Uo6wTqUKbsgUk6QRy05NiY32x2z9HJw9hFb/FhGolBlftPL0h2YEagIDREkAiYn54Y53iiivoZhTDAuXPbflncnvsMZPhng5XdalaKWXFyNRL1YOy2BAO0i/aTt6mdAao7LrRHJWnqK8mgBUEXChXWwjbHObyLhHE0ozlIkgvRNJWlU85VL7czMx5uo26gbYcJxbIqpCiisAQPNkEgRfQOwA64wp8U0BK/0KED8VSof/wBiYxBuK02qF1oCkukkBahYXBA+ITvjk4s7Jo+o5PiiNTRoUSoMAyBI76b++OxVkeJhqaNp3QHcHcD/AC47HVLRzZ8N4gjHM19E6vOqbf8AEca3IeMc1RBUS58tVDxBVtIksDvB+pE98KPEWVYZhjTXSzVGED71zce8zhl4doCq7K9QUzHwkdR3JMCYJHpjeR6sILYXwHxTl/OX+pp07ltU01M26mJuf2x7wbjWUas5zOVoMdQgugIO0yIvNz8/UnGWz9BXquApJDkEAydhYAA31TcTv6YPzXht5WzQzGNjOoekiZG2+2JwS2OT4NP478UUAnlZdGRWWaXlKqqrq+8b8wEGIMEbzjE5DjNUsCWJM6gL79z6RuffDLO+F6tPy9YCR8JYwNMk/K5Prb0xVQ8G5ho0FJ0gQCxMG0kBZHth+KWw+TZ9Ly8vl3d1pqQpLLqJ5RIEAxNgJEgTI9cYWp4vzBHk0nYyZHlAgkDY8oB29MWmhWoZc6nKyXpubg866uWYkwpkf2IwDkeAvS8rMUK9J21KRTBlgN4YC24iATjnBJW7LlbpUN+FcYrrVXzQzxv+MNYLIMEgEkaOsk4t8M5/OZ1mWvmTS0GFUr94TIPYDvc29LiV+C5isxaoy0gYRfPYoWJELp0qwmdlBJi+LKPh7M5WoKtWjVqODY0qimm2ldALEqSCfWOgju0q3ya/QPxqvVr1CKq1WemRTFPzE08u7Kh5iW+LUsgkj0GPB4lerSfL06pTUZI0ai2nmiQQy7EbHtjVcK4NlMzXFZ3alXZQSrFgQwAGkS0GNO+mDuMLuH+H1oZ9lam6rVkhvMDDUZ+HSBI1MDcWE774Ex0uRfkc1UrI9GrGs0yvmVGhUEhgG3LEMqwYPXoZxPJZTN5aaatTfUivqRdaQxN9OkEtIYG2q2GuYyNZnqlaqUabAC2tr/CQSBYTPNi7I8Np0U1jOkDaaZFiFLGQDJGkHp+uIvVUXW+SVGoj6vMrkF7ldWtC0SPs2ZYI9Y2wFmsrfVmXqLKwwQq0aQSQrFyQNMmL+mIVeIVzrBqGoCgZvMRSQrDpCq1p39N98FVMovltUrloSufMZDtRemFDoIIKAlbkGBq1GxwhwZviCZcFPLQldSktU1Aw4PqJOxkG8jfBmTBqU0CsUphqg1AsAmpZUtf/AGeobgyNTHDpcnQq0KVGpao4FNcwqjS3l2DGCQzaSgNzqGk7hgB+F8IqvXqUILtSDL5tM6VVgAVD9BNrCfiPa+bfQqu9HlbJmgqU61DUrVJStTIlGgEFGIKsDaxsTvcjDbL8CqMiqi+eCwdwYWk8gMKmkz5T6TPLFxG2NBS8PqlQ1KjWBJWjTEIupVBnuD5Y7XJ3nBuY4uFWICdlXeIm/Y+mM5VyRzwJOEeC0y9bzfNE6WQ0lErpeWIk3JB2NvninxnnmpV8uAGNOVd9raXm43JsOmJZjxC1lpD3j9zhVXc1L1IsZ6yPc4m8uhqhxT4y9VYQKgaObqbCT+Ue0YJyOXVROqSeu84zmXyyzyr8+uHfDMhpIYr633/O2LglfASehorMYA29Nv57YmGAOm2rr/OmIHNb7T/l/vgWtG5IX0H7473RzoZrWQG7X7dsC12VzANvywjrox3MD9f564DqVuisZxL8gqJpX4QW+8AP59frhZX4RElFMD7zW+mFT8UZRGtiOxOIrn6huzEDt++Jbi+hphLZYJdifb+bYoq1e+3YYor8Zq2Cu/v/AKRgTM591BeoxNtj0P7n8hidCG1M0BGqB2Hf+dvrgDN5OpUR6uyqJUHdtv74N4Pl3YNVrJyiNNMxqMmJM/CD67xb1Br8SLZjvqQ6VUSAFCz0sJIudrYqKBgXEM5ZNKwNSkIDOkN5pN94kKb7euEucWrRSsCSGUkMVMgQtATY3+IC34vTDqlSLsFRTBVQx3IGpiFvba9h1PbF+V8HuaS03dSBPNfVFtJgixhQD3AHYYXOKHFtGCTM1SJNW3cqP3BxfSFQ8xdYkCYj9APTG4p+CXXauPmg/wC+B814Zq00MVwIv1AM9jO9oj2w/kTJwZoOE02FCkCwP2a3nflF8dizhVL7Clcf7NevoMdjoRQkyuToVcw61nqCqlViAthBJiJBJt1t+5WeNvDS5bVVp1nAYiSwGk6gQFEcxaxJ3EdB1q4zmS+c0Uz5br9lqqTY6mLMfQAGPQAWw28a+HEbIJXTNBtBUAONIOokQABIbmB7QOm+PNUlNO9Ha4uNVsyOSP8ATuah5pBAgsvxDeVIP59TONJ4g8XOlVBrNVSszUAJsY07cwBUwSDY4y+rQr06hDOFAXSwiLk3iOwv3wtoGoz/ABc0yAevXpbHbHI5XRtm/wAQWWlpCoxBNggAv0gCLYCPjHMLFRPLkQTNNdxpudMapiDPSdt8JMrmn1BUlpEkKCT+V8G0eH5rNKFWmxIEc3L2teJsJn0xOMY7ZSlJ8Go4ZlW4jT82uarEuy2caQAFIgMr/iNzcwL4xioy1iFtDESxUCAT3I/TBeVP9IrpURhUI5lLMNIlIFiOa4MzaB6yZwFqTqdeWV2B+8pIYE+0zJnfYYZNKOkaN3sb8JzuRSmy18uKTiSlZaZJYzN2WWNMx19dsU5jjRqO3OadBl0rQCgrAMRD22ClSBHpIkmpw7KU/tDlswjg3agQQkH4gpqkiPbDLKVMsKtTy3r1ai02bRXIBZxBC6XpwWj3N+uOUtrZ0Tp6J8GpUWrllWGA5SrsNMjZQNakAgDaLdOlnFMmZqZnMmi5TSxX7VAC3KoW0sSR1EXkkYA8P8OWvUaoz6kgM1JAtMgQBqTSApud4W0SIM4Ez+QbL1KtAsWpVIqUqi2NRD8R0LZyhPMN7bQYwJKnsW22tBtJ0qNRHkBFevoKoTrAAUlBGlVJGowTMCwtgbNcCZQaoJH2pRnbmAR1Xynk82hp0lrEdwQJ1OVoqpVqaKVa8RqR1jmWY5GUMSoPKytptcrQlKpQzeqm9SoKi+U9OdRoSXNNvMIupgxqnSYGogjCnXAN+yWQeKdKnpHnICiqxGqoq3IHNZluCDMSSNQKliMjw8sraGaoJlDNlHxaDI5lccpUwBYbzhjmeHItQVKtZoQyqKAD8OgyR0v6QZM3tea4posfZ0wICjf0xyaSdlKTqhPQ8IUFP2oGhanmpRQnSpgW3uocsQIAvF4GGGa48FWKaX3gbfM98BZrMs/KoIXt1PucdTooo5o77/w4pKUidIEzPFq1QnqTbSu0ep7/AMjA4yjG7H5A/qf7Ya/16KIVBH0wM+cn7o+p/bFYxXYWwE0rQLDsMEpk4ALT+mItmQuwA+p/UmcD1c0zfEYGNo2xj/XpTMKJiYt/J+eKq3E3fc27fzfCwVewtiL5hugWPUzPyj98LkwpDMVnPX++IaIuxg+uF9Kvo6LPTSoGKq2YZtzbsP74nZWgjMZwGwwJrLTp+vT/AF+WJrS2kfLE3kC6wMIAyUtN5k/pj0Btz7z0xYWiGgAGw6n5YEqZln1BANKgl2MlEAuS7feI30jDtm0i+nTkjSCzt8KDeO/p7mAB74upUEpMTU01KqxbVy0idRtaWcaZJI6iO+Kc1X8nVTpkgsYqVDGqodVE2vZdNQjT/rizIqXqVUD6dMOGi0U6M6QOpjVvtGKSC7LqOYMVtU1HmlBMwOcrLbAAEbetsZ+nRhjVLEMtNQNwDqNMH/lBER6iRh0uXKtmKSEn7SJJufKrVYY+8DHcI4SyFldtbBQea506xE+sWn/LjOe2OOiPAnRiQWbl5QrA3BgggyQR69DONFSKqN/qf74nlssBsRPt/bCXxFUW4llK9QT2Pbpe+OeF7LyrQ3r5hQpJJA7reP2xjM75lQkmGGqFMzG/WBMb9Imx7+0snXZop1FAebtVVZtN5i5Hv1xQqZjLhS3lONXwk6oNzfRYr033PrjrGFI5uVs3GUy/IkLbSIkT079cdgjJ8dqNTRmRASoJAJgEjp6Y7HZI5HzzxNmqLtVCtNbWBAF/iabxBMm8zv74YUuAUqiLWatXimVFNIBHRdU2AsNz3F8LvEvDKVfNVnU1dTViSBpQJYEgsxOqCLDlF/aSeFcKzNakv9PmmpgoUYPeF3GwlQxBNpxwdezrv0KfG3C6zIlZqT6w7IzBDDrEq1u0EX7+mIeE/CozKO1UVVNMEg09OoCJnSbtBHwwDY74jTyecy7uXdqIDHVUcVAtTqSG0Q9pMyLGcSzPI71aeYoPBuAzhjqjYMone5B79jFq4qkS2pStmj8B5ejSYvQNSpVZSpFRBoa9o0X7WM4+kV6wNNVNNVciw8xkAgXKwvQn0EXPbHyerxjMUlXXSREIVlLRcCCYIJkEdIJA6XxPh/HkOZWpOinBVNMlAx0yPuvB9QPnjjLPlnRKPCY88Quqqarh2XX5co6uvmBC4iBMERJnvbEX/qBmEo0K7oDSLoKgInuADZh6jeR2wJwzgjnKPTsPLqMZkhbDqLyAQpM/dqOT8ONAaKBiOYUy/mUWKkjLVQBKEA/CTzRMEMwG2IbikdEpGSy1KpXWpQqp9oHY+YxH+0UFtLD4AGQMQR29MQztIUSwdHZXCmRYqAdSVqLddJgQCOoMagMOeLZerNSvSqCnWporZigw1K+mWRlNpMrAIAJ69cM+C+HsxUyzK0Zegwt5qjUOcVNar8ShjC6WKmFmJNri+0S/TJ8DzIZVqIyF0ViSg5Kql9JKkgkGSQaciDF9pbZbhT1IZGFSkza0toQI28gydRvOmDJBxDL5DJZdiyU/NqkjmYWkW5V2HewuSe+Dc5xB2JFRygH3FuT7Qf1OIeKejfJlGToLl1elVqNWCsGDBYv91Zm+mJm0ltrDDKjnECTpCUyo0gb39vbGerMShpjVBIJYkTI29h9fniFDL2ALMQABczt64yyYNJF2ez5erqHKIiDBJ7GLx/2xCOrne5J3+mJwFuAPfA7vqNgT64pQrkMrJVs30UQO/XAVXMRvJxTma5BImI9L4GQdp9zhAvfMsdoGIBzO8k/THgj3Ppj0sRuY9MYxxG/X16Y9I6kz+Q+m5xXUrWvb9fl/pivzfT67/wBh88YxY1/bubD5DETba5744TN5+X9+mJhe9h/PrjCRFOeu+L6VEC+5xJBAv9YufYYqerBg29IknGs1EiBsBP6f64rqMF+Ign1MAdJJ6DBeXybsD/ulA3N2Pa2wE/6ThRVqh8r5irBNCqWkjm0RLRJP3GKkxuOs4VGwbKM/qenXMlPKpO1xdipqLp/yjVS9yCPkfnaKJTzCU1gAVIEsIP8ATJMGO8n1+pxHNKCOIhoJWjV3Ebqag/8A6498SOWFUWmLTYT5AAJOKtBQBxZR5jBNtRgg7/8A09p3HMN8E1EZXJpQOYyAIGlqYptc2sGP09bLTUbNqSPs6pY/C1tTaSNMXK8g6zjU8Ky9VAA8TFzq6/New9PbEybKVCnhuSzBdjWYOGOvUQsksdTLIPRiTtGHeRoD+pqj/wBCnYf8bYtzvERSTUxn0XmJ6dBhLR8QqWrVFl4p01gQL6nkTta09fTAlJvaFtLSYVn+K1FqFEpAAfe1X6zuPSIxPJZSlmlOustNAZN797SIPqZ64zfEOMOaiVH5EnQBBi8Hma3W02HcdcXDjI0wlBFqj/eFmaV7G45og3/MicdIxObZr8pwTJ0zP9UYIBC6R7233ImMCZpMsG1CswUn4RTJMe7Rf2FumMsOK1PMA0CDMzFhPQCGHzNp2OCn4+Vc6KaaINtRmfcEQD3ucU39AjX5VVKKYW6jp6e2PMUcPz7NSpsViUU7nqBjsWRoC4oH8zRRzGTBJI8t2qa2LE2GrlHXpFjftHKcW/psoHq5dSWe4pAiwOkEsGE7CCTecZ7i1T/zqhqYY64ALcjSakXE7mQexBnbGk43xJaZQqeQqNVNgPtE2ZIMXB3jcC07Y890ehKwbw94oOYzrNqamqUmVBUAGidGoEzJuOs2wJwLhdI0Wy2Yp6KyVNIrU7smuNMFgSVcgGbcrEmAMI+J5b+ncny2YJKuHN/KeCp+QOkk7GN5w94ZxJoRayirQCvTqEWYUm0haikfgDGVMwAPU4Mti4UhenDv6LO0tblqDPpVzc0qynS6STYHs3Qg7rOLM94dpitWpoopM32tMzynY6Qp/C08o2SrI+GMaOrllr0v6evRFaoaoFV6f+9XTCVrRDAAAn16yBhpwDwpmjTonOOoqpcRDECEEFttVrkb/Wats5ukZng7zWWpL066LFZOjQF6/j0sG7kLvbGpqcOqVAVH2NNkIdmJPVYIFrRPzvh1mstQoO9VaKvmH5mqECbDSCT93lEWjCBuJg1i1Q6pHwiY/gxyaUWdMnJFiZmjlSzUUJq1SNdV7lyJAHYdwBF5tvi3+q1trrvv9wHa1pj9r4VZ7iAXUshUaDpFyY2/nvhTWzhIheVevUn59MZpt7BNUOs7nknlCoJOkLvfudz7YDGcPTb1wNw/Kk7LHq0/p1w3yuQiTYkXJP8AIGKjDslyI5cM+6j3NvoN8WViVaJG0mf7Y9zFfSoCLqY+8A/v9cLMpQqPW+0kkdPl+Xzx1IJVuKgGAdR9B/IwK+cqNImAbfw4sOSgkRPpiDL02/T69cQUUgAepxJEJNzb8I/c4gXUdZP5fz2x6EZvQYBOqVYstj2H7/648FFis7d7/vjx0iPf+DtgrKUdVNiZiRhQAiUhNjJ/n1xetH2xLUNh9BiLZnfTaN5/v0xJRaKXsPfHhqotxLH8vlP7TgLzCxgX6mdh7z09/pjqCtVc000s0SSfhA/f6fLGo1hWXepWaEF/S3znePaMAeI2OWq5VFc6qjnWEIE3QLNidN2vub9sabhlJaVMtdmvqbq0dB2HpjH+L8952YyoVSCGYcyFSuooZvv8O+2/fFx5JbHWdzLvV+0BhK9EKFKwDYi8gtqJJmLE7WGKTUp+RSpnWQGrIbCSGFZTFzcXvsdPqMB8Ry70WqMWU/aUWnR1F4EEC2kW6xgLI0Hq+XVTSWBe0xIcsZvPVjHvfbC5UjJbGPiPOKHq06TKrrUanWVk5npPSppDkK0sCsgr0IvfFPDtNRXepUAO7tJIAgCb2AgDe1gcFLwRydbAM5uSXIJPSYWDGLc9SC0aimmqjQZKkGBG+wwWmZJo8ymQydlLLIIbUWESNiOaxBuBFsaOiwVbMHAHof0vikcQUDnotHeQfynGc4zToFvNNIATaaZAMwL2g9vnitILYdxTPB7wYFwxJgfKf17GPRPRymp68AkEU2ljaQWtJP8AIOBuL5AhRUpVFpidlkKRtOqV/br2uFlSTmWVq9TRoEsrTeTpHM1xud+uKSBsejgilKdaTEgHSSxCgjVK3QgRfvt1sXxTiWVdh5NEQBFyEMd9Kz36wcJ8nl651MtQlFcrzEXsvNGkgm5uOuLmydQmeQnuR17WAjGfoxT/AFBNx5dt41T32JMY9r5VC5V4LSByhY9L3O3bFVfJ1V+4h/4C0/OJ/f2xF6WYBnSJjcuG36GwNu04KQ7NtkssgpoALBRGwtHbHYq4cH8qnO+hZj2GPcdCCutwMVWRiwDJUJVtMxJIPXvDeh1fit5xjghrU2SpUBjc6InSYNg1tW8TE/THY7HOUFf+nWMnv9E63D3ZqDGrsPLblEsFKsDqmRY6TMgjpgjw74TprWqPq5CsFVBU81zfVEXiIv1nHY7GwROTNpl1VJ0qBtPcnuT1wJxbiTgnRAgdQT+4x7jsMkqCPIkzBq1DzVLEyBpsJt1OFVXhZY/7SPZb/WcdjsC8cVsbZDMcI1MTr/8Ax/ecEUuDAQdUn2/1x2OxnFBkwsZQj735f64sWkYu0wLTt9JvjsdhSSNZE65+P8r/AFmw9sXjLEk8wA7Bf3mcdjsVFAz05YbEKRtYEfviD8KpVDBUDoI/fvjsdhpGZ6nhyjM3/L+2LK/BE+6SABtjsdhwjXAJuxceCLGosT6RiKcPJUrqsTtHb547HY5YoqyupweTGuB1AG9u82xS3BZga/bl2/O+Ox2NijNsWVvD7MQDWOibqFifczfGobha0zTCQBTaRbeVKm8+uOx2GUUFntWiQsBgJ6xt6xOF+Z4IHdHLEaJi28xuZnpj3HYnFDYPxfhBqoF8xlAq6rSfukWloBvvGJ5XwyKahUrVFA6BU/dTjsdisUKbC14VU6Vz/wAyKf004D4hwmqadQNWQhlIP2Rn5HXbHY7AoqzNnuapkaZIPe0T+Zwy8P8ADKZcVHBZrwPu37i847HYtRV2Q5Oh/kwumwtJAHLYC0CFFjE374x/GvDyf1lSoukBqCjQUkA6idQuPT6Y7HY6S4CPIvyvh5SKhlJZ9XwbcqiPimJE/PFycAH4z6b2+rHHY7HOqK5ItwRhtWI/5F/7/niLcBcg/bLfvT/+Q/bHY7E0VY6yWTZaaLqUwoE6Ow9zj3HY7HQ5n//Z"/>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14" descr="data:image/jpeg;base64,/9j/4AAQSkZJRgABAQAAAQABAAD/2wCEAAkGBxQTEhUUExQWFhUXGCAbGBgYGSAfHxwgHCEgHCIdHx4gIiggHCAlHBwfIjQhJiorLy4uHR8zODMsNygtLisBCgoKDg0OGxAQGywkICQsLCwsLCwsLCwsNCwsLCwsLCwsLCwvLCwsLCwsLCwsLCwsLCwsLCwsLCwsLCwsLCwsLP/AABEIAKUBMgMBIgACEQEDEQH/xAAbAAACAwEBAQAAAAAAAAAAAAAEBQIDBgABB//EAEMQAAIBAgQEBAMHAgMGBQUAAAECEQMhAAQSMQUiQVEGE2FxMoGRI0JSobHB8BTRB2LhM0NygpLxFSRj0uI0dKKys//EABgBAQEBAQEAAAAAAAAAAAAAAAECAAME/8QAJREAAgICAgICAwEBAQAAAAAAAAECERIhMUEDUSJhE3GxgfAy/9oADAMBAAIRAxEAPwBBnatRa9UecdOtmCtXKzDlSASwi4awJ+HsQcDtnGVjT15hqhY6QK/LBEg9TP7euHXFqGXeQwpo/mMnmqzEGCZV1IUgmZsIXSTMHCzMolJINMDUx0w4dSV0Tcqx/D1jeYtgTErymZraVY1aw1Bo01QdhaxMg6rGbgEbb4nn61YMqipVXlBlqxUH4p1X+Ix3ttBxVlcw8momX8tQdRULr1yQDp5be0bT2wY2ZWtpbSaR1wVbmDFx8XMQFVTaItJ7RjWIryvE6hOlq1VQdjqJIIFjvOknDDIVWQh2q1KlPU1NizVVC7Q7H7gIMg3PttiikqUdaN9oymUkqwExMQSLibA2PfD6g2XpUxoqVIJJhVKXblmQ5AgSNu84zYUAZvNUqephmq9VnBBQHTo5QQ2+k+6wZ6XwtyFavVKJTeszMYEMx9ZsZNgbC9sP8mKFDUVNdxceWyqVNgQWBmbOBaIja0lZVy9dGKr635iFm4CtYAgk30xc98Fmoj/X1AhRKjOJsRq1FitoJ5oHVZ9Y7e5DM16gVRUEaTzipzSdUTzW2NuwGL8hkXTQV0xqJ06ASSB0Jkxv3j6YqyvDCtX4VpBuhaY5SbmdpB6dcZyVDiy7LqVUtVzeYofEAXXzFJiBzpUImZO3S0i+FOcz1YuxWqzTJlasLbeLxA3w/XK0VUqtEFXaQHJ2JaAdOkE7CRFsRyfA6LPrc0dOmyq6oVYG34hHfbCmGLFtXPVaehamZcKYMyRKmJg/UT3G+BqPE8wNQWpWMAaidRgRAYAnqJPTGjreHEZ/MQUSSOYeYIupBA9JP5b9MWP4fYvqWlTUBYARx+csf0xskOMjMNn8zoBFWoUJIHMenuxImRhk6uE1pmq4JIAFQhl6feWodG/UdfeHNTglTTCUBvq5irENO4IYdrbRJwu4ogyh1NS0kkErcCNUgiDy3v2lRbGyNj7ABnc06EU2mQCWLkRqHckAAXv+uF5z9Qg6a2YJmFHmH06C+07emGVLNoTCMGULpkqpgQxFiCRcdO5x5VqgNqUMXNyybDpqJFkEmOg9MZMGgGjVzKgHzKxQnfWbj0JkjlkzHTBFXiddAaZd9WlWUtqk6gDvq0xvFrzj2hnlp+YDCoVBMk3OoCABIMG8x3wxXNJVqBGdVJC/GSbmF3AI3IwtmSBcvVrFJdm1C5+3C8oFyRB3MAAXxDNZrMKfiMRt5jGPSYE9Jj198W5xhSqlCQQhIc3MRG1p9exx1RmqUvMpFJUnUpIJ09wp3Ez/ANP0LGgQ52uWEVWAI21k/rHX9euDUq1mjSajHSTao02MaiLx33wF51anT8trKTYFAQxPUN3367YoIqkoAANQIWCtjJJvPLM9YmbTjWbjkZr55jTUcz/6htG8zHcf37AU8zUJH2mY7fExvb1sL7m2CKlOpSXU3l6mWIEE2j4SDBJHe+FdBWDB7qt1IJIIiwEzMWxkzNDZjU0hjXqLIlZapfba3eR8se5fzWIArsZt8bRPSfnGFmXpl2KLLEXBG8nuexn+RiZyrgg+XUABh4kwZjuYJ2k9YxjDI+aoDNmeXUyz5j7puLjEkoZgqXFYlPxCqY77zvGF+b4alMnUtYEiRtf1NrAQZOKuHNVFqZOk20aiAY7zYiTjGGTpmLN5rFTcRV3G9r3tiWZpZpSSzst9jVjfpdrW6YFfLRHwiGAIUStz0bpbpi/P5tHVVWgC4J1lmLFt+oGqygX683TB2PRTqzEEipUIEyRU1C3qGP0x5TfMMJFR47+Z+xacDZOBBKo8iY5k+pWAbYlmqpZtQVF2JBJKm9p1SCffCAQTmAYNSpP4fMJP5HHPUzA3eqP+dre97YrqLqcuq6SCLIxAt2PQW2kR0x7WramZtIkkal1b+0XuD364wnHM1xfzKkbTraJ7TOOOarjd6ggwedv74rr1RYvTOgH7q6bWBBPe3Wb4roqSCQLAFjFio773F8YDfcLrMaNIliZprefQY7HnDabCjTufgX9BjsIGY4pQU1GkfHWqiTO8oRsw/Ee2+2KcxnFrK1RwIX7wWwiAPvEKbDpgHjOYZi4IDRWqxJX/ACAW7R37XnCpsy0aRTHvb59IxNDYyy/HaqrUamAmlQabQCZLqDeIMhiPY4sarmmoCpqp+W0mxXVKnSZ66rgi8kA9RiqiDo06RLW2PRwbyQBIE/T1xcuZCsUp0b6YLMFIBIBBCEXgmbyP1xtG2E5atqWWqLqi8MOh6gHf2xJ+JgEhQHNhBYrtckGALatiRiD+IAytTq0aIliS6qEYbwBp03WbatUQB3la+erKxTWQGIg6VkRtpJBicAjDM55golAUL1KYjeQtLSxkGxhhAidPTfCvLZyoapjW5ltIuR12Unt2wbQLKSGqTOokVIO0E2KwDB3G99r4nlhQpMYVjIhXV0O53KshEC3aY6TjWgp8lWZoV6hpMiP5wJBUKxMyTIBmRAF47ySIxHh9SqC2uTuD8LGTIMSb77YsyXHcxIIIlbE6uX1sBAETtgfMzUqM2mlLXMqzARY9SIJFrSB0tgvofsvzeUqvMU2I7AEj5emAl4DX81NNKqLrdaZMbSYIgx6274kMtpLK+XUagAOYGDbmBk23t7YnRfLoL0GX1CqxtF4aQJJ3kYbNSDuKcIrcxFLNVKh/FT7CTJWQICwLXmMK+GUswtQBkqIb/GrASRAnVtvjU5zxOczlRS0BVCrTB1CSDO4IAB5BME/EB64T018lKwJkgDUoJkEE/K3zHrgtmpcjHKo452djJABuumZmI7gAG+K85kalQHQGdCq/ACYkCxtMnv1t1xbwPOJZQo0sdXPpYggTvC3mRYAxacFcJOXzD1GbNvQamdSgIYAsFMlheGmPqcG7EUUKQRWZAREQx6T72gwf4MWVs25NMU1LGoY0q4EmSQLSDJBMd/fF3iThwNUinW89baiRpBKkgiCTquZ1ddXocJ8nxzyFOgim4JpkgAm8mRb3AIvhXsGeGjUFUrWp1pk/Z6CbG+5G8AbKZEbYjU4hRmTSeIjl307fetOw22i2GNGmatBq1Z/OFRGWn9o5anUEQxUkLAvYyCI9wv4bwZqqPUpAPpDM4BWQs3OmxMQe+5xVrsKYRR8QMKbIhqmi/wASWBMmTMTI+ZwpzTEHUDVG9mBiDbee2CWpksOZhMiLADaI6de+DCaZhKmYFMJZjpJgRadIlpsAJjbbG/QfsuyPEKVMq4NRagIgSdM8vyUElrbQCDvh7w3iBUFNb+YqBCBV0yFkiF1LrALEyINyCcKE4VlwH8jMeYUUGWp6dRO6rcxHqB0vvgB6RDM/wrNjp2X5WmOsd8S9vRS0tjXL+a9Q+Rl5U2Y6WUKRZhIaACoIIE/EfTAeezI1SvksgEOgqCWMDoCGIMi49dtOPFpcopslN6arZoIJm+4aTvhI9SipIfUTsSoCwRveTP064VsHoYZekKbvqDaJIKh4i9lJI3HzxF85puzCCZF9RO3LYxeBMxtgjMcNQqoB0hl1BmazDeRKgXj2xRRylJSVdXe0rodd4PXmA9ow2agl8yRoNN1qAJqCsWBVmgkMeUsdp0ki2K+IPVXS7BQegDC5j/iLE3BvM9cMaBysqpy1QDSQSKnMOs7aTfpHXAfD1rVatNdSLEKPM0hYkEkyL7XO/SYxNiVJVAdQZ1EgCTY3kWN7fTEjmKbJpFRlAaSAwIkg9J+Uie3XBPE+HL/UiyB2KlVpfBzH7vbpYG0GwwFw7gWqfKbUV0jWGiC5hYABYGdm2mO+NaNsc5XhYeQeVAJYtqkAbcyqQJnf3mBfFOSqUJhmbR95adQhoFp7Rbbf64CyfCXp1SrAoTSqEhoty1F5vZh2O2KkoUadxWXl2WGvNiJA7d7XwmH7ZfKOiVFqkPpIqUgC99tRYECNiJuf80jFFDKrSbS6BxBWzOCLkSDpiRcw0jcYT1uGqi66dWoOTUDa5MCFg7gsJBAiMG5fKkvmG0uQ9RokxGti2mACxMsIMXwWVj7HHEfD1VAzUGapSCnlcD8JO4iSGE2A3XAycKjQXBFMtoeNKlZEgRN7Sd2kA2GI53KqhB/qarKo8sh2KuDog20SDb4r2GB8vnBQIfW1SmyuGlQeZVYjSpUD4bEA3k+gwKVmcWjYcNp0xRpgVZARYOmJsLwdvbHYsyGbPlU9ahm0LqJUyTAkmCBc9gMeY6HMwvE1pM9QFCftXM6iLkgH73+Uem+Bq/DR5a1F0lZ0mGJKm9jE9L/2x7xyn5T1GqKwDM0SY1SxiPS364X0OOBFVAF0Pdg0/FMEgiOo+lsRvoolTyhqMURiGAkqYE79TEwJ9d8X0uHMDcMO9zb8O24mB8xgDMZ1PMDIWBiCNV5230+p2HXvfDLhfEFYhapYJuXQFyumGCkNa7aTI21L8s7MnEpoZuvTYsoaUPI8CQTYxqExG0Ht3xoczxnOeQQtZyag+11aSRYbEiQSDFttJ74F4NRyz5h6TvUAbUVqtp1Ac1igEaiYETpmdovHL1RrdAyyGsYtawIEkidoN8DZkhTUpVtAZ2GkW1NzEbWkSZHbBFPhLsCdanoIHteY9fQYoyFdUd1JmDMkRvAi0A2O/ZRhjlaqBqgBX4gwELImAYEyRBkwAb9TOBtoUrB6XCaiEKW1AGYBAMHsSCIN7na+F+faKhVhoi0OZYRa5AAad5A2w5qUnXUQdSPYEmQC3rqtf6SMC8a4hTCqj0TUIE6vwzHLqG+1xbpscKYNULmpuqiNB2KnuOlum2C6NS4a2qTPY/I/2xRns9QYIq0ayoVEnzZaxItyaYBAj/XAvn0wraPNnTHMIvqG2mZhZuYuNoOKomxr/wCMaQSC4qKbBQIYG152gdvy3xPLEuzOp+Mw2pQGAJB2uD6n9JwLlqCMmvS4qxMkgqFJIL8qAlhaFJ/Eegwfnsxl6BXy671FvJcAmRYwtjF7AxcbnfEt1pFxSe2UVOKvRZ0bLGppMFtTCB02UqPmDi+lRqOksNBG6shJHQAnT2vPrgenxNUB56p1XKwNNSL3IcE/9Jjtj1uNqjUw1WqUhTUZTBUndQrWYgAEENeel4qibGD8Mrqurp3CketuXF2V8O1aupm8umga7OoBk2HKQGMm07Y7JcYy75kxUzTUp+zllXUAATZtUnVJ0iSRAi8Yr4xmKFbKPIek1KpzAsGdgxgEsaVOQDAi5GoTa+CmayHE+HV8qV88JTNSSpJWH7kESDuJ9x3wZw7w3nFCVaNNYdeRkZYKte17yL4yFdG0ytUlRELfqAJE2E3tbbrjRcD8Zuq+VULOZnUUVja83+8L9tztjNAmTznB8x/vEAYkMAGBYkCbIDJJEWAwDQp5Z7H/AGrQGBlQDOxJYA3vO2L+LeOHrqUZFlXDUngBk0yOg6/hmLdcKDWao5bQrSZkkK07kyoB3vIxqdbEcJRWkV1zTDAhtTAQJsRDXEr67HBGTRGpha1Woi1VsNAaR0P4RsYIOxNxhEaVJVqLVAFb4keWIIA2IBjbqJM+2Oq8aoGjBywWorWK1KhBHQAFiVv6mZNsajNj3PVqOX10S3PT0lXhbgn4SgBMwd/8oOxwrzOWR6b1oYqavK0ATAE/eEbWEfnbF3GM7k2qLTOXfV/vqynnkDopJRgNr6bDF1DN8Mp0iGTMVQQLFtDFhY2HKLE3vh4DkX5WskgMHKfduLgza4IEEmbHrg3iPBjRao9P/YAg8zrPYgREwxI229cQyxyRpBiaqVS80lDKVCyPjZhPeTPyw1z3ATXLplYZtb1aiPUp83PChSWAS2q3aJO2BsUjMV+KlWIjlJhS3MYMRBBiQO398V5V1r1YZgJIBaD7Tadh3w14VxNqPmIBS06mFWlpDGnfTIDkqeYKpbmG1wSDgfNeJ82FRSalNgZBRwBbeVVb3I6x0g4aC+x5WyYmmda6qegFDqJKq5uD8BAgzfp6jAHnrQOksA8K0KNpVYhgQOg/L1xbQ8TajThTdiXDC0sWY7EKVGo9AcS4jl6VSotKklGNKyziHUkiTqZlJIWOWZJB+UU72XeiGWyvnOQK7+Y2oCmwbSAUMsW/4m2Hc98KUyY8xVFVCSf82mxNpKRsN9sWjLvTqKNSsonUCrKRBusG4nv01EYd0KWX8tqt6NNHUE7wCLy08xBP4pI6d6ugWwjiOVNOor06tJqKpp0hy0ga5gQWY8zR36XGFLqkP5tSoQ5DAU2hSJNjKggxcfni3h9CpmYGWoPUD6irqDELuGIhVJB6mQVjY42XBPAEc2ddIKg6ABqUghoLGVECVtMhmHY4G0tjvgwAosWQecGdaemlcgqJtLE2ALGx9e2NRw/gtSrT+2enTAE1GMX1Fo0hfikCcbuhRyFK9HK0y02cUxN9+Yie+KuK11r01QoAFMgC/cdoi+2ObnfBaTo8y/BUVVXzCYAEwLwN8diVGmAoHoO39sdjorOdHxrOV2GZdKhdKZquCVBZgC5khSYB6x1i0YvyK+XPmCqAykUiUlX9GlgNJkbTEz64E8T5GpUzFZwNU1GvJJ3jYe3bCXMSqLTaF0sxEhh8QWbxf4cVSZN0aTjfBURSzBGtP2dlVoB0lhyzBnqTawwPkqVAsmvMVUtLjyOakJgEnUNaklTKgmDtaT5wri1SgW8tgVYhaiQYIIsJizG8RBthvnOImoqoUEUJReQydJiG3vAafYDAIMM9q01A7alYAu4BbYwVJILAxeYMkW7QpVqEmKjmpOxX4tyYOo/QxOKUcKxn4exmD6XuOnTFdRKRDbKSLQxsTI2M/nHTE16Kv2dQqUqgruWCqkBpJIbVyrEAyeUdhAk4ty/hzzxrpNT176NcMOkEEaRJIAE7mMLnyqLqVq6xZhpAYsRawJWLTuetsPOHUfKLVqOaol1XkDHyiWMEiLhiB6xJ3timCv0KcpXAQLTcrWDSWUMCR1VlmDBH5mdsauvl5latTlqU1LJV5RLDmA5hpgjre+MZRzOlncUnV7MjAkFTN9UbyJM9wMMODcRZqyB1dGJgVFLAoSCA3UG/oN8ajWME4FlTTqLUqUlakSomxMtMAg82nUBJkb3F8eNweiS4Ty2CqSSKkmdQAllkRcCTa4woq5upUOtgdZkMSDLxJlpkSRa0XHrgc8QIU2ILypkWII2Nrid8NMLQ8p5OkpLCFp+XcqQTIgzMTJJjvYXwtq+HayKjVEKo8BHOoKx7X6zgRM0DT8v75I0kSARsVYRc7Q3od7RbRrN5YQtySSEuVB6kLtJ74aCyzMcGrCqadRPKdABBqKo6EEaiNUrJkEzgqvw1VI89tBAupZgdzewg7HqdjhXVz/l1KgULBlLsdptY/DEW7Rjx+MMVVYACzcVLmZ72tOwjEtSfApxXIcWosEphmXTOzFi25BIIjckd9sFZ2ofIVHYgOBLxuFZ9P7C9+X2xT/4h5lNBpZdIk1PMJ1Gb8pleUHpvjUZrhOXr5XWtqlKizqgZucB3sIN25TuIJNsG+xddCFMlkRymrXN+YygB2sOXb3vgSnwgLXVaVTzDckMmiwBkggkG09RttiXEPEFZQKavKqAFIp0zAgWDFdVtt8LmzLtonzWMWAmbk2EH02xkpezNx4KkyLyCVEE3h6QO/rcfMYLrZZqRBDDm+FgQY3lZURN1vAH54LfLU/KSKvl1P94H1MPQQqGCLXLH0xfkMy9PTTJWqKrhadRSQFMgGQRJBDCxA9OuNbMlEF4RxRFZf/LrWYgBdag3MyQSJE9pjEjw3nLKCgI0kEXvfV30xaAMW5fjJ8h5kqW0uCSSSQZ07gcqk7xbDOjVo1RTTKmoSySXquOUAwVKqu4le/zwVKyrhX/IW8W4dTSq9VnBBBMBTJLalj5DvHcYuy/AKLpLeY3fQ9Nb+gdxq3AN8WZ6pTrF3alUFRG0B0IWlykiSWUt90w0DeDh3wHg9cHUtSiy1PhVqmnRLSR3BFgfbphdh8RTV8L5f+n1mvpK7aaZYAf52So95PaOmKM1Qy7LUqCoWqRqQgVF5ReSCBtpaT6b413GshmKcNm6KFIJR8syhysgGTpMiXXcgXmbYz3GaVPLFQjpUSOVTqFSk5AJBVdKlTIMxB23xlYOhXk/DrmKqVUWZuzqpBO8/a6hbuOuD+J0q/lIlRFddRhiSdRH+YB1brft9T5VznlqnlO2gLLNJ06gYYEEWIY6dIkQJkziNTNpXU/ddQTtIYCI5QYNpMzY97jB8k9lfF8FFFbyBDE6RTsy9BCtAiZ+8fntgupw93d9I5aT6ajGwpnUFGqebciy3gdcOPC3hWrmaampTYLqRpdtCso1BlgAtrHRoiNjzHAfjitmMtm0y2XzD8y005TGprIC0WnYenyxoq2E5UhfkuE1XqfbNpRiNRYzbckFQzTFhY7+mPp/C+IcNoALS1Ez0o1DcwD93cgAY+U5mlxAm/EaRHrmRipMlnG+LiVGP/uWP5AYtws5qZ9fzXi5VTTToVQOkUKlv+UJbFeYGpiXbWwJERYQYMDrtj5nm+GvRorUGeXNBm0OEZuQkEi7HmBAN4G3XGsymcby0AIHIpPU3G/5H6Y5Thir5OkJ264HlZ4sTbsLYFbN9FAIG04XtWPefU4msxJMDHNtnWkPaNY6V22GOxDLnkXfYfpjsd1wcmfJ66a6uZ3DoXccwVSA9wZ3Okz3tEXshymd5zrYFeoAMCNunpGNd4io0wd7OzHVJEcxBEhRYGR1uD0xm+KZcKJUg7TpMWJ67Yye6Bp1ZVX4mVaxSB91td4AuSoB+hG2GRzGZKioMrCsSwYLXCNquSC3xTAOqTMDChGkEC2rVFxAsoviytxCvDTUdiWlSGJgA7Ley2FhGwxdImzQZbimpClegoT8ak61PW5EHUDYGwjY4U5+lUp1FuWTcX0m20z1Fj13GDc94hqVckurUK6VFGoA8yw8yP8Aok98J14i/wB96gcAidExfaZmOs/LHPF9HTKNbGOWzaRevUpAwIbRUBvDQ2pdu0enXAp4cahJZ1VQZ1QoA9+YAe/thZXr1DvULe8/vti7J8ar0p0sSsXlQw+rA6e8jFKNcEuab2aHI8czSA+TmqkW5RQpMCBIvEzaRfcYG8OcK+3U6AdLqZUwAXa3LNxykERAkdxizhecIPmtmgrmTDU2Yk/FzQDuTY7zNhGN7wDjNBAVSrRarVqqWYUoJiDabiAhsw+6e+JeSY/Fr7PnVGhQD89M3g8juYm8jb/p/PB6sDVNRqBqH8PRzsCeXeAD1vvO5p4txQJn6zUhTCvUBbQIUkqNRAmRzSd979cEeY+YalSo0RWIElTHU9WZgNu5EziHlev6dFi1v+EKWdQOfN4c7CDoCa0Oo+y3iPhItfbbANQI1WfIqZdCLKXqNDb3Lcx2iABi3iXm8ldKRn4StLmClQqjUADvG8mffeGV8VVVVvs1kGeZO8CLR17nvirk1cf6S1FOnr/CqpkGWuAWZdQD6gpaJGqBFw3SOhxPj/DsvRqJpd9LLJpOg1pYRMhDBMxa9ul8B5/i7E6SWWO1psOs3xx4oG+Mu8ABdTEwB0EkwPTF2+0RUXwyzhFdSdGtUU9Ia8iDO499vpsfmc84p0gtTQoR1KzplRUYAwd2g7Ayb2thfk8/QVxqo6p/zR+cYc+G3LPTWWSn5Z899RshLSYAgADvqB9MDl9Dj9gT5BK5BpilTkElalUCYjZmgAkE2Jv0xRk+IPQqGpSPlVVQjVsehgdrn54rHEG1GmzIIlSZlZFpgi6yO2xxy0mcsxXLU1BI5tKiwuQADHsNiYAjZTBpDBuLJmxpzR1OlN2p1ZuakTob/ISIEzB2gGxPBOENXpo5emopOSFkFbBSSz6yFsBY9L7HCrL5VJhHUSADYx63kCPXDWjSq0ifLrVENr05gxH4GMAdztgckhUGxbkqX2bI9RqauwBChSx0iOVjAHxGYYA/SWOQ4fSpkvSzlRIUAzTYks0SsDUCBuWm0emCDxCsmrVUJIHV3Mm0TJKEe0m+ENWgtSp5gRQSQG08i3i56dbgAbzjRk2aUEuwnIZGqtfQyOKjFhcj7RiCRDRBUsBcSDM+uGPEcrTomlU2JpEOxAILKzI0KwOkqVKkXgkHs2BHz/lELW1Cor9JUrokTqb4gJG9hCkGCZJ4J4Vq5jMCjVV6Ui+kauUgMCpgjsC0n4hYXwshAicUc+XRUuVVSEUNNybhd4BnYb9sEU+D1s3UBy6s2pwlVCsVaTC5LKx/2YGzSJsIU2x9A8N/4Yplyr1qxqulTXTCDTaCNLkzIkTaIPXG0zPGEoysam7L26STiHNRLUWz5/wj/CZ2p02zNdqT38xKbBwwOruAFOkgbN19I0XCPC2RyBJpku4uDVYMQD+EAACSd4n64nVzVasL8o3j+b/O2Bmeko5iWI2i3+g+WIcpNeilFIcZvi9R40LHq38/vj45xbLEcRSmzXNcNedmcMD7GSPdTvtj6KKqb/v/AKYwvi7IO+d81WVE8tBqLdi0x7C/TF+H/wBE+VaDMp/hbniAQaERv5jf+zDfKf4VZvQAz5cQZszk+06cK+L+JcylNPJcvzhT8RtBMwpF9rmcA5DxLnTVRSCqmqVYqjrCiIbVNtzfHpenRwSTNL4v8KnJ8OIcrJqIJp9fiEnVE2c9rD5YX8Fz61qSCmSy01VDNrrI26Wg/O2NT49ytPPUqdE5ny6o0swOqDKyAYEfEQen5DGH8K5OvltVF0gly7MDKxCKAD1MqfYGe2OXlVLZfiavRpEiNr+uOuehn+fvgbOZjTPUgSR0Ud2I6dhuTgL/AMYMxQqH7paqELFdQ1BVpqRGoAjcmDM3jHno9Fmyo5cBQC9MEAAjUMdgPh7IKVMfamEW7UQDsNxNj6Y7HdHKz5hn8qxrVo1lNbidJIHPqIH5n6nFNPhY063JCNyghZvEx64+l8SyKUyTSqAVjcF6gY8xJA8suOWZ+QMHCnL8BrQGrUvOUgMuhaH2ZI5tSqC7bbgRt8uSm2W4pHzfN0HVSDoCztpIn6j0H09MDcsKClMwPxbXP/f54+q5vI5ApD5inSqoJFFhTS8Tob7MMAd5JB9xbCriuV4YhX4amudL0nup3GqN1ubgA+++K/JQfjswuVzEQAogSVAYGCRv+Qv6YONZ9GvypXVBIiLxA2xrODrlnJQBnJEBSJJHUS0frjVcM4TlWpmk9JUMioVbVCtAiSDBiR1IxD8yfMS143HiR8br0CH+BwrEXkgX369MabhvEloozCjRfUNABAaNBYayGJMmxnr9cavxb4dr1tHkkIqKR9nBRgBIIGoaQADa/wCeMz4ly39OqGpVprKBYaiLkXMkHeCpjtB2bFLyXqiX40t2TzPFaKrfJpVBgkrTssn8QI0k9PkMIeBZyMxT0qQdYALKJgmCJi9jF741fh/iL0qWkUWrI260pjTJ2UXJbfqe2BuLUqDPTbL5fymSupqqrVWhRqjmflBuoKAap7jCpg4GWyFVCCBK9RaI7Htb98TyGZULUZmckLuCAeszANo/XrhymUy6Cmxy9anT2Zq1RjUZyJCKpUU2teI6biZx7k+B/wBU7+SrUg6ginETp3KFmAAMi0kCd74ckbFiTJ16elipI9BaDeJte/8ABjxcwHEMzELMAoYvc/U41dH/AA9qJL1S4p25YAY36sdSxA6T074g/h+hVRhRotRcmwqc/UQ2oWQENMMJtt1wfkijYSFfBuIHLk+XUKBxzRTU6u06ptbbDKtnFqq2tadQaOmXQEMZAMiIjeR69sI+J8A8ioKLZlDUWNQNIqgm/wAZAB3AsDf6Yc8F8JuWBerlmX4ii1VV2XdY1AQDe/t3xpSXNhFdUZjiGUQVDpAINxDFZH/DePaTi6vX1JTosBoAkaWgknvHxAHue+NPmOB5U1NK5wJ2DBpg9AQmlrdZ9cV0/Cxnlp1atIgRUAkRfZk1xeRJggg4fyRNhIz2WoZc04NAXsXDtqBixEsFIG8RBjY4L4RwuhVdATBfXr1XFPTBmJAMk2O0esgH1OEZdGPktWsAeYrUUtIgA6lImex62m2KqdOlQeqra2SpqprmFJOn4dbLsTGpd12MW3LkmFNAFWjFJWVzTVajIInngghwByiJA+mOr59nbzGs0QHNiR6/i39TBx7QoHSqIGqEBiCNRB1MV1BN/uzJ7C1sP+DeA61XS2YPlCVtux+Ex2U6pF5N9sDaW2bfCM3TDMjOn2rjZQCWiVOw3A953kYfeF8m7tVpVKLq1QKoBEkCQNSKQIImQw7XHUabhX+HFPL1zUFZ/LU6vKKgmd9JciNJUiREnuMbWpxJUUd5MKNze2Il5F0WkBVeAUCmiqoqHSAajRrtIBLR0/LBOW4vQp01WmZAhQFv8NtzvtEzhDxvJ1c1yh2pLsVH3h6/z64AyvhBaVjULE+kfocTGLaszaRoczxKpUiCEHZT+p64pViuwE9WMH6dsK14AdU6yq+hYk+18XNl6oWF5V7l2/8AbPzEY6R8aW2wcidZaj7En54Hehp33wLnMxmL+UNxGosY+Q/nucZrOJnJP2hJ9HwOK9mUn6NWR3MDGS8cZ/ymowsghpve2n++BGyPEDfWw93wHxDw3naoBZlbTMan2n5YYpJ3YSbaqgBfEUuCFaAPhEb95wQfFA0mKbA95H12xGh4SrDdUPcaxv8ANDjR8R8F0Uo6wTqUKbsgUk6QRy05NiY32x2z9HJw9hFb/FhGolBlftPL0h2YEagIDREkAiYn54Y53iiivoZhTDAuXPbflncnvsMZPhng5XdalaKWXFyNRL1YOy2BAO0i/aTt6mdAao7LrRHJWnqK8mgBUEXChXWwjbHObyLhHE0ozlIkgvRNJWlU85VL7czMx5uo26gbYcJxbIqpCiisAQPNkEgRfQOwA64wp8U0BK/0KED8VSof/wBiYxBuK02qF1oCkukkBahYXBA+ITvjk4s7Jo+o5PiiNTRoUSoMAyBI76b++OxVkeJhqaNp3QHcHcD/AC47HVLRzZ8N4gjHM19E6vOqbf8AEca3IeMc1RBUS58tVDxBVtIksDvB+pE98KPEWVYZhjTXSzVGED71zce8zhl4doCq7K9QUzHwkdR3JMCYJHpjeR6sILYXwHxTl/OX+pp07ltU01M26mJuf2x7wbjWUas5zOVoMdQgugIO0yIvNz8/UnGWz9BXquApJDkEAydhYAA31TcTv6YPzXht5WzQzGNjOoekiZG2+2JwS2OT4NP478UUAnlZdGRWWaXlKqqrq+8b8wEGIMEbzjE5DjNUsCWJM6gL79z6RuffDLO+F6tPy9YCR8JYwNMk/K5Prb0xVQ8G5ho0FJ0gQCxMG0kBZHth+KWw+TZ9Ly8vl3d1pqQpLLqJ5RIEAxNgJEgTI9cYWp4vzBHk0nYyZHlAgkDY8oB29MWmhWoZc6nKyXpubg866uWYkwpkf2IwDkeAvS8rMUK9J21KRTBlgN4YC24iATjnBJW7LlbpUN+FcYrrVXzQzxv+MNYLIMEgEkaOsk4t8M5/OZ1mWvmTS0GFUr94TIPYDvc29LiV+C5isxaoy0gYRfPYoWJELp0qwmdlBJi+LKPh7M5WoKtWjVqODY0qimm2ldALEqSCfWOgju0q3ya/QPxqvVr1CKq1WemRTFPzE08u7Kh5iW+LUsgkj0GPB4lerSfL06pTUZI0ai2nmiQQy7EbHtjVcK4NlMzXFZ3alXZQSrFgQwAGkS0GNO+mDuMLuH+H1oZ9lam6rVkhvMDDUZ+HSBI1MDcWE774Ex0uRfkc1UrI9GrGs0yvmVGhUEhgG3LEMqwYPXoZxPJZTN5aaatTfUivqRdaQxN9OkEtIYG2q2GuYyNZnqlaqUabAC2tr/CQSBYTPNi7I8Np0U1jOkDaaZFiFLGQDJGkHp+uIvVUXW+SVGoj6vMrkF7ldWtC0SPs2ZYI9Y2wFmsrfVmXqLKwwQq0aQSQrFyQNMmL+mIVeIVzrBqGoCgZvMRSQrDpCq1p39N98FVMovltUrloSufMZDtRemFDoIIKAlbkGBq1GxwhwZviCZcFPLQldSktU1Aw4PqJOxkG8jfBmTBqU0CsUphqg1AsAmpZUtf/AGeobgyNTHDpcnQq0KVGpao4FNcwqjS3l2DGCQzaSgNzqGk7hgB+F8IqvXqUILtSDL5tM6VVgAVD9BNrCfiPa+bfQqu9HlbJmgqU61DUrVJStTIlGgEFGIKsDaxsTvcjDbL8CqMiqi+eCwdwYWk8gMKmkz5T6TPLFxG2NBS8PqlQ1KjWBJWjTEIupVBnuD5Y7XJ3nBuY4uFWICdlXeIm/Y+mM5VyRzwJOEeC0y9bzfNE6WQ0lErpeWIk3JB2NvninxnnmpV8uAGNOVd9raXm43JsOmJZjxC1lpD3j9zhVXc1L1IsZ6yPc4m8uhqhxT4y9VYQKgaObqbCT+Ue0YJyOXVROqSeu84zmXyyzyr8+uHfDMhpIYr633/O2LglfASehorMYA29Nv57YmGAOm2rr/OmIHNb7T/l/vgWtG5IX0H7473RzoZrWQG7X7dsC12VzANvywjrox3MD9f564DqVuisZxL8gqJpX4QW+8AP59frhZX4RElFMD7zW+mFT8UZRGtiOxOIrn6huzEDt++Jbi+hphLZYJdifb+bYoq1e+3YYor8Zq2Cu/v/AKRgTM591BeoxNtj0P7n8hidCG1M0BGqB2Hf+dvrgDN5OpUR6uyqJUHdtv74N4Pl3YNVrJyiNNMxqMmJM/CD67xb1Br8SLZjvqQ6VUSAFCz0sJIudrYqKBgXEM5ZNKwNSkIDOkN5pN94kKb7euEucWrRSsCSGUkMVMgQtATY3+IC34vTDqlSLsFRTBVQx3IGpiFvba9h1PbF+V8HuaS03dSBPNfVFtJgixhQD3AHYYXOKHFtGCTM1SJNW3cqP3BxfSFQ8xdYkCYj9APTG4p+CXXauPmg/wC+B814Zq00MVwIv1AM9jO9oj2w/kTJwZoOE02FCkCwP2a3nflF8dizhVL7Clcf7NevoMdjoRQkyuToVcw61nqCqlViAthBJiJBJt1t+5WeNvDS5bVVp1nAYiSwGk6gQFEcxaxJ3EdB1q4zmS+c0Uz5br9lqqTY6mLMfQAGPQAWw28a+HEbIJXTNBtBUAONIOokQABIbmB7QOm+PNUlNO9Ha4uNVsyOSP8ATuah5pBAgsvxDeVIP59TONJ4g8XOlVBrNVSszUAJsY07cwBUwSDY4y+rQr06hDOFAXSwiLk3iOwv3wtoGoz/ABc0yAevXpbHbHI5XRtm/wAQWWlpCoxBNggAv0gCLYCPjHMLFRPLkQTNNdxpudMapiDPSdt8JMrmn1BUlpEkKCT+V8G0eH5rNKFWmxIEc3L2teJsJn0xOMY7ZSlJ8Go4ZlW4jT82uarEuy2caQAFIgMr/iNzcwL4xioy1iFtDESxUCAT3I/TBeVP9IrpURhUI5lLMNIlIFiOa4MzaB6yZwFqTqdeWV2B+8pIYE+0zJnfYYZNKOkaN3sb8JzuRSmy18uKTiSlZaZJYzN2WWNMx19dsU5jjRqO3OadBl0rQCgrAMRD22ClSBHpIkmpw7KU/tDlswjg3agQQkH4gpqkiPbDLKVMsKtTy3r1ai02bRXIBZxBC6XpwWj3N+uOUtrZ0Tp6J8GpUWrllWGA5SrsNMjZQNakAgDaLdOlnFMmZqZnMmi5TSxX7VAC3KoW0sSR1EXkkYA8P8OWvUaoz6kgM1JAtMgQBqTSApud4W0SIM4Ez+QbL1KtAsWpVIqUqi2NRD8R0LZyhPMN7bQYwJKnsW22tBtJ0qNRHkBFevoKoTrAAUlBGlVJGowTMCwtgbNcCZQaoJH2pRnbmAR1Xynk82hp0lrEdwQJ1OVoqpVqaKVa8RqR1jmWY5GUMSoPKytptcrQlKpQzeqm9SoKi+U9OdRoSXNNvMIupgxqnSYGogjCnXAN+yWQeKdKnpHnICiqxGqoq3IHNZluCDMSSNQKliMjw8sraGaoJlDNlHxaDI5lccpUwBYbzhjmeHItQVKtZoQyqKAD8OgyR0v6QZM3tea4posfZ0wICjf0xyaSdlKTqhPQ8IUFP2oGhanmpRQnSpgW3uocsQIAvF4GGGa48FWKaX3gbfM98BZrMs/KoIXt1PucdTooo5o77/w4pKUidIEzPFq1QnqTbSu0ep7/AMjA4yjG7H5A/qf7Ya/16KIVBH0wM+cn7o+p/bFYxXYWwE0rQLDsMEpk4ALT+mItmQuwA+p/UmcD1c0zfEYGNo2xj/XpTMKJiYt/J+eKq3E3fc27fzfCwVewtiL5hugWPUzPyj98LkwpDMVnPX++IaIuxg+uF9Kvo6LPTSoGKq2YZtzbsP74nZWgjMZwGwwJrLTp+vT/AF+WJrS2kfLE3kC6wMIAyUtN5k/pj0Btz7z0xYWiGgAGw6n5YEqZln1BANKgl2MlEAuS7feI30jDtm0i+nTkjSCzt8KDeO/p7mAB74upUEpMTU01KqxbVy0idRtaWcaZJI6iO+Kc1X8nVTpkgsYqVDGqodVE2vZdNQjT/rizIqXqVUD6dMOGi0U6M6QOpjVvtGKSC7LqOYMVtU1HmlBMwOcrLbAAEbetsZ+nRhjVLEMtNQNwDqNMH/lBER6iRh0uXKtmKSEn7SJJufKrVYY+8DHcI4SyFldtbBQea506xE+sWn/LjOe2OOiPAnRiQWbl5QrA3BgggyQR69DONFSKqN/qf74nlssBsRPt/bCXxFUW4llK9QT2Pbpe+OeF7LyrQ3r5hQpJJA7reP2xjM75lQkmGGqFMzG/WBMb9Imx7+0snXZop1FAebtVVZtN5i5Hv1xQqZjLhS3lONXwk6oNzfRYr033PrjrGFI5uVs3GUy/IkLbSIkT079cdgjJ8dqNTRmRASoJAJgEjp6Y7HZI5HzzxNmqLtVCtNbWBAF/iabxBMm8zv74YUuAUqiLWatXimVFNIBHRdU2AsNz3F8LvEvDKVfNVnU1dTViSBpQJYEgsxOqCLDlF/aSeFcKzNakv9PmmpgoUYPeF3GwlQxBNpxwdezrv0KfG3C6zIlZqT6w7IzBDDrEq1u0EX7+mIeE/CozKO1UVVNMEg09OoCJnSbtBHwwDY74jTyecy7uXdqIDHVUcVAtTqSG0Q9pMyLGcSzPI71aeYoPBuAzhjqjYMone5B79jFq4qkS2pStmj8B5ejSYvQNSpVZSpFRBoa9o0X7WM4+kV6wNNVNNVciw8xkAgXKwvQn0EXPbHyerxjMUlXXSREIVlLRcCCYIJkEdIJA6XxPh/HkOZWpOinBVNMlAx0yPuvB9QPnjjLPlnRKPCY88Quqqarh2XX5co6uvmBC4iBMERJnvbEX/qBmEo0K7oDSLoKgInuADZh6jeR2wJwzgjnKPTsPLqMZkhbDqLyAQpM/dqOT8ONAaKBiOYUy/mUWKkjLVQBKEA/CTzRMEMwG2IbikdEpGSy1KpXWpQqp9oHY+YxH+0UFtLD4AGQMQR29MQztIUSwdHZXCmRYqAdSVqLddJgQCOoMagMOeLZerNSvSqCnWporZigw1K+mWRlNpMrAIAJ69cM+C+HsxUyzK0Zegwt5qjUOcVNar8ShjC6WKmFmJNri+0S/TJ8DzIZVqIyF0ViSg5Kql9JKkgkGSQaciDF9pbZbhT1IZGFSkza0toQI28gydRvOmDJBxDL5DJZdiyU/NqkjmYWkW5V2HewuSe+Dc5xB2JFRygH3FuT7Qf1OIeKejfJlGToLl1elVqNWCsGDBYv91Zm+mJm0ltrDDKjnECTpCUyo0gb39vbGerMShpjVBIJYkTI29h9fniFDL2ALMQABczt64yyYNJF2ez5erqHKIiDBJ7GLx/2xCOrne5J3+mJwFuAPfA7vqNgT64pQrkMrJVs30UQO/XAVXMRvJxTma5BImI9L4GQdp9zhAvfMsdoGIBzO8k/THgj3Ppj0sRuY9MYxxG/X16Y9I6kz+Q+m5xXUrWvb9fl/pivzfT67/wBh88YxY1/bubD5DETba5744TN5+X9+mJhe9h/PrjCRFOeu+L6VEC+5xJBAv9YufYYqerBg29IknGs1EiBsBP6f64rqMF+Ign1MAdJJ6DBeXybsD/ulA3N2Pa2wE/6ThRVqh8r5irBNCqWkjm0RLRJP3GKkxuOs4VGwbKM/qenXMlPKpO1xdipqLp/yjVS9yCPkfnaKJTzCU1gAVIEsIP8ATJMGO8n1+pxHNKCOIhoJWjV3Ebqag/8A6498SOWFUWmLTYT5AAJOKtBQBxZR5jBNtRgg7/8A09p3HMN8E1EZXJpQOYyAIGlqYptc2sGP09bLTUbNqSPs6pY/C1tTaSNMXK8g6zjU8Ky9VAA8TFzq6/New9PbEybKVCnhuSzBdjWYOGOvUQsksdTLIPRiTtGHeRoD+pqj/wBCnYf8bYtzvERSTUxn0XmJ6dBhLR8QqWrVFl4p01gQL6nkTta09fTAlJvaFtLSYVn+K1FqFEpAAfe1X6zuPSIxPJZSlmlOustNAZN797SIPqZ64zfEOMOaiVH5EnQBBi8Hma3W02HcdcXDjI0wlBFqj/eFmaV7G45og3/MicdIxObZr8pwTJ0zP9UYIBC6R7233ImMCZpMsG1CswUn4RTJMe7Rf2FumMsOK1PMA0CDMzFhPQCGHzNp2OCn4+Vc6KaaINtRmfcEQD3ucU39AjX5VVKKYW6jp6e2PMUcPz7NSpsViUU7nqBjsWRoC4oH8zRRzGTBJI8t2qa2LE2GrlHXpFjftHKcW/psoHq5dSWe4pAiwOkEsGE7CCTecZ7i1T/zqhqYY64ALcjSakXE7mQexBnbGk43xJaZQqeQqNVNgPtE2ZIMXB3jcC07Y890ehKwbw94oOYzrNqamqUmVBUAGidGoEzJuOs2wJwLhdI0Wy2Yp6KyVNIrU7smuNMFgSVcgGbcrEmAMI+J5b+ncny2YJKuHN/KeCp+QOkk7GN5w94ZxJoRayirQCvTqEWYUm0haikfgDGVMwAPU4Mti4UhenDv6LO0tblqDPpVzc0qynS6STYHs3Qg7rOLM94dpitWpoopM32tMzynY6Qp/C08o2SrI+GMaOrllr0v6evRFaoaoFV6f+9XTCVrRDAAAn16yBhpwDwpmjTonOOoqpcRDECEEFttVrkb/Wats5ukZng7zWWpL066LFZOjQF6/j0sG7kLvbGpqcOqVAVH2NNkIdmJPVYIFrRPzvh1mstQoO9VaKvmH5mqECbDSCT93lEWjCBuJg1i1Q6pHwiY/gxyaUWdMnJFiZmjlSzUUJq1SNdV7lyJAHYdwBF5tvi3+q1trrvv9wHa1pj9r4VZ7iAXUshUaDpFyY2/nvhTWzhIheVevUn59MZpt7BNUOs7nknlCoJOkLvfudz7YDGcPTb1wNw/Kk7LHq0/p1w3yuQiTYkXJP8AIGKjDslyI5cM+6j3NvoN8WViVaJG0mf7Y9zFfSoCLqY+8A/v9cLMpQqPW+0kkdPl+Xzx1IJVuKgGAdR9B/IwK+cqNImAbfw4sOSgkRPpiDL02/T69cQUUgAepxJEJNzb8I/c4gXUdZP5fz2x6EZvQYBOqVYstj2H7/648FFis7d7/vjx0iPf+DtgrKUdVNiZiRhQAiUhNjJ/n1xetH2xLUNh9BiLZnfTaN5/v0xJRaKXsPfHhqotxLH8vlP7TgLzCxgX6mdh7z09/pjqCtVc000s0SSfhA/f6fLGo1hWXepWaEF/S3znePaMAeI2OWq5VFc6qjnWEIE3QLNidN2vub9sabhlJaVMtdmvqbq0dB2HpjH+L8952YyoVSCGYcyFSuooZvv8O+2/fFx5JbHWdzLvV+0BhK9EKFKwDYi8gtqJJmLE7WGKTUp+RSpnWQGrIbCSGFZTFzcXvsdPqMB8Ry70WqMWU/aUWnR1F4EEC2kW6xgLI0Hq+XVTSWBe0xIcsZvPVjHvfbC5UjJbGPiPOKHq06TKrrUanWVk5npPSppDkK0sCsgr0IvfFPDtNRXepUAO7tJIAgCb2AgDe1gcFLwRydbAM5uSXIJPSYWDGLc9SC0aimmqjQZKkGBG+wwWmZJo8ymQydlLLIIbUWESNiOaxBuBFsaOiwVbMHAHof0vikcQUDnotHeQfynGc4zToFvNNIATaaZAMwL2g9vnitILYdxTPB7wYFwxJgfKf17GPRPRymp68AkEU2ljaQWtJP8AIOBuL5AhRUpVFpidlkKRtOqV/br2uFlSTmWVq9TRoEsrTeTpHM1xud+uKSBsejgilKdaTEgHSSxCgjVK3QgRfvt1sXxTiWVdh5NEQBFyEMd9Kz36wcJ8nl651MtQlFcrzEXsvNGkgm5uOuLmydQmeQnuR17WAjGfoxT/AFBNx5dt41T32JMY9r5VC5V4LSByhY9L3O3bFVfJ1V+4h/4C0/OJ/f2xF6WYBnSJjcuG36GwNu04KQ7NtkssgpoALBRGwtHbHYq4cH8qnO+hZj2GPcdCCutwMVWRiwDJUJVtMxJIPXvDeh1fit5xjghrU2SpUBjc6InSYNg1tW8TE/THY7HOUFf+nWMnv9E63D3ZqDGrsPLblEsFKsDqmRY6TMgjpgjw74TprWqPq5CsFVBU81zfVEXiIv1nHY7GwROTNpl1VJ0qBtPcnuT1wJxbiTgnRAgdQT+4x7jsMkqCPIkzBq1DzVLEyBpsJt1OFVXhZY/7SPZb/WcdjsC8cVsbZDMcI1MTr/8Ax/ecEUuDAQdUn2/1x2OxnFBkwsZQj735f64sWkYu0wLTt9JvjsdhSSNZE65+P8r/AFmw9sXjLEk8wA7Bf3mcdjsVFAz05YbEKRtYEfviD8KpVDBUDoI/fvjsdhpGZ6nhyjM3/L+2LK/BE+6SABtjsdhwjXAJuxceCLGosT6RiKcPJUrqsTtHb547HY5YoqyupweTGuB1AG9u82xS3BZga/bl2/O+Ox2NijNsWVvD7MQDWOibqFifczfGobha0zTCQBTaRbeVKm8+uOx2GUUFntWiQsBgJ6xt6xOF+Z4IHdHLEaJi28xuZnpj3HYnFDYPxfhBqoF8xlAq6rSfukWloBvvGJ5XwyKahUrVFA6BU/dTjsdisUKbC14VU6Vz/wAyKf004D4hwmqadQNWQhlIP2Rn5HXbHY7AoqzNnuapkaZIPe0T+Zwy8P8ADKZcVHBZrwPu37i847HYtRV2Q5Oh/kwumwtJAHLYC0CFFjE374x/GvDyf1lSoukBqCjQUkA6idQuPT6Y7HY6S4CPIvyvh5SKhlJZ9XwbcqiPimJE/PFycAH4z6b2+rHHY7HOqK5ItwRhtWI/5F/7/niLcBcg/bLfvT/+Q/bHY7E0VY6yWTZaaLqUwoE6Ow9zj3HY7HQ5n//Z"/>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16" descr="data:image/jpeg;base64,/9j/4AAQSkZJRgABAQAAAQABAAD/2wCEAAkGBxQSEhUUEhQWFhUXGBcbGRgXGBwWFxwYGRgXGBcXFhcYHCghGBwlHBgeITEhJSkrLi4vGB8zODMsOCgtLisBCgoKDg0OGhAQGjQkHyQsLCwsMCwvLCwvLCwsNCwsLCwsLCwsLDQsLCwsLCwsLCwsNCwsLCwsLCwsLCwsLCwsLP/AABEIAKEBOQMBIgACEQEDEQH/xAAbAAABBQEBAAAAAAAAAAAAAAAFAAECAwQGB//EAEUQAAIBAwIEAwUFBQcCBAcAAAECEQADIRIxBAVBUSJhcRMygZGhBhVCUrEUYsHR8CNTcpLS4fEzoiSCssIHFkNUY5Pi/8QAGQEBAQEBAQEAAAAAAAAAAAAAAAECAwQF/8QAKREAAgICAQQBAwQDAAAAAAAAAAECEQMhEhMxQVFhIoHBFHGh8TJCsf/aAAwDAQACEQMRAD8A9HmlNQmlNZKWTSmoTSmqCyaearmlNAWTTzVc080ITmlNQmlNAWTSmq5pTQFk081XNKaAnNPNVzTzQE5pTVc0poCyaU1CaU0BOaU1XNPNUEppTUJpTQE5pTUJpTQE5ppqE0poCc0pqE000BOaU1CaYmgJzTTUJpTQEiaaajNNNASmmmok0xNASmlqqE0poBUpqNNUKWTTzVdPQhZNKahSoCyaU1XT0BK40AnsCfpTqcCsnMkmzcyR4G2JBwCdxV9u3pAALGO5JPzOaAtmlNQpUBOaearmnk0BOaWqoTS1VQT1UtVQmlqoCeqlqqOqlqoCWqlqqGqlqoCyaaahqptQoCyaU1XqFKRQE5pTUJFNNAWTTTUJpTQE5ppqE0poCc001CaVASJppqJpqoJTTTUaaaAlNNNRkU00BI3V/MPmKY3l/MvzFcN7c4h/ofriprdYnEdf17GpQs7Y8Qn5l+Y8/wCVJ+JQbsPnXFJfPSDE9PTOKl7VswAcRicefelEs7EcYkxNRHHrqjpjNcr7VgSIIO3Uny22qScUehJ326gEZMDelFOuuX1Xc1nuc0QdzXNftcwQZ8sYycGRVlziQe3pjoPXvQHRcffU8PcIIg23j/KauXjLZbSGEmYFcqbngdcg6WxIjYzicf7U1phMjDZ8unfvTyPB2RFKuVs8a6mdZE+YaY/4q885eQNW/kDmlEOjpVzo5vd7jr0H8/Kppza53U7dO/8AtSgH6VA15s/dYPWKkvNXicekfChQ1SoL97vMYn0pxzduwxvigDNKhB5q0T4aa3zkkE4wYP60FBilQkc3PYU55sR0FAFaVCPvryFP98eQ+dUBWlQsc28hS++P3aAJ0qG/e4/L9aduaRun6/yoAhFKKxLxxInSPiwB2B2PkfjVQ5r+79f9qAIxTRQ483H5frSPNu60IEYpRQw8y6wac8y8jQBCKaKxfeg/Kf6+FL7yH5T/AF8KA2RSNY/vIflP9fCm+8R+U0BsNNFZPvEflNN94j8poU4W/wAcu0tqAAgx0x88b+VVrxRwFCknAGqWmeo00MNuWJUE5yFGohd9h0G30q23wxCB9VoKDqyQGgZjPeds7eVY5GuJtHFMQTGwHb/TTvzEznWfQTvn8sRINZxb0W/EUJZVIE5h58txjyyKy8Ddh1yuZjIPyEdPpU5F40GLvFhSRpugg9sDuZgfwipvdCxIc7bwB59RuBQfiUZXKjSNiDI6jeNxtWleDuPa9rANsGCwViuPML+n0pY4mp2H960dQsN2Ow/rFLh2BmL7gCckLmcxO+e2ay8Fwd++wS1pOosBggkAaidInpmPPzq9eXtcutbRka5J8IDg5mYBEYnv1xNOaHAIWmOsKt0lSrbhdmVjmGwcbR0FRtveLgBkYQQCIk43w8mh3B3jbAU+zYktnxG4raHUqADMQeoqFpbiqATbVyDBZgBEI4Jdmj/kd8LFG67cuASXTxT+MifKNR9flUrfFvA1ARHS5GDucqT0obNxWTWykagcGfCSGkEbrn6VPiTctRq1AGdGoEPA79VO/wA+xq8icQk3HSwJYZx0OOkSgG0D4Vc/EtqAkHsBoOw7SI+NA/20qY8LDBEtgTmMiPxbdJ9adOZvq1QcdQfQbADG1NikHG44eI5kDqFMdThXwO2Ip7XEgnOIzlQAJ6k6x6ZoLw15nGnUVlhIO07ZLMNo+A61Rc49wSGBIAECCO0T8FBohVHRPzRVwCZMQItj/wBx/h1pfeDHwqhyQJ1KOuMlvMj4fCgty48AC2ylYEGTGST/AIYI6dTUhzJxaKqDq/NJwIGqQRBPiMHERPU0sHQC4cFiqnbSLqE5LEYDGcEfSol4GnOCJIYHp69qA2eMbWGKlvDE6fPcjRv6R61X94FThCJP4gT5kkx/Wals19J0GvaDvM+NRHlk9v1pBDgwTO0EE/GDigtzjXUBrYIlXOoqCxGVYsFHgkgjPQjpvXwvMGVD4CcZITSdxMGN/TNW2SonRJG3iB9B1I86rFwD83mR/t0mgfFcwkkaWjI7rjTsdt0zWq3xg9icK0A7QGE6A0g9DjpsBU5NFpMIsUzlj8PX+NML46fy8+vrQccxOfZ29ILGBvEgQNRxjuRStcwhQNInY4PlnAwYxHaryZKQa1bZI6D+o86i3FyM5/rehA5qykkAHGF94CSPLBH061Ic1Y+JVaTBEBQN9x4fPpS2KiFbnEnoen9fGpLxBP8AR3/5/Shz8ddMKLPu5J0nOclj2EEdBSXjbi+BUG4yQdRAJ2kmM4Eb1OTLSCZv92GfM/P54qbXF3LDboTvMR/GgY4m4dwm0CfjnfOZpW+LPjLosLjErnJjG+R3HWrbJSDVpkk+KDGBBM+kDG1JBuZIHmfhHnQS9zGQIXSRO0GRmdRKyN6V/jXLEBhuYwDsdz4dsUtikHdY2yd/POMbVJeJzGYxJ7bfWueHFHrsQcAqPEcTkDGBUrHGiBkAjr7QEE99PcCBS2KQeF8jGkz2jtkwZqLXm7Eep3+QoDe4lTj2h2EZOMZ/Dmk76YIvMPCNiMDbqvlVslB5uJIExIj80/p61R+0j83/AKv9NCrPHuggXX9PCRHTw6exOZqP33c/vv8AsWiYaMnLuLuWywHtFa4ApHtVUsCTAiAcmkt4NKsvgBhv/EWyFEzkdCI2xtHehbh0dXDGffEyYAcwT5YG/cVRdUA3FYgEs5wd5afKf+axSstug9w3GMqn2a7AyF4hCAOpLAYGY+NO3FMs60gxJBur+LJOEx/0xnyPnQQD2dqRJ1EriZ77g+U/Co2OJDK0kkGB5nwsBJP4QYx1kilIWw5xPN7eP7O24xku7DE4AjoWasr83tCdFlNu9zGQT12xQ8FYCsYjY7KM7MJyPPcT1pXeHIA6ZPQdIghhuDPSiUewbl3CnL+bKje0CqpX3Stt3GfDnU0dfrPqSHM7TD2lzhsgyGGqDLeEgMvrgTvXPW7Q0mT7wWY8roGR0PX0NVIrgh0YAooadojJO2TipxTZeTSCKceEebYWNOSbR1DAJAxtJ37dKsvc5S5GASf3CSokYWQJwIiB/IJeuBQss3tMHIgqBsAQZE7wR0FGRxgFsKVPvqW0EibeWAgdcgyc1ZIkZFv3rZKW0FoKwY6nCAkqYOATAgTPeBkZqg8yLNCqdMrBi1q2OCCY9BPSOtTtXkDEGwjq0oIZi0KMaSZiSZOJ/StnMuVpaUXDwrBB+Z1Bzspa2cScSRsaiaTNPk12MDcdd0giV8CnBQ+JR4iRq6j8O9WXuaEIuq5eV8TCJHQe77T+An60PRtJGlRMCJYncqQREEEDB3nMAVp4jjS122EFpbgIDOJKzISZmRhRJHcxFb0c9mnheNNwuiPfZmXI028N3RjcEZI2+VEP2hbbLb4hLxbwrIuWhBkhgxVzJiN+1DuG5sx0qqIjAFZURhpBGDOQZEkwahb44BWU27KlmUSVnQgALMoG0n8sbYrLV6KnWy6/xtoNpS24KsdWly8wCrAFmMg/UztgVt5RfNhCyifF4ZMEHxFZGrABH1IO0jN95Il64UttcDaWBAJZcIZ1ByxGe+DHrWFrxVRibgLeAqJCn94nDapMxJ2kgVGtUaT2beb8ZcvPquQxCjZRsJIMaokfyqjhOPWFDqGXVLFlGogQVEiYzPTO2BNagsW2L3Lb3NQZntriFPiOtlGZkAKCDAMRFEuG4QX+HHtLdv2hKFSzwSBDXDAJ0g7hdInVOal0qK1uwVxXGXLq2nMuq+GWKiYOiJEFUOME9jPQWW+NuWwgAMDUCQVMwZfVB7GB+GI6ihnHcFdssrraTQZUgKbinxEFWLyCZEAjsNjva7PdKWy0ke9LTBxqYscB5EY/L+LNb0Ydl/EcfcU4mU8JhgRrGSRneO2AKt49m1gpbEXGCC0zlyz6UhlOlYA1r4icmDkTWDirK2mKhF1NbZSHAYKzEgaOzABfEd56bVdwHLmuhy2hiERYwH8T28jECJiekmjerLFO6NQ4ws3uousgB7bvhmCkOToM6RuN8n4Ucve4hAhAdI31NDFgRAVTD+gx3GKhx3L2QhLajSpuFW3YhvdAE5wYGTmeogw4fib63mtsjAuxTSPCQX0alUnEsFAP8MVKst0XX+PuIYAGWLFVOk7kFSSOsEYwcUQ4hLvsVBNp1KyoTcxqdgraDDCIGJnGAKG/sSXE9orKjT4lLyCBgMrEavIrBnrEitwa8LXDi01skK8zBkCCWGuBGdOT086y0tUVN+SjiWtooGsKfD4F1gydTNJKmCMLjeV8yEnEKdM2izEnQoJY6vDLFtOSPFqGQDPeRm4Tg2Zyb1wWi2ygAzMyZTC5AmAZ7YFSvsgPs7aajMKwY41HxLpEHxdCc5Iq2vZN+jSOJYFMFQVbTKsC0eIqxUGf7QFTB+HadtrmtVtsbjD8OFDKozqIOVIBmdxjO1CrLXJQMpldYiSJJJlidlwTvPXvWm091QXUpb/tGyBLahHRwcR6DttFJL0wn7Rdza/dMM6BAVwRqCkr4QVMwTB3BiBjFZOHviSW06SpViRq06gVkAMCYB3FbuF4q/xAKu40KkM/igqF1AaFYTlQIgbCdqbmPBtm2ttDc8AVQ0NDREzgnbExmon4K15FzDirNzU1lF7DwaVxHiCKP7IEkZJBPXvVycHbkt7e0GCqrAg6f7S2VEEE7rA1D8U9BqqN/gb4bQloAESdBBUmDOufCCGPuwMdzBEjwHE21VxbR38MgMVIjbEaOvQ7DFXxSHm2UXIQKttkJllJbSufGNKjWzTODvlh5VDhFPvagR4wPAudDECA5yNMMSNpHXAttckd5NxAskmMdfMTitdrkSpqIcAkkhtJDATIIM4IgGemaNoKwNw166+uIJVQMDrqVRssk9fjU/2TifyH/toyeVWpLahJCgdQANxBEmYHXEdap+7LfdPk3+qpy+C8fkAcJwN3itVyyUVcggkqROSuNx6Y8hsDNz7OKxlkXXqYk+0IMZwF228qp+x/HC0vsjIa7cAQhQVMQCDO2TRZ/tPbBdTqJUsh8IAmGAiOkqTXSo+X2OVz8LTOZQWG9r7N2VVGA3iLgkAKYAjJkx9YFCkYZAPfbqQDSXhk0MQW1gAARhpOT5QOnn8K1cLy5hcKZCw51EYkISPmcfGsRSXk3K34Mv3gCACoHmJk+szRF+Iti2JBgn3QdpCiVJ2Mgk9DO2BQo8GdBYgjxKB2ghic95AqfD2gzoDtKg56EitNJmVJruEOCvBSxCG6rL4SDHiDKQGEGG8vlIqC8bbRm1ga9JjTlVeIWe56mMCIGcrm4BipbSY8L7E9ATn5VVcsjSukQSGmJ/Nj0xUreyuWlQ6hIOo5I3iTJIMzO+PqalcLAgHKkTMeoqPDIIeRJCCJHX2lvaTvGr4TWjgrum4jESARhoiNs5rZhtPwSs8aFIOogy2rzHTrvuPSPOi1znbcQpUuSPFI8I0glSD0kCN8ee9c21stO5IHcE4qVhgS3lbI/wAqj+VZlCL35NQm1rwdEvMlVVKW9So7SzAy8jwjUJiJ2xhfOKGveXWWCaUON2aD1OT4jnb0qnh2LWyusBFlyM5IwIAyTny61RxFwFQqEkAzlY3gbaj270iq0Jb2b+GuE3Q07Og+erP0+tZ7N0EaXPhg53I7R6mBG2em9bPshaW5eZbiaxokIRGp5CqvhP7xrTxti3av3FdFIRyCF1BSMHwEGSOxP1rMppSpm4Y5SjaKeIe3ZASWLaELERp0lEA8J97eQJj54jwXMWCsfDtIYg6jLCRI/wAROe1ZeZXFJET7q+9g6QqgTgdBVVq0zghdJ8M+8JxA6mtRScdmZNxlo1Jr4n+xQ5JUwcCFnJJ9asH2Zu21JfQydRqG56gidJ86ha4A22T2Jd7rpDgDAZslVIGYAiZIwa2fZ/l17iLp4YubeGktkKqDLY38ULE9aWlqycZXdFXG8WVT2Os+EjcgkSuYjaZzkzJ71UvKndglsj3FcsW0qVcAqCTGZJx59s1bz77LcVw7ktbZ1GA6AssKunUYysxOaycqa4ouJbR2ZwshQWaFI2ABO/XzqR1G0WW3TRUlotcYO0MqsW1GZK4I9f5UZ4DjdXtBaU/9NSFH5g9oRIyZgY8hQLiLbox1o6s0kh1Ktkn8w71bwPE+yLFcYGx7Mp/hVmm0SDSezY991c6lYQdiPdErtjt+vnVdzim0xBgbCJE+EZPpNPxavcZrsaBdJaGaZkzsF2kdhsKxppByWDTvp8HXdiZ3jpROL0Vxmt0WcFxFwOoUQrMoI75IwOmDGKvs8wuqqSYw2OhJaRMdgBjyq7hXa0Ld3h4uXHRwQ2dGSpgAiGj6GtXLecXouC8QC6j2Y05LSMDGQV894jrWZMqToH277SCAZG0nrOenr861cJfY31bYalwWMYgfwms3MOOklSkMpMtJBkCGGnboPlWfhbyGdZM/hg/15UdVbRYqVpWTu3zrwNSnJmPjBPXyprvEMy+BBBaYgT2B8t6p4pJAKB/kY9dq02eWr7JWdmDb4gR+UZzJGfjUc4pJs3HFJtpGixxd32ZLMwZWggkiD4pET5j6Uv20hg3tdgDmd4GCoJnf6VXf49NGn2I0zOVJYQAPeOMwTjr8KHcPYYH2iqAEYHOxnYEdsVEl3ZG3pLYVt3je2ZlIIxq06hjOmZG3aDJ9aV681h3t6y6SQX0mDGpZXUZH/FNzTnt25cZ/CJ90KdMDynetPMLMWbdy54luoCGDAwMg6wDJ8Q2xEd8VheLRtpu6M3GcyVrZ0hQZ30w8esbY71LhYZnAXHsbmfP2LA/WaE3OCfoQdUxDAgj9ycntG843opyPimZtBUACze2GT4HMk+p+grc0uNo5wk+VMo5b4bg1qIGSGyp236Hetn34n/29r/In8qGnjWGLk/8AuE9s/T9N6h7Vf73/ALW/nRwT20VTlHS/kPfZvkl43rV0gm2r6pBBgBobw7zIiPI1z3EcQPaPLRLlo0ydUtG5AG9df9lvtQ1ziLXD/wD0i5I1ZYZLkEjBEjeOgrk/u72qXLiSzKZYSJjeQsZFc4cnN8vS/JvJxjBcfn8Ge0NSucBpBVhqGwMiAYg485Aqy8LgABkx2rPwfEBZ3+X1+lbRzJDauq58RVdMAgsy6gM7D3pPfT3iu7i77HGM0k3ey3lfHFbq62f2QjUqneMgR1zA+dLmPEo95mtalQkQWwRtJOmeucUGt8SS0k571uZiNyvnnPxq8eLMvI59zo/s9dUWrihytyWM/hIGgAzvuZjyrFzVXIQoDcOZiJJByYBnrNDeEZQZuEhCtwYJ30NoHprInymo27mD41GRklv4A/0K4vH9V2d1lqNV4J21DFtQKyMdROpd/KAfpUU8LjUsgET3InMH0p34e4UNwAFFMFlM9vjEneP0prT3LrKltSzbAKNTEntpya7dkcHt2Efs9wC3roDkhfaWVMYMXLgU7fu6q6Xmtrg0Yj9ltiBEISp0tMSVAyRXG8HxbcO51IQVKyr6lPhMwV37j41u+1F1W4h3RsaTpIb34cKN+pQho7V55Rk8u+39HoUorFrv5CF7mNnh0U8LwwUlmBYuzHIiJaY26Vz/AB3MWutquZYKF3xAkgfU/OrrAZbVtiSyNrYhogMG0R3GAG/89Rs2lZSdOokmcNAHTYfH41qLUbYlBzpL0arPHJa0m3HtGwdBJA8smZzv60uG9oysiK5uB9XRtIgAyCMDA69KwOiqYhAwjBBnv1Fb+H5bduM+sFBpDnMagTG8+u/8ay0krf8AJ0Tfb/hVzt0YqICtEHxyd/xR4RntAqF3kjLcHhBEzuGkAaoMEjMRjvXb/Z77N8KOGW9cRXY6t2xCkjoZO070T4zmqWAqIqLgGEULIjfFahN1xicsiSlykeY8Tx7I5VVAYEgkTM7bEwPgBW3g3smDeuy2lRpWUEHJDsMsRifTrRb7ZoLgVx/1F2ncg7gfP6VzvDcvYItx4h9hmY6Gex/jWpRil3ozCcpSdKw9xPFcKjgYdYOrSC/oJOD/AL1NvtHa06bSqtvOAoUz2YLjpXOcHwr3Ly2z4RcdVBGYlgNp86a/wycPxbWjc1KhHjK6ZlQdpMbxWY4l2uxLJK+1Gn7u4niXZ7Kt7PXAZnCKDiQpdhMeUxV3srtlGtuVW9IKzDBxJEasgyCPSOlb+Y8zjgrBtGNKLIGMszBsT1Kz8TQPj+Le6UYr4kyJIHWQTP8AWK3GSktmZRaej0Xk/J71q3pvGwbxWfEiKlvHutcjLdMfXegX2htWgD7UW7ZZWAKvOojYhFYjB6mN6v8AtJzyzds24u67gF3UAIkl0Kk/+UGuO55xoe3bEGQxOexAkD6GsYYuSt6ZrNLi6WwpyPl/DsH/AGm8xVY0KhO056GfQV0PMfs21xbb8PYKiVZWdgCU6eHVK7zkTjpXm9m6fwzPl/tXU/Zzn1226ScwwGowpOkjM+tTNikvqT+xvDnTXFoDcxVrVxkf3lJlWUGD1jJn161bwVy7fdRbRmYkg6ABqJ2lVAgdz+lR53f9pdLOckCQOgzA+UH41b9nOafst5LiNEEhpEyrYM+m/wAK7cXw+Ti51O/A3HcM63CjlQQelxWg9Zhj3pXeOVIQDUomCTnzmsXMLhuXixcMWaScwJJxncCq3tgSDPlTpp9x1mraCfLLP7Xc9ip0kgmTkDSCeg8q02OJPsf2YKCRrOqQATDFmyd4VY/w+dCuCuNZbXbaCADqBMjrG28j6VBuIMzMz1+M1HBPRerK7YQW1Z0XGJ0sAuhZ1CZOoDHkME96wrzFlXRC6TnSVEZjIxI9RVXt5wxMZ27xA3+XpVlmWMrbJKZlVJiO8bCnCu4eVypL+zVbuG0ylNJWAzJJIDSQSpMlSMdTjuMVv5WCHuOMobV7O0Eo2CNh5RgxWDhbC3QWZwhmI0zOPXajfC8SHsrbCgeztcVqIAAYsCVIz0GM9q5ZJ1pfc64sTf1P7GDi+WXFHt7ltin4cQoE4LHqJ6D4kbHD+1v+7/kT/TU7Vm/DMFZlUQxWSM4z9cVj9i390/8AkP8AKukFGvZzm5ct6Op+zXL+HtcTZ0O9y4hJZj4UP9m3urExmcma57lXF3LDK9krrbYt4hiCV0nHbfvXRcss6L4NpMKriW0knwMNUoAF7xB7UJtcrdbayi+K2rgw/uOFgyDuRuK5QkuTv4/JucW4qvn8AM8O51u0dTuMNOx7dflWnlPKjcuKtw+zUsAWKkqASBJI2GRnbM0SucOpnUrwcGCBJJBJ8QxsD8KruMo93WG/dKtAnb8P/GK7udrRxWOnbJc0I4e7/wCFfYEakESDInbfJE1Xyrl9ziCxVBCiWJ8K5JjpknsO1P7FJOkXdMysp4dWf3tu89hRLlnHHhhcCuvjFssWUiNJkk4OIk1iTajUe5uKuVy7fBg5jym8FAlIGyhs7k9QO9dD9gOT8Iq3X5gbYeQttbhDKFgEvGxJJiTtpPehCcU7NcD6GdoJPiwSR7rERGkzvmsl3hnLKSF0ncB0I3iBDdcfOsbceLdGrXLktnWfa1OC4FQOEGv2onDh7ekjsZme09Ks/wDhDeRG4h2DAlVVGiBgkugY/iMoY6xXFrwb5Og9SNPikDeQCekx6HyozyDnX7KnsntPp9oxkA+94Zyd18/Ws5FLptLbLjcee9F/2o5fxV86jZZzrOmNLEJEkFgTPelyb7M2PY6+NPEW3LEBVUKAu2o6gZ6Z9K3PzSzccKlwCSMbRJ6zvQTn3HA3yweVDASDnSIGPKf0FZjlnL6ao1LFGO7s3/8AyijQLd9lVogOASZMKZER8RUbv2e9lcCC8NUwqBCRJzkl5xWfjeY3LBtmQVhCJMyAZI22kHNVc65seIvTIttO2SwM7FgN+nStJTn+w5rH+6MP2l5NctaLhdGDxlTgOoXUsHOxBnrmpPzSbXsdABUOAVY7eGMdcifntNYOJ4i466NQZQdRA3BgAkk/ASKpFps9Aesj6NsTXoUHxSZ55ZPqbRsTiWFgL4hpJgkwuSGj1Gf81VWrpu3AGdj70TPRZGe04ql1uFdJ1FQSY84Enz2oh9meUNxF9V91Y1Fo6CBjuSSBUnUYtsY7lNL5MfFcW6tp1tiQJJMDoB2qzl95711UZ2IAYxJiFUkD4kAfGul5v9kLQlld5M7kMOnYChfC8iNni+HAPhusg1EqTpc6WMehJHpXBZ8c41F7o9TwZMc7ktWLlVwrx/D2wZ/8TZBkCYF1Z6dqzc15o63bgGmC2ZRGM6QDllJrseK4O3Z5paREXDBiRuIUtvuTgHJO9cxxnMOGHEXTc4cOwuNnUxBIYjK6gPhtWsdNKXwc8rd0bOF5Sr2LV3i29mGB9lbtIEZkDEl2MaQJLEeEkzO1S5rwKXVPsLV3Vkg5eYGxxHliM1D7+t8Q1pL4AS3pVDGmBKgAkYiB1FdpwX2v4PWUFxNKKYYyoJmCo1R0iK55Mk4f633+x0xwjLtKu33PK7vJuKA1Gxd0jroNNwLOguavCChBUiC0jUB3Gwr0biftZYfWCwj3kAgAkNqIJrhONsNxN2bCMx0yVUFiIJzjfEV1w5ZTvkqOOfGof4uyr7O30tsxcZ0MAR51kt8UVcMNgQYORIgjFQEhjuCJGcbdCOhpmSRJImAR55gzGBET/wA124rk37OXUfBR9F1y2GIJMkhdj0ACgbdhS/ZgDgkev8fOsw/rf+VS1HvWznZcLPcxW3l1oXbqC60qA2+MKrELPqPrQwk9fh/tRLkNxVLlzHhgfE5/hWMn+LN4q5q0ab6WwdIVI6w3fsZrcfsj7JPaXw9tSJVQwLGcAnEKPOTMx6CLvBeKAcHY7zQ/i77YVicCACSeswOwz0rhGD8SPVPLGtxOxtcLwKWgzltIwWXTqJk7lsTVx4zhXt6OHNwIN5YL5eIIAJ+dVf8Awua2zcQ7gE20UqCAQJLF2AP4oQQd96wcZxIuWboIGtQW1AeIkDU0kbiJ/WsxgnNxb7Cc6hFxXcEi+hdhcJIWYgxqzAyD1Ga08I9m29w6goNu4oyTJZSBG/WgVx9Xi2n+FQYRvXo6Sfk4fqGvB3fBc6scNwXE2gwdrrAIw3A0nfygk46sR0rkv2o/nb61XyrhfaFusDaY3nPoP4in9ify/U/zrMYKNoSySnTO64NfZnU7g+B8TOSjHPyJ9M7U90hUtgsvh4bh1YjIBCIsFh8MdZFVGw6kEEmAogASdIhc9O/Y9ZqviOXM4bMaiSd2yYjJ6AADEbdN6+fcrOr51RZw93UFh1GrbxHbqTkx/tTINZgQZ6MB32yKxcLyx0YhyTrOokY6zk46npv27amsOAIgk5YEnrMAHvvn/mpKc09GPr9D8TYtrllQmD+Edj1pcPwFtx7iac7Fh0noR1qtuGdydQEiNzONiT3GdpBgHypS2oe8JzB092EAKckyOneT3LLkoJyT2gtc4VBbsv7MFtL/AIiRq9owkhiQdIXEgiY8qFX+WhyTcN0dydLH0BKj9ahbZ9XiVsZEzlp/3P8APFY+MuXywBlFw2YAgxME4LDPyFbhkk5dg8j8o1cTym0ANJAleqTgkyJD1dynkHtnIN7SiqzOUDAxgHB3O3XvVD8XoAJd3JJCwRpI6E5wu+ZxPwovyLjAA+tYBWDBA3I97AkeFsTMgYro8jUbNxnFvYC+7SWJVmbMib+k428Ogd9qsTl10udQ1BoEf2bASQykSd5I36Vse4rMwRQpHU4Gn8TbxOYjJkH4ar4VQS5A0EADygaS25EyMbwDvTrUS4vuBb3Kb1tzbZC+hmGLQg7TpKTIwc+dTu8luBmJt2kXCl3ZwZACEwGmYnIHnNF7nMNRuuRoJdi8GYJg6STEAEmd+m8irOJ41Un2lxkEtsfxQrEdMgNt5HsRR53eirp1s57iOAsKf+qpksWCkgQQRA1ZO57b1k4jgQF06buIjAO4MkSAc4P+WunfmZtqHUQzA6A3iYwBLQdvzE9jG+Khcs+0YiEJYFhKqxkCDnqARknviZrSzvyYfT9AWzyG5dIe2jkLgHRjBbQC+qBAjrsB3o1yr7N37Dm4120urTILEsBu2EBGCQYnYUS+/tSBLdu2LKQFUEhV/dAAknMkx3MVh4/mgKaWBTuQ5DGYYQYkCCNo2O9V5VNcZFjUZJxdGrmF5raPrZCSradJLAkbDKiCRO/aud4/j9ScKZX21txqMqCV1B1iTJMk/wBGtnG2eGuMotlm/s7YbOsFtA1SrDcHc429aqt8stRhhILeHQg93TgaCDt2zj581jxwdo9Es8pxqTQa4jhHbmHt/CBouswkllI4d0CkiRqwJ9DQ+99ifE172g8bM0aT1MkSGO0/lrRyPl+m61xrkj2dyffzKMonUxB3PSh9zgbrtpucTpWY8V1lAkasCPLzzg5rrGcUkk9HB1JlLfY+AGucRYtr5lx5kHUOw6UA5ny1EaVuLcTvbMyeoyBESOnVe+Ok4zhRJWyWaCfFcvNJmchQVCDfEn1rGeBvoAMsSCFBhzvOzPnY/LyrqsqMPF8nOfsRA1e6pByctg5x2+VX8HxL8NcS4HIIEjSDJUiJaT+JScefxro7PL7reF1nVpVYtIADkSTkb7+RPrUTyA3W8a21CGDIuSYEEAIQDsM7b9qdePkz0X4YK5vxzcTc1uEViB7o06vysfPzMdKwtZIgGAexOfjiBv1iuoflFssGFlmMzqa5pEat9J8+lOn2c4eNd17jMd1Qhv8AM5GT3j5068R0pM5ZFbcCJ2zBOYwJzmow24Edjjby8q9A+zHK7Y4hrjWS1vQ2k3FGlXwBBbfE47x8M3OeUhbzOl22E1SERBMSMNcwT/vTrK6ovS13OMhwqkAiOvqZB8t/rVfDvkj8wYehg5ojetoL7FrgnUZBUzE7GAd5j403COGJ/tFIUMYGsx0B0lcgb+YHrW7tGKaZgcwZGoZLAmdJGIEeRBEjvWC8C7MSROT1+lGkt5bW65nVJfMZ6r8J86k1tGMM1vAnGNslR4dtx61LotNi+y/MfY3W7NaZd48USCe+QfnW7nDlfbcRb8Gq7ctBAJWDa8ZDf+faMTQ02GwD7NJBIIOkxGd41CBSFn2g0hl3wNY3MDaYzAGOwrHBcuRtTfHiCbraVUeWP1qq5cPUelF35ZqAC6WExqDrBPYCc9B3/Sp3+DDONTJJMEhk0iSJOkb/AK11Uzi4MGcoRmuoVGAwk9N+tdn90/8A4rP+dv8AVXMfd+QgZSZgGUA/9Uz/AF51p+5T/ep/+xf9VZlJezUYs6PV+8v1H6inRz0I/wAw/nVeo9qafKlFs1LdfufnP8aktx+zR/hn+FZMdqUDtU4L0Xk/Zs/a3G4+kf1vTDjNsCRt5SCD9DWdTGxYehNSF1vzN86nTj6Lzl7Nn3mTuAasbmIIgoDWD2h7g+oB/WlrPZf8o/gKz0oei9SQRHMREBY9Nv0qn2ymZ84x+uayav3V+o/Q0+oflHwJ/nU6MS9WRrItEjcDy7yD+ufUCoNZRiZbG8HYsSZLeYnfzNZ5Xsfg3+1P4f3h8Qf4Cp0IjqP0axwlrMOATORI8xvtmofd1ssZI0iAsmTjxHMzuT6571nhe7fIf6qcAfmPxX+RNOgvY6i9Gz7tViTq88EeczPSSSR13phyc6SFdhJnOZOMkSOqzG2TMzWQD99f+7+VPB6Mvzj9az+n+S84+jXa5M1sAB9oO0eIBsnMZLEn+G9UXPs5q1arhJaJwQMbRDbfukkbGDUQX7j/ADD+dTS7cG0/Az+lT9O1tMcoeiS8mIXQGhfwiDOCSoZtyoz8alf4BxDas5mJUST+HSozGMnc1EcRd7N8j/Kn+8Lg3n4io8Ei3j9GbjOAvOZJQ+GIBC9ZMSvfY+tVcPy+4G1NaSIJgvqzG09RgD4570QTmjDsfgPpSXmZ6gH+vKp0ZErGZLlq4SdSQq6hMJkHU2oAGOigeEe8aV29DABZUgatyyAsMI2dRkdoAM1sbmIIgqKinFLM6c5/rNY6EvQ4w9mW5eefejUHiSAfCvhYiYGSBAGYMwTAx8NxR1RMSdIEkavBuRGBncZMHeRRZOIQMx0kz+g2H6/M1anEWvy/w6VnoNLsOnF+QQvGTKMy6tgC2hck29+oBlvOM96lxnFSAqnVr8RYjwhEB1EBMqJwBMnvRUmydxPw232+dRu2rLRHRSseuDv3GKixNPsOkvYCs8ycOLcwGYBCWBTSdwPFOkYjOIyc0QuXu/hCrqZj7oUwqgYBLEiPLzzWpuDtQFAWMR2G22PIfKk/CIQQfEDM5wZAGc59c0lFtl6T9ga+6u8aNIYSupmDMDpwEE5iemx361qNizbYlmjSw8IAlkIMxCzHhIBMbia18Lyu0rFocMMTqJJGMfTERjFXvwCFyQzrJkgQFMEnIA3kkz5VXKS0gsU0ArvBWrgXQI9oWjUF1QCsFiNpkZPnRLlljh+Ggqg9qQAXaWg/i0g+58p71avKwNJRj4QRlQJ2yY3OoT6j1rGeW3LhYBwgUnTAzkQcdP8Amsuc+1k6c0ZuM4hbv/UDENgZGCQQMbj1Ajf0qjlXKLHghS5nJ1AgMGEAAgBjkHHxiiN37NsWDF1IgKQVMmNgSXz/APyPi/B8lNrWFMgkEbalIKGAwyJCx/wa6Syy40mRY8id0ZTyBNR03GjUfdggOrKIiBmTt1g1XZ5Ta6goLcM4EFjJJVQZwxAzjGaKNwtzf8UnJnOIBjYRpAnciTVLcE/jEL4xb9NKaBp92RIU5HX0rkp5PYcJd6CPEXbSxbtWkSY2XPX33idhgk5iuf8A2Wx/c3/8poovBvgkkkEgiTpgAxPVz5nPiO9BvuO9/eH/ALf51Iyl5Yan6CzfwqB/jSpV9Q5jD+vlTUqVUgqQ/r6UqVCiNMaVKgHqdNSoBCpCmpUA3SlSpUAlpmpUqIojUaVKiITt0S4empUZTW9DeJ/r601KiIZaelSoURpzTUqgHFSFKlRgcVIf19aelUKSSpilSrDNotO/y/8ASa1Wfe+f6mlSrhI6oa/sv+I/xqY2Pqf0pUq4yOqM9z3h/iX9BUU99vQfq1KlWSo1tuv+J/1pUqVQqP/Z"/>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18" descr="data:image/jpeg;base64,/9j/4AAQSkZJRgABAQAAAQABAAD/2wCEAAkGBxQSEhUUEhQWFhUXGBcbGRgXGBwWFxwYGRgXGBcXFhcYHCghGBwlHBgeITEhJSkrLi4vGB8zODMsOCgtLisBCgoKDg0OGhAQGjQkHyQsLCwsMCwvLCwvLCwsNCwsLCwsLCwsLDQsLCwsLCwsLCwsNCwsLCwsLCwsLCwsLCwsLP/AABEIAKEBOQMBIgACEQEDEQH/xAAbAAABBQEBAAAAAAAAAAAAAAAFAAECAwQGB//EAEUQAAIBAwIEAwUFBQcCBAcAAAECEQADIRIxBAVBUSJhcRMygZGhBhVCUrEUYsHR8CNTcpLS4fEzoiSCssIHFkNUY5Pi/8QAGQEBAQEBAQEAAAAAAAAAAAAAAAECAwQF/8QAKREAAgICAQQBAwQDAAAAAAAAAAECEQMhEhMxQVFhIoHBFHGh8TJCsf/aAAwDAQACEQMRAD8A9HmlNQmlNZKWTSmoTSmqCyaearmlNAWTTzVc080ITmlNQmlNAWTSmq5pTQFk081XNKaAnNPNVzTzQE5pTVc0poCyaU1CaU0BOaU1XNPNUEppTUJpTQE5pTUJpTQE5ppqE0poCc0pqE000BOaU1CaYmgJzTTUJpTQEiaaajNNNASmmmok0xNASmlqqE0poBUpqNNUKWTTzVdPQhZNKahSoCyaU1XT0BK40AnsCfpTqcCsnMkmzcyR4G2JBwCdxV9u3pAALGO5JPzOaAtmlNQpUBOaearmnk0BOaWqoTS1VQT1UtVQmlqoCeqlqqOqlqoCWqlqqGqlqoCyaaahqptQoCyaU1XqFKRQE5pTUJFNNAWTTTUJpTQE5ppqE0poCc001CaVASJppqJpqoJTTTUaaaAlNNNRkU00BI3V/MPmKY3l/MvzFcN7c4h/ofriprdYnEdf17GpQs7Y8Qn5l+Y8/wCVJ+JQbsPnXFJfPSDE9PTOKl7VswAcRicefelEs7EcYkxNRHHrqjpjNcr7VgSIIO3Uny22qScUehJ326gEZMDelFOuuX1Xc1nuc0QdzXNftcwQZ8sYycGRVlziQe3pjoPXvQHRcffU8PcIIg23j/KauXjLZbSGEmYFcqbngdcg6WxIjYzicf7U1phMjDZ8unfvTyPB2RFKuVs8a6mdZE+YaY/4q885eQNW/kDmlEOjpVzo5vd7jr0H8/Kppza53U7dO/8AtSgH6VA15s/dYPWKkvNXicekfChQ1SoL97vMYn0pxzduwxvigDNKhB5q0T4aa3zkkE4wYP60FBilQkc3PYU55sR0FAFaVCPvryFP98eQ+dUBWlQsc28hS++P3aAJ0qG/e4/L9aduaRun6/yoAhFKKxLxxInSPiwB2B2PkfjVQ5r+79f9qAIxTRQ483H5frSPNu60IEYpRQw8y6wac8y8jQBCKaKxfeg/Kf6+FL7yH5T/AF8KA2RSNY/vIflP9fCm+8R+U0BsNNFZPvEflNN94j8poU4W/wAcu0tqAAgx0x88b+VVrxRwFCknAGqWmeo00MNuWJUE5yFGohd9h0G30q23wxCB9VoKDqyQGgZjPeds7eVY5GuJtHFMQTGwHb/TTvzEznWfQTvn8sRINZxb0W/EUJZVIE5h58txjyyKy8Ddh1yuZjIPyEdPpU5F40GLvFhSRpugg9sDuZgfwipvdCxIc7bwB59RuBQfiUZXKjSNiDI6jeNxtWleDuPa9rANsGCwViuPML+n0pY4mp2H960dQsN2Ow/rFLh2BmL7gCckLmcxO+e2ay8Fwd++wS1pOosBggkAaidInpmPPzq9eXtcutbRka5J8IDg5mYBEYnv1xNOaHAIWmOsKt0lSrbhdmVjmGwcbR0FRtveLgBkYQQCIk43w8mh3B3jbAU+zYktnxG4raHUqADMQeoqFpbiqATbVyDBZgBEI4Jdmj/kd8LFG67cuASXTxT+MifKNR9flUrfFvA1ARHS5GDucqT0obNxWTWykagcGfCSGkEbrn6VPiTctRq1AGdGoEPA79VO/wA+xq8icQk3HSwJYZx0OOkSgG0D4Vc/EtqAkHsBoOw7SI+NA/20qY8LDBEtgTmMiPxbdJ9adOZvq1QcdQfQbADG1NikHG44eI5kDqFMdThXwO2Ip7XEgnOIzlQAJ6k6x6ZoLw15nGnUVlhIO07ZLMNo+A61Rc49wSGBIAECCO0T8FBohVHRPzRVwCZMQItj/wBx/h1pfeDHwqhyQJ1KOuMlvMj4fCgty48AC2ylYEGTGST/AIYI6dTUhzJxaKqDq/NJwIGqQRBPiMHERPU0sHQC4cFiqnbSLqE5LEYDGcEfSol4GnOCJIYHp69qA2eMbWGKlvDE6fPcjRv6R61X94FThCJP4gT5kkx/Wals19J0GvaDvM+NRHlk9v1pBDgwTO0EE/GDigtzjXUBrYIlXOoqCxGVYsFHgkgjPQjpvXwvMGVD4CcZITSdxMGN/TNW2SonRJG3iB9B1I86rFwD83mR/t0mgfFcwkkaWjI7rjTsdt0zWq3xg9icK0A7QGE6A0g9DjpsBU5NFpMIsUzlj8PX+NML46fy8+vrQccxOfZ29ILGBvEgQNRxjuRStcwhQNInY4PlnAwYxHaryZKQa1bZI6D+o86i3FyM5/rehA5qykkAHGF94CSPLBH061Ic1Y+JVaTBEBQN9x4fPpS2KiFbnEnoen9fGpLxBP8AR3/5/Shz8ddMKLPu5J0nOclj2EEdBSXjbi+BUG4yQdRAJ2kmM4Eb1OTLSCZv92GfM/P54qbXF3LDboTvMR/GgY4m4dwm0CfjnfOZpW+LPjLosLjErnJjG+R3HWrbJSDVpkk+KDGBBM+kDG1JBuZIHmfhHnQS9zGQIXSRO0GRmdRKyN6V/jXLEBhuYwDsdz4dsUtikHdY2yd/POMbVJeJzGYxJ7bfWueHFHrsQcAqPEcTkDGBUrHGiBkAjr7QEE99PcCBS2KQeF8jGkz2jtkwZqLXm7Eep3+QoDe4lTj2h2EZOMZ/Dmk76YIvMPCNiMDbqvlVslB5uJIExIj80/p61R+0j83/AKv9NCrPHuggXX9PCRHTw6exOZqP33c/vv8AsWiYaMnLuLuWywHtFa4ApHtVUsCTAiAcmkt4NKsvgBhv/EWyFEzkdCI2xtHehbh0dXDGffEyYAcwT5YG/cVRdUA3FYgEs5wd5afKf+axSstug9w3GMqn2a7AyF4hCAOpLAYGY+NO3FMs60gxJBur+LJOEx/0xnyPnQQD2dqRJ1EriZ77g+U/Co2OJDK0kkGB5nwsBJP4QYx1kilIWw5xPN7eP7O24xku7DE4AjoWasr83tCdFlNu9zGQT12xQ8FYCsYjY7KM7MJyPPcT1pXeHIA6ZPQdIghhuDPSiUewbl3CnL+bKje0CqpX3Stt3GfDnU0dfrPqSHM7TD2lzhsgyGGqDLeEgMvrgTvXPW7Q0mT7wWY8roGR0PX0NVIrgh0YAooadojJO2TipxTZeTSCKceEebYWNOSbR1DAJAxtJ37dKsvc5S5GASf3CSokYWQJwIiB/IJeuBQss3tMHIgqBsAQZE7wR0FGRxgFsKVPvqW0EibeWAgdcgyc1ZIkZFv3rZKW0FoKwY6nCAkqYOATAgTPeBkZqg8yLNCqdMrBi1q2OCCY9BPSOtTtXkDEGwjq0oIZi0KMaSZiSZOJ/StnMuVpaUXDwrBB+Z1Bzspa2cScSRsaiaTNPk12MDcdd0giV8CnBQ+JR4iRq6j8O9WXuaEIuq5eV8TCJHQe77T+An60PRtJGlRMCJYncqQREEEDB3nMAVp4jjS122EFpbgIDOJKzISZmRhRJHcxFb0c9mnheNNwuiPfZmXI028N3RjcEZI2+VEP2hbbLb4hLxbwrIuWhBkhgxVzJiN+1DuG5sx0qqIjAFZURhpBGDOQZEkwahb44BWU27KlmUSVnQgALMoG0n8sbYrLV6KnWy6/xtoNpS24KsdWly8wCrAFmMg/UztgVt5RfNhCyifF4ZMEHxFZGrABH1IO0jN95Il64UttcDaWBAJZcIZ1ByxGe+DHrWFrxVRibgLeAqJCn94nDapMxJ2kgVGtUaT2beb8ZcvPquQxCjZRsJIMaokfyqjhOPWFDqGXVLFlGogQVEiYzPTO2BNagsW2L3Lb3NQZntriFPiOtlGZkAKCDAMRFEuG4QX+HHtLdv2hKFSzwSBDXDAJ0g7hdInVOal0qK1uwVxXGXLq2nMuq+GWKiYOiJEFUOME9jPQWW+NuWwgAMDUCQVMwZfVB7GB+GI6ihnHcFdssrraTQZUgKbinxEFWLyCZEAjsNjva7PdKWy0ke9LTBxqYscB5EY/L+LNb0Ydl/EcfcU4mU8JhgRrGSRneO2AKt49m1gpbEXGCC0zlyz6UhlOlYA1r4icmDkTWDirK2mKhF1NbZSHAYKzEgaOzABfEd56bVdwHLmuhy2hiERYwH8T28jECJiekmjerLFO6NQ4ws3uousgB7bvhmCkOToM6RuN8n4Ucve4hAhAdI31NDFgRAVTD+gx3GKhx3L2QhLajSpuFW3YhvdAE5wYGTmeogw4fib63mtsjAuxTSPCQX0alUnEsFAP8MVKst0XX+PuIYAGWLFVOk7kFSSOsEYwcUQ4hLvsVBNp1KyoTcxqdgraDDCIGJnGAKG/sSXE9orKjT4lLyCBgMrEavIrBnrEitwa8LXDi01skK8zBkCCWGuBGdOT086y0tUVN+SjiWtooGsKfD4F1gydTNJKmCMLjeV8yEnEKdM2izEnQoJY6vDLFtOSPFqGQDPeRm4Tg2Zyb1wWi2ygAzMyZTC5AmAZ7YFSvsgPs7aajMKwY41HxLpEHxdCc5Iq2vZN+jSOJYFMFQVbTKsC0eIqxUGf7QFTB+HadtrmtVtsbjD8OFDKozqIOVIBmdxjO1CrLXJQMpldYiSJJJlidlwTvPXvWm091QXUpb/tGyBLahHRwcR6DttFJL0wn7Rdza/dMM6BAVwRqCkr4QVMwTB3BiBjFZOHviSW06SpViRq06gVkAMCYB3FbuF4q/xAKu40KkM/igqF1AaFYTlQIgbCdqbmPBtm2ttDc8AVQ0NDREzgnbExmon4K15FzDirNzU1lF7DwaVxHiCKP7IEkZJBPXvVycHbkt7e0GCqrAg6f7S2VEEE7rA1D8U9BqqN/gb4bQloAESdBBUmDOufCCGPuwMdzBEjwHE21VxbR38MgMVIjbEaOvQ7DFXxSHm2UXIQKttkJllJbSufGNKjWzTODvlh5VDhFPvagR4wPAudDECA5yNMMSNpHXAttckd5NxAskmMdfMTitdrkSpqIcAkkhtJDATIIM4IgGemaNoKwNw166+uIJVQMDrqVRssk9fjU/2TifyH/toyeVWpLahJCgdQANxBEmYHXEdap+7LfdPk3+qpy+C8fkAcJwN3itVyyUVcggkqROSuNx6Y8hsDNz7OKxlkXXqYk+0IMZwF228qp+x/HC0vsjIa7cAQhQVMQCDO2TRZ/tPbBdTqJUsh8IAmGAiOkqTXSo+X2OVz8LTOZQWG9r7N2VVGA3iLgkAKYAjJkx9YFCkYZAPfbqQDSXhk0MQW1gAARhpOT5QOnn8K1cLy5hcKZCw51EYkISPmcfGsRSXk3K34Mv3gCACoHmJk+szRF+Iti2JBgn3QdpCiVJ2Mgk9DO2BQo8GdBYgjxKB2ghic95AqfD2gzoDtKg56EitNJmVJruEOCvBSxCG6rL4SDHiDKQGEGG8vlIqC8bbRm1ga9JjTlVeIWe56mMCIGcrm4BipbSY8L7E9ATn5VVcsjSukQSGmJ/Nj0xUreyuWlQ6hIOo5I3iTJIMzO+PqalcLAgHKkTMeoqPDIIeRJCCJHX2lvaTvGr4TWjgrum4jESARhoiNs5rZhtPwSs8aFIOogy2rzHTrvuPSPOi1znbcQpUuSPFI8I0glSD0kCN8ee9c21stO5IHcE4qVhgS3lbI/wAqj+VZlCL35NQm1rwdEvMlVVKW9So7SzAy8jwjUJiJ2xhfOKGveXWWCaUON2aD1OT4jnb0qnh2LWyusBFlyM5IwIAyTny61RxFwFQqEkAzlY3gbaj270iq0Jb2b+GuE3Q07Og+erP0+tZ7N0EaXPhg53I7R6mBG2em9bPshaW5eZbiaxokIRGp5CqvhP7xrTxti3av3FdFIRyCF1BSMHwEGSOxP1rMppSpm4Y5SjaKeIe3ZASWLaELERp0lEA8J97eQJj54jwXMWCsfDtIYg6jLCRI/wAROe1ZeZXFJET7q+9g6QqgTgdBVVq0zghdJ8M+8JxA6mtRScdmZNxlo1Jr4n+xQ5JUwcCFnJJ9asH2Zu21JfQydRqG56gidJ86ha4A22T2Jd7rpDgDAZslVIGYAiZIwa2fZ/l17iLp4YubeGktkKqDLY38ULE9aWlqycZXdFXG8WVT2Os+EjcgkSuYjaZzkzJ71UvKndglsj3FcsW0qVcAqCTGZJx59s1bz77LcVw7ktbZ1GA6AssKunUYysxOaycqa4ouJbR2ZwshQWaFI2ABO/XzqR1G0WW3TRUlotcYO0MqsW1GZK4I9f5UZ4DjdXtBaU/9NSFH5g9oRIyZgY8hQLiLbox1o6s0kh1Ktkn8w71bwPE+yLFcYGx7Mp/hVmm0SDSezY991c6lYQdiPdErtjt+vnVdzim0xBgbCJE+EZPpNPxavcZrsaBdJaGaZkzsF2kdhsKxppByWDTvp8HXdiZ3jpROL0Vxmt0WcFxFwOoUQrMoI75IwOmDGKvs8wuqqSYw2OhJaRMdgBjyq7hXa0Ld3h4uXHRwQ2dGSpgAiGj6GtXLecXouC8QC6j2Y05LSMDGQV894jrWZMqToH277SCAZG0nrOenr861cJfY31bYalwWMYgfwms3MOOklSkMpMtJBkCGGnboPlWfhbyGdZM/hg/15UdVbRYqVpWTu3zrwNSnJmPjBPXyprvEMy+BBBaYgT2B8t6p4pJAKB/kY9dq02eWr7JWdmDb4gR+UZzJGfjUc4pJs3HFJtpGixxd32ZLMwZWggkiD4pET5j6Uv20hg3tdgDmd4GCoJnf6VXf49NGn2I0zOVJYQAPeOMwTjr8KHcPYYH2iqAEYHOxnYEdsVEl3ZG3pLYVt3je2ZlIIxq06hjOmZG3aDJ9aV681h3t6y6SQX0mDGpZXUZH/FNzTnt25cZ/CJ90KdMDynetPMLMWbdy54luoCGDAwMg6wDJ8Q2xEd8VheLRtpu6M3GcyVrZ0hQZ30w8esbY71LhYZnAXHsbmfP2LA/WaE3OCfoQdUxDAgj9ycntG843opyPimZtBUACze2GT4HMk+p+grc0uNo5wk+VMo5b4bg1qIGSGyp236Hetn34n/29r/In8qGnjWGLk/8AuE9s/T9N6h7Vf73/ALW/nRwT20VTlHS/kPfZvkl43rV0gm2r6pBBgBobw7zIiPI1z3EcQPaPLRLlo0ydUtG5AG9df9lvtQ1ziLXD/wD0i5I1ZYZLkEjBEjeOgrk/u72qXLiSzKZYSJjeQsZFc4cnN8vS/JvJxjBcfn8Ge0NSucBpBVhqGwMiAYg485Aqy8LgABkx2rPwfEBZ3+X1+lbRzJDauq58RVdMAgsy6gM7D3pPfT3iu7i77HGM0k3ey3lfHFbq62f2QjUqneMgR1zA+dLmPEo95mtalQkQWwRtJOmeucUGt8SS0k571uZiNyvnnPxq8eLMvI59zo/s9dUWrihytyWM/hIGgAzvuZjyrFzVXIQoDcOZiJJByYBnrNDeEZQZuEhCtwYJ30NoHprInymo27mD41GRklv4A/0K4vH9V2d1lqNV4J21DFtQKyMdROpd/KAfpUU8LjUsgET3InMH0p34e4UNwAFFMFlM9vjEneP0prT3LrKltSzbAKNTEntpya7dkcHt2Efs9wC3roDkhfaWVMYMXLgU7fu6q6Xmtrg0Yj9ltiBEISp0tMSVAyRXG8HxbcO51IQVKyr6lPhMwV37j41u+1F1W4h3RsaTpIb34cKN+pQho7V55Rk8u+39HoUorFrv5CF7mNnh0U8LwwUlmBYuzHIiJaY26Vz/AB3MWutquZYKF3xAkgfU/OrrAZbVtiSyNrYhogMG0R3GAG/89Rs2lZSdOokmcNAHTYfH41qLUbYlBzpL0arPHJa0m3HtGwdBJA8smZzv60uG9oysiK5uB9XRtIgAyCMDA69KwOiqYhAwjBBnv1Fb+H5bduM+sFBpDnMagTG8+u/8ay0krf8AJ0Tfb/hVzt0YqICtEHxyd/xR4RntAqF3kjLcHhBEzuGkAaoMEjMRjvXb/Z77N8KOGW9cRXY6t2xCkjoZO070T4zmqWAqIqLgGEULIjfFahN1xicsiSlykeY8Tx7I5VVAYEgkTM7bEwPgBW3g3smDeuy2lRpWUEHJDsMsRifTrRb7ZoLgVx/1F2ncg7gfP6VzvDcvYItx4h9hmY6Gex/jWpRil3ozCcpSdKw9xPFcKjgYdYOrSC/oJOD/AL1NvtHa06bSqtvOAoUz2YLjpXOcHwr3Ly2z4RcdVBGYlgNp86a/wycPxbWjc1KhHjK6ZlQdpMbxWY4l2uxLJK+1Gn7u4niXZ7Kt7PXAZnCKDiQpdhMeUxV3srtlGtuVW9IKzDBxJEasgyCPSOlb+Y8zjgrBtGNKLIGMszBsT1Kz8TQPj+Le6UYr4kyJIHWQTP8AWK3GSktmZRaej0Xk/J71q3pvGwbxWfEiKlvHutcjLdMfXegX2htWgD7UW7ZZWAKvOojYhFYjB6mN6v8AtJzyzds24u67gF3UAIkl0Kk/+UGuO55xoe3bEGQxOexAkD6GsYYuSt6ZrNLi6WwpyPl/DsH/AGm8xVY0KhO056GfQV0PMfs21xbb8PYKiVZWdgCU6eHVK7zkTjpXm9m6fwzPl/tXU/Zzn1226ScwwGowpOkjM+tTNikvqT+xvDnTXFoDcxVrVxkf3lJlWUGD1jJn161bwVy7fdRbRmYkg6ABqJ2lVAgdz+lR53f9pdLOckCQOgzA+UH41b9nOafst5LiNEEhpEyrYM+m/wAK7cXw+Ti51O/A3HcM63CjlQQelxWg9Zhj3pXeOVIQDUomCTnzmsXMLhuXixcMWaScwJJxncCq3tgSDPlTpp9x1mraCfLLP7Xc9ip0kgmTkDSCeg8q02OJPsf2YKCRrOqQATDFmyd4VY/w+dCuCuNZbXbaCADqBMjrG28j6VBuIMzMz1+M1HBPRerK7YQW1Z0XGJ0sAuhZ1CZOoDHkME96wrzFlXRC6TnSVEZjIxI9RVXt5wxMZ27xA3+XpVlmWMrbJKZlVJiO8bCnCu4eVypL+zVbuG0ylNJWAzJJIDSQSpMlSMdTjuMVv5WCHuOMobV7O0Eo2CNh5RgxWDhbC3QWZwhmI0zOPXajfC8SHsrbCgeztcVqIAAYsCVIz0GM9q5ZJ1pfc64sTf1P7GDi+WXFHt7ltin4cQoE4LHqJ6D4kbHD+1v+7/kT/TU7Vm/DMFZlUQxWSM4z9cVj9i390/8AkP8AKukFGvZzm5ct6Op+zXL+HtcTZ0O9y4hJZj4UP9m3urExmcma57lXF3LDK9krrbYt4hiCV0nHbfvXRcss6L4NpMKriW0knwMNUoAF7xB7UJtcrdbayi+K2rgw/uOFgyDuRuK5QkuTv4/JucW4qvn8AM8O51u0dTuMNOx7dflWnlPKjcuKtw+zUsAWKkqASBJI2GRnbM0SucOpnUrwcGCBJJBJ8QxsD8KruMo93WG/dKtAnb8P/GK7udrRxWOnbJc0I4e7/wCFfYEakESDInbfJE1Xyrl9ziCxVBCiWJ8K5JjpknsO1P7FJOkXdMysp4dWf3tu89hRLlnHHhhcCuvjFssWUiNJkk4OIk1iTajUe5uKuVy7fBg5jym8FAlIGyhs7k9QO9dD9gOT8Iq3X5gbYeQttbhDKFgEvGxJJiTtpPehCcU7NcD6GdoJPiwSR7rERGkzvmsl3hnLKSF0ncB0I3iBDdcfOsbceLdGrXLktnWfa1OC4FQOEGv2onDh7ekjsZme09Ks/wDhDeRG4h2DAlVVGiBgkugY/iMoY6xXFrwb5Og9SNPikDeQCekx6HyozyDnX7KnsntPp9oxkA+94Zyd18/Ws5FLptLbLjcee9F/2o5fxV86jZZzrOmNLEJEkFgTPelyb7M2PY6+NPEW3LEBVUKAu2o6gZ6Z9K3PzSzccKlwCSMbRJ6zvQTn3HA3yweVDASDnSIGPKf0FZjlnL6ao1LFGO7s3/8AyijQLd9lVogOASZMKZER8RUbv2e9lcCC8NUwqBCRJzkl5xWfjeY3LBtmQVhCJMyAZI22kHNVc65seIvTIttO2SwM7FgN+nStJTn+w5rH+6MP2l5NctaLhdGDxlTgOoXUsHOxBnrmpPzSbXsdABUOAVY7eGMdcifntNYOJ4i466NQZQdRA3BgAkk/ASKpFps9Aesj6NsTXoUHxSZ55ZPqbRsTiWFgL4hpJgkwuSGj1Gf81VWrpu3AGdj70TPRZGe04ql1uFdJ1FQSY84Enz2oh9meUNxF9V91Y1Fo6CBjuSSBUnUYtsY7lNL5MfFcW6tp1tiQJJMDoB2qzl95711UZ2IAYxJiFUkD4kAfGul5v9kLQlld5M7kMOnYChfC8iNni+HAPhusg1EqTpc6WMehJHpXBZ8c41F7o9TwZMc7ktWLlVwrx/D2wZ/8TZBkCYF1Z6dqzc15o63bgGmC2ZRGM6QDllJrseK4O3Z5paREXDBiRuIUtvuTgHJO9cxxnMOGHEXTc4cOwuNnUxBIYjK6gPhtWsdNKXwc8rd0bOF5Sr2LV3i29mGB9lbtIEZkDEl2MaQJLEeEkzO1S5rwKXVPsLV3Vkg5eYGxxHliM1D7+t8Q1pL4AS3pVDGmBKgAkYiB1FdpwX2v4PWUFxNKKYYyoJmCo1R0iK55Mk4f633+x0xwjLtKu33PK7vJuKA1Gxd0jroNNwLOguavCChBUiC0jUB3Gwr0biftZYfWCwj3kAgAkNqIJrhONsNxN2bCMx0yVUFiIJzjfEV1w5ZTvkqOOfGof4uyr7O30tsxcZ0MAR51kt8UVcMNgQYORIgjFQEhjuCJGcbdCOhpmSRJImAR55gzGBET/wA124rk37OXUfBR9F1y2GIJMkhdj0ACgbdhS/ZgDgkev8fOsw/rf+VS1HvWznZcLPcxW3l1oXbqC60qA2+MKrELPqPrQwk9fh/tRLkNxVLlzHhgfE5/hWMn+LN4q5q0ab6WwdIVI6w3fsZrcfsj7JPaXw9tSJVQwLGcAnEKPOTMx6CLvBeKAcHY7zQ/i77YVicCACSeswOwz0rhGD8SPVPLGtxOxtcLwKWgzltIwWXTqJk7lsTVx4zhXt6OHNwIN5YL5eIIAJ+dVf8Awua2zcQ7gE20UqCAQJLF2AP4oQQd96wcZxIuWboIGtQW1AeIkDU0kbiJ/WsxgnNxb7Cc6hFxXcEi+hdhcJIWYgxqzAyD1Ga08I9m29w6goNu4oyTJZSBG/WgVx9Xi2n+FQYRvXo6Sfk4fqGvB3fBc6scNwXE2gwdrrAIw3A0nfygk46sR0rkv2o/nb61XyrhfaFusDaY3nPoP4in9ify/U/zrMYKNoSySnTO64NfZnU7g+B8TOSjHPyJ9M7U90hUtgsvh4bh1YjIBCIsFh8MdZFVGw6kEEmAogASdIhc9O/Y9ZqviOXM4bMaiSd2yYjJ6AADEbdN6+fcrOr51RZw93UFh1GrbxHbqTkx/tTINZgQZ6MB32yKxcLyx0YhyTrOokY6zk46npv27amsOAIgk5YEnrMAHvvn/mpKc09GPr9D8TYtrllQmD+Edj1pcPwFtx7iac7Fh0noR1qtuGdydQEiNzONiT3GdpBgHypS2oe8JzB092EAKckyOneT3LLkoJyT2gtc4VBbsv7MFtL/AIiRq9owkhiQdIXEgiY8qFX+WhyTcN0dydLH0BKj9ahbZ9XiVsZEzlp/3P8APFY+MuXywBlFw2YAgxME4LDPyFbhkk5dg8j8o1cTym0ANJAleqTgkyJD1dynkHtnIN7SiqzOUDAxgHB3O3XvVD8XoAJd3JJCwRpI6E5wu+ZxPwovyLjAA+tYBWDBA3I97AkeFsTMgYro8jUbNxnFvYC+7SWJVmbMib+k428Ogd9qsTl10udQ1BoEf2bASQykSd5I36Vse4rMwRQpHU4Gn8TbxOYjJkH4ar4VQS5A0EADygaS25EyMbwDvTrUS4vuBb3Kb1tzbZC+hmGLQg7TpKTIwc+dTu8luBmJt2kXCl3ZwZACEwGmYnIHnNF7nMNRuuRoJdi8GYJg6STEAEmd+m8irOJ41Un2lxkEtsfxQrEdMgNt5HsRR53eirp1s57iOAsKf+qpksWCkgQQRA1ZO57b1k4jgQF06buIjAO4MkSAc4P+WunfmZtqHUQzA6A3iYwBLQdvzE9jG+Khcs+0YiEJYFhKqxkCDnqARknviZrSzvyYfT9AWzyG5dIe2jkLgHRjBbQC+qBAjrsB3o1yr7N37Dm4120urTILEsBu2EBGCQYnYUS+/tSBLdu2LKQFUEhV/dAAknMkx3MVh4/mgKaWBTuQ5DGYYQYkCCNo2O9V5VNcZFjUZJxdGrmF5raPrZCSradJLAkbDKiCRO/aud4/j9ScKZX21txqMqCV1B1iTJMk/wBGtnG2eGuMotlm/s7YbOsFtA1SrDcHc429aqt8stRhhILeHQg93TgaCDt2zj581jxwdo9Es8pxqTQa4jhHbmHt/CBouswkllI4d0CkiRqwJ9DQ+99ifE172g8bM0aT1MkSGO0/lrRyPl+m61xrkj2dyffzKMonUxB3PSh9zgbrtpucTpWY8V1lAkasCPLzzg5rrGcUkk9HB1JlLfY+AGucRYtr5lx5kHUOw6UA5ny1EaVuLcTvbMyeoyBESOnVe+Ok4zhRJWyWaCfFcvNJmchQVCDfEn1rGeBvoAMsSCFBhzvOzPnY/LyrqsqMPF8nOfsRA1e6pByctg5x2+VX8HxL8NcS4HIIEjSDJUiJaT+JScefxro7PL7reF1nVpVYtIADkSTkb7+RPrUTyA3W8a21CGDIuSYEEAIQDsM7b9qdePkz0X4YK5vxzcTc1uEViB7o06vysfPzMdKwtZIgGAexOfjiBv1iuoflFssGFlmMzqa5pEat9J8+lOn2c4eNd17jMd1Qhv8AM5GT3j5068R0pM5ZFbcCJ2zBOYwJzmow24Edjjby8q9A+zHK7Y4hrjWS1vQ2k3FGlXwBBbfE47x8M3OeUhbzOl22E1SERBMSMNcwT/vTrK6ovS13OMhwqkAiOvqZB8t/rVfDvkj8wYehg5ojetoL7FrgnUZBUzE7GAd5j403COGJ/tFIUMYGsx0B0lcgb+YHrW7tGKaZgcwZGoZLAmdJGIEeRBEjvWC8C7MSROT1+lGkt5bW65nVJfMZ6r8J86k1tGMM1vAnGNslR4dtx61LotNi+y/MfY3W7NaZd48USCe+QfnW7nDlfbcRb8Gq7ctBAJWDa8ZDf+faMTQ02GwD7NJBIIOkxGd41CBSFn2g0hl3wNY3MDaYzAGOwrHBcuRtTfHiCbraVUeWP1qq5cPUelF35ZqAC6WExqDrBPYCc9B3/Sp3+DDONTJJMEhk0iSJOkb/AK11Uzi4MGcoRmuoVGAwk9N+tdn90/8A4rP+dv8AVXMfd+QgZSZgGUA/9Uz/AF51p+5T/ep/+xf9VZlJezUYs6PV+8v1H6inRz0I/wAw/nVeo9qafKlFs1LdfufnP8aktx+zR/hn+FZMdqUDtU4L0Xk/Zs/a3G4+kf1vTDjNsCRt5SCD9DWdTGxYehNSF1vzN86nTj6Lzl7Nn3mTuAasbmIIgoDWD2h7g+oB/WlrPZf8o/gKz0oei9SQRHMREBY9Nv0qn2ymZ84x+uayav3V+o/Q0+oflHwJ/nU6MS9WRrItEjcDy7yD+ufUCoNZRiZbG8HYsSZLeYnfzNZ5Xsfg3+1P4f3h8Qf4Cp0IjqP0axwlrMOATORI8xvtmofd1ssZI0iAsmTjxHMzuT6571nhe7fIf6qcAfmPxX+RNOgvY6i9Gz7tViTq88EeczPSSSR13phyc6SFdhJnOZOMkSOqzG2TMzWQD99f+7+VPB6Mvzj9az+n+S84+jXa5M1sAB9oO0eIBsnMZLEn+G9UXPs5q1arhJaJwQMbRDbfukkbGDUQX7j/ADD+dTS7cG0/Az+lT9O1tMcoeiS8mIXQGhfwiDOCSoZtyoz8alf4BxDas5mJUST+HSozGMnc1EcRd7N8j/Kn+8Lg3n4io8Ei3j9GbjOAvOZJQ+GIBC9ZMSvfY+tVcPy+4G1NaSIJgvqzG09RgD4570QTmjDsfgPpSXmZ6gH+vKp0ZErGZLlq4SdSQq6hMJkHU2oAGOigeEe8aV29DABZUgatyyAsMI2dRkdoAM1sbmIIgqKinFLM6c5/rNY6EvQ4w9mW5eefejUHiSAfCvhYiYGSBAGYMwTAx8NxR1RMSdIEkavBuRGBncZMHeRRZOIQMx0kz+g2H6/M1anEWvy/w6VnoNLsOnF+QQvGTKMy6tgC2hck29+oBlvOM96lxnFSAqnVr8RYjwhEB1EBMqJwBMnvRUmydxPw232+dRu2rLRHRSseuDv3GKixNPsOkvYCs8ycOLcwGYBCWBTSdwPFOkYjOIyc0QuXu/hCrqZj7oUwqgYBLEiPLzzWpuDtQFAWMR2G22PIfKk/CIQQfEDM5wZAGc59c0lFtl6T9ga+6u8aNIYSupmDMDpwEE5iemx361qNizbYlmjSw8IAlkIMxCzHhIBMbia18Lyu0rFocMMTqJJGMfTERjFXvwCFyQzrJkgQFMEnIA3kkz5VXKS0gsU0ArvBWrgXQI9oWjUF1QCsFiNpkZPnRLlljh+Ggqg9qQAXaWg/i0g+58p71avKwNJRj4QRlQJ2yY3OoT6j1rGeW3LhYBwgUnTAzkQcdP8Amsuc+1k6c0ZuM4hbv/UDENgZGCQQMbj1Ajf0qjlXKLHghS5nJ1AgMGEAAgBjkHHxiiN37NsWDF1IgKQVMmNgSXz/APyPi/B8lNrWFMgkEbalIKGAwyJCx/wa6Syy40mRY8id0ZTyBNR03GjUfdggOrKIiBmTt1g1XZ5Ta6goLcM4EFjJJVQZwxAzjGaKNwtzf8UnJnOIBjYRpAnciTVLcE/jEL4xb9NKaBp92RIU5HX0rkp5PYcJd6CPEXbSxbtWkSY2XPX33idhgk5iuf8A2Wx/c3/8poovBvgkkkEgiTpgAxPVz5nPiO9BvuO9/eH/ALf51Iyl5Yan6CzfwqB/jSpV9Q5jD+vlTUqVUgqQ/r6UqVCiNMaVKgHqdNSoBCpCmpUA3SlSpUAlpmpUqIojUaVKiITt0S4empUZTW9DeJ/r601KiIZaelSoURpzTUqgHFSFKlRgcVIf19aelUKSSpilSrDNotO/y/8ASa1Wfe+f6mlSrhI6oa/sv+I/xqY2Pqf0pUq4yOqM9z3h/iX9BUU99vQfq1KlWSo1tuv+J/1pUqVQqP/Z"/>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8212" name="Picture 20" descr="https://encrypted-tbn1.gstatic.com/images?q=tbn:ANd9GcTBEFEsrT4A3Z7fx3YJb91B7xuqNlqCsLZm8vXFOszZUCVnq3Nlt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9830" y="4974371"/>
            <a:ext cx="2741248" cy="17621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373876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xmlns:mv="urn:schemas-microsoft-com:mac:vml">
      <p:transition spd="slow">
        <p:random/>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37113" y="588251"/>
            <a:ext cx="8911687" cy="1280890"/>
          </a:xfrm>
        </p:spPr>
        <p:txBody>
          <a:bodyPr/>
          <a:lstStyle/>
          <a:p>
            <a:r>
              <a:rPr lang="en-US" b="1" dirty="0" smtClean="0"/>
              <a:t>Scope of Agriculture Study</a:t>
            </a:r>
            <a:endParaRPr lang="en-US" b="1" dirty="0"/>
          </a:p>
        </p:txBody>
      </p:sp>
      <p:sp>
        <p:nvSpPr>
          <p:cNvPr id="3" name="Content Placeholder 2"/>
          <p:cNvSpPr>
            <a:spLocks noGrp="1"/>
          </p:cNvSpPr>
          <p:nvPr>
            <p:ph idx="1"/>
          </p:nvPr>
        </p:nvSpPr>
        <p:spPr>
          <a:xfrm>
            <a:off x="4020918" y="1290548"/>
            <a:ext cx="8040688" cy="5283246"/>
          </a:xfrm>
        </p:spPr>
        <p:txBody>
          <a:bodyPr>
            <a:normAutofit/>
          </a:bodyPr>
          <a:lstStyle/>
          <a:p>
            <a:pPr marL="457200" lvl="1" indent="0">
              <a:buNone/>
            </a:pPr>
            <a:endParaRPr lang="en-US" sz="1800" dirty="0" smtClean="0"/>
          </a:p>
          <a:p>
            <a:pPr marL="457200" lvl="1" indent="0">
              <a:buNone/>
            </a:pPr>
            <a:r>
              <a:rPr lang="en-US" sz="1800" b="1" dirty="0" smtClean="0"/>
              <a:t>Current technology issues in agriculture</a:t>
            </a:r>
          </a:p>
          <a:p>
            <a:pPr lvl="2"/>
            <a:r>
              <a:rPr lang="en-US" sz="1800" dirty="0" smtClean="0"/>
              <a:t>Genetically modified organisms (GMOs)</a:t>
            </a:r>
          </a:p>
          <a:p>
            <a:pPr lvl="2"/>
            <a:r>
              <a:rPr lang="en-US" sz="1800" dirty="0" smtClean="0"/>
              <a:t>Herbicides &amp; pesticides </a:t>
            </a:r>
          </a:p>
          <a:p>
            <a:pPr lvl="2"/>
            <a:r>
              <a:rPr lang="en-US" sz="1800" dirty="0"/>
              <a:t>A</a:t>
            </a:r>
            <a:r>
              <a:rPr lang="en-US" sz="1800" dirty="0" smtClean="0"/>
              <a:t>gricultural water pollution &amp; technology</a:t>
            </a:r>
          </a:p>
          <a:p>
            <a:pPr lvl="2"/>
            <a:r>
              <a:rPr lang="en-US" sz="1800" dirty="0" smtClean="0"/>
              <a:t>Antibiotics in livestock</a:t>
            </a:r>
          </a:p>
          <a:p>
            <a:pPr lvl="2"/>
            <a:r>
              <a:rPr lang="en-US" sz="1800" dirty="0" smtClean="0"/>
              <a:t>Accurate food labeling</a:t>
            </a:r>
            <a:br>
              <a:rPr lang="en-US" sz="1800" dirty="0" smtClean="0"/>
            </a:br>
            <a:endParaRPr lang="en-US" sz="1800" dirty="0" smtClean="0"/>
          </a:p>
          <a:p>
            <a:pPr marL="457200" lvl="1" indent="0">
              <a:buNone/>
            </a:pPr>
            <a:r>
              <a:rPr lang="en-US" sz="1800" b="1" dirty="0" smtClean="0"/>
              <a:t>Current agriculture finance issues</a:t>
            </a:r>
          </a:p>
          <a:p>
            <a:pPr lvl="2"/>
            <a:r>
              <a:rPr lang="en-US" sz="1800" dirty="0" smtClean="0"/>
              <a:t>Consolidation in agriculture industries</a:t>
            </a:r>
          </a:p>
          <a:p>
            <a:pPr lvl="2"/>
            <a:r>
              <a:rPr lang="en-US" sz="1800" dirty="0" smtClean="0"/>
              <a:t>Crop subsidies</a:t>
            </a:r>
          </a:p>
          <a:p>
            <a:pPr lvl="2"/>
            <a:r>
              <a:rPr lang="en-US" sz="1800" dirty="0" smtClean="0"/>
              <a:t>Federal agricultural regulatory process</a:t>
            </a:r>
          </a:p>
          <a:p>
            <a:endParaRPr lang="en-US" dirty="0" smtClean="0"/>
          </a:p>
          <a:p>
            <a:pPr marL="0" indent="0">
              <a:buNone/>
            </a:pPr>
            <a:endParaRPr lang="en-US" dirty="0"/>
          </a:p>
        </p:txBody>
      </p:sp>
      <p:pic>
        <p:nvPicPr>
          <p:cNvPr id="5" name="Picture 10" descr="https://encrypted-tbn2.gstatic.com/images?q=tbn:ANd9GcSRfWh1OVF-75lQ3oVWfkVd9gs21MwJKlZssxRIyJIXgx9ATDh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5799" y="3056216"/>
            <a:ext cx="3595119" cy="20388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107150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mv="urn:schemas-microsoft-com:mac:vml" xmlns="">
      <p:transition spd="slow">
        <p:random/>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38356" y="706563"/>
            <a:ext cx="9969278" cy="725121"/>
          </a:xfrm>
        </p:spPr>
        <p:txBody>
          <a:bodyPr>
            <a:normAutofit fontScale="90000"/>
          </a:bodyPr>
          <a:lstStyle/>
          <a:p>
            <a:r>
              <a:rPr lang="en-US" sz="3600" b="1" dirty="0" smtClean="0"/>
              <a:t>Animal Management: Impact on Environment</a:t>
            </a:r>
            <a:r>
              <a:rPr lang="en-US" sz="3600" dirty="0">
                <a:latin typeface="Arial" panose="020B0604020202020204" pitchFamily="34" charset="0"/>
                <a:cs typeface="Arial" panose="020B0604020202020204" pitchFamily="34" charset="0"/>
              </a:rPr>
              <a:t/>
            </a:r>
            <a:br>
              <a:rPr lang="en-US" sz="3600" dirty="0">
                <a:latin typeface="Arial" panose="020B0604020202020204" pitchFamily="34" charset="0"/>
                <a:cs typeface="Arial" panose="020B0604020202020204" pitchFamily="34" charset="0"/>
              </a:rPr>
            </a:br>
            <a:endParaRPr lang="en-US" sz="3600" b="1" dirty="0"/>
          </a:p>
        </p:txBody>
      </p:sp>
      <p:sp>
        <p:nvSpPr>
          <p:cNvPr id="3" name="Content Placeholder 2"/>
          <p:cNvSpPr>
            <a:spLocks noGrp="1"/>
          </p:cNvSpPr>
          <p:nvPr>
            <p:ph idx="1"/>
          </p:nvPr>
        </p:nvSpPr>
        <p:spPr>
          <a:xfrm>
            <a:off x="3466490" y="1758339"/>
            <a:ext cx="7828043" cy="4370612"/>
          </a:xfrm>
        </p:spPr>
        <p:txBody>
          <a:bodyPr>
            <a:noAutofit/>
          </a:bodyPr>
          <a:lstStyle/>
          <a:p>
            <a:pPr marL="0" indent="0">
              <a:buNone/>
            </a:pPr>
            <a:r>
              <a:rPr lang="en-US" dirty="0">
                <a:cs typeface="Arial" panose="020B0604020202020204" pitchFamily="34" charset="0"/>
              </a:rPr>
              <a:t>M</a:t>
            </a:r>
            <a:r>
              <a:rPr lang="en-US" dirty="0" smtClean="0">
                <a:cs typeface="Arial" panose="020B0604020202020204" pitchFamily="34" charset="0"/>
              </a:rPr>
              <a:t>ajor </a:t>
            </a:r>
            <a:r>
              <a:rPr lang="en-US" dirty="0">
                <a:cs typeface="Arial" panose="020B0604020202020204" pitchFamily="34" charset="0"/>
              </a:rPr>
              <a:t>sources of runoff </a:t>
            </a:r>
            <a:r>
              <a:rPr lang="en-US" dirty="0" smtClean="0">
                <a:cs typeface="Arial" panose="020B0604020202020204" pitchFamily="34" charset="0"/>
              </a:rPr>
              <a:t>water contamination &amp; air pollution</a:t>
            </a:r>
            <a:r>
              <a:rPr lang="en-US" dirty="0">
                <a:cs typeface="Arial" panose="020B0604020202020204" pitchFamily="34" charset="0"/>
              </a:rPr>
              <a:t> </a:t>
            </a:r>
          </a:p>
          <a:p>
            <a:pPr marL="0" indent="0">
              <a:buNone/>
            </a:pPr>
            <a:endParaRPr lang="en-US" b="1" u="sng" dirty="0" smtClean="0">
              <a:cs typeface="Arial" panose="020B0604020202020204" pitchFamily="34" charset="0"/>
            </a:endParaRPr>
          </a:p>
          <a:p>
            <a:pPr marL="0" indent="0">
              <a:buNone/>
            </a:pPr>
            <a:r>
              <a:rPr lang="en-US" b="1" u="sng" dirty="0" smtClean="0">
                <a:cs typeface="Arial" panose="020B0604020202020204" pitchFamily="34" charset="0"/>
              </a:rPr>
              <a:t>Concerns:</a:t>
            </a:r>
          </a:p>
          <a:p>
            <a:pPr>
              <a:buFont typeface="Wingdings" panose="05000000000000000000" pitchFamily="2" charset="2"/>
              <a:buChar char="§"/>
            </a:pPr>
            <a:r>
              <a:rPr lang="en-US" dirty="0" smtClean="0">
                <a:cs typeface="Arial" panose="020B0604020202020204" pitchFamily="34" charset="0"/>
              </a:rPr>
              <a:t>Regulations, monitoring and enforcement weak</a:t>
            </a:r>
          </a:p>
          <a:p>
            <a:pPr>
              <a:buFont typeface="Wingdings" panose="05000000000000000000" pitchFamily="2" charset="2"/>
              <a:buChar char="§"/>
            </a:pPr>
            <a:endParaRPr lang="en-US" dirty="0" smtClean="0">
              <a:cs typeface="Arial" panose="020B0604020202020204" pitchFamily="34" charset="0"/>
            </a:endParaRPr>
          </a:p>
          <a:p>
            <a:pPr>
              <a:buFont typeface="Wingdings" panose="05000000000000000000" pitchFamily="2" charset="2"/>
              <a:buChar char="§"/>
            </a:pPr>
            <a:r>
              <a:rPr lang="en-US" dirty="0" smtClean="0">
                <a:cs typeface="Arial" panose="020B0604020202020204" pitchFamily="34" charset="0"/>
              </a:rPr>
              <a:t>Lack </a:t>
            </a:r>
            <a:r>
              <a:rPr lang="en-US" dirty="0">
                <a:cs typeface="Arial" panose="020B0604020202020204" pitchFamily="34" charset="0"/>
              </a:rPr>
              <a:t>of coordination with multiple </a:t>
            </a:r>
            <a:r>
              <a:rPr lang="en-US" dirty="0" smtClean="0">
                <a:cs typeface="Arial" panose="020B0604020202020204" pitchFamily="34" charset="0"/>
              </a:rPr>
              <a:t>agencies: </a:t>
            </a:r>
          </a:p>
          <a:p>
            <a:pPr lvl="1">
              <a:buFont typeface="Wingdings" panose="05000000000000000000" pitchFamily="2" charset="2"/>
              <a:buChar char="§"/>
            </a:pPr>
            <a:r>
              <a:rPr lang="en-US" dirty="0" smtClean="0">
                <a:cs typeface="Arial" panose="020B0604020202020204" pitchFamily="34" charset="0"/>
              </a:rPr>
              <a:t>differing  </a:t>
            </a:r>
            <a:r>
              <a:rPr lang="en-US" dirty="0">
                <a:cs typeface="Arial" panose="020B0604020202020204" pitchFamily="34" charset="0"/>
              </a:rPr>
              <a:t>local and state regulations </a:t>
            </a:r>
            <a:endParaRPr lang="en-US" dirty="0" smtClean="0">
              <a:cs typeface="Arial" panose="020B0604020202020204" pitchFamily="34" charset="0"/>
            </a:endParaRPr>
          </a:p>
          <a:p>
            <a:pPr lvl="1">
              <a:buFont typeface="Wingdings" panose="05000000000000000000" pitchFamily="2" charset="2"/>
              <a:buChar char="§"/>
            </a:pPr>
            <a:r>
              <a:rPr lang="en-US" dirty="0" smtClean="0">
                <a:cs typeface="Arial" panose="020B0604020202020204" pitchFamily="34" charset="0"/>
              </a:rPr>
              <a:t>LWVUS-recommends federal </a:t>
            </a:r>
            <a:r>
              <a:rPr lang="en-US" dirty="0">
                <a:cs typeface="Arial" panose="020B0604020202020204" pitchFamily="34" charset="0"/>
              </a:rPr>
              <a:t>oversight and </a:t>
            </a:r>
            <a:r>
              <a:rPr lang="en-US" dirty="0" smtClean="0">
                <a:cs typeface="Arial" panose="020B0604020202020204" pitchFamily="34" charset="0"/>
              </a:rPr>
              <a:t>standards</a:t>
            </a:r>
          </a:p>
          <a:p>
            <a:pPr>
              <a:buFont typeface="Wingdings" panose="05000000000000000000" pitchFamily="2" charset="2"/>
              <a:buChar char="§"/>
            </a:pPr>
            <a:endParaRPr lang="en-US" dirty="0" smtClean="0">
              <a:cs typeface="Arial" panose="020B0604020202020204" pitchFamily="34" charset="0"/>
            </a:endParaRPr>
          </a:p>
          <a:p>
            <a:pPr>
              <a:buFont typeface="Wingdings" panose="05000000000000000000" pitchFamily="2" charset="2"/>
              <a:buChar char="§"/>
            </a:pPr>
            <a:r>
              <a:rPr lang="en-US" dirty="0" smtClean="0">
                <a:cs typeface="Arial" panose="020B0604020202020204" pitchFamily="34" charset="0"/>
              </a:rPr>
              <a:t>Right </a:t>
            </a:r>
            <a:r>
              <a:rPr lang="en-US" dirty="0">
                <a:cs typeface="Arial" panose="020B0604020202020204" pitchFamily="34" charset="0"/>
              </a:rPr>
              <a:t>to Farm </a:t>
            </a:r>
            <a:r>
              <a:rPr lang="en-US" dirty="0" smtClean="0">
                <a:cs typeface="Arial" panose="020B0604020202020204" pitchFamily="34" charset="0"/>
              </a:rPr>
              <a:t>Law </a:t>
            </a:r>
          </a:p>
          <a:p>
            <a:pPr marL="0" indent="0">
              <a:buNone/>
            </a:pPr>
            <a:endParaRPr lang="en-US" dirty="0" smtClean="0">
              <a:cs typeface="Arial" panose="020B0604020202020204" pitchFamily="34" charset="0"/>
            </a:endParaRPr>
          </a:p>
        </p:txBody>
      </p:sp>
      <p:pic>
        <p:nvPicPr>
          <p:cNvPr id="4" name="Picture 2" descr="https://encrypted-tbn0.gstatic.com/images?q=tbn:ANd9GcRC7U7Ag1E7xqQtwOVpMBrHoT61WUbKdehGCKA-ebAb5yYYIsqyI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116" y="4822581"/>
            <a:ext cx="2932194" cy="175931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https://encrypted-tbn2.gstatic.com/images?q=tbn:ANd9GcTRP39PiBQOtZQTIdPDFHHhiwtYbFHGEX7vRjiGuLTr91ZpIQge0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82675" y="1758339"/>
            <a:ext cx="1743075" cy="2628900"/>
          </a:xfrm>
          <a:prstGeom prst="rect">
            <a:avLst/>
          </a:prstGeom>
          <a:noFill/>
          <a:extLst>
            <a:ext uri="{909E8E84-426E-40DD-AFC4-6F175D3DCCD1}">
              <a14:hiddenFill xmlns:a14="http://schemas.microsoft.com/office/drawing/2010/main">
                <a:solidFill>
                  <a:srgbClr val="FFFFFF"/>
                </a:solidFill>
              </a14:hiddenFill>
            </a:ext>
          </a:extLst>
        </p:spPr>
      </p:pic>
      <p:pic>
        <p:nvPicPr>
          <p:cNvPr id="9218" name="Picture 2" descr="https://encrypted-tbn3.gstatic.com/images?q=tbn:ANd9GcQd5llvMMTSFyzWT9y67-T6uL3-6A-tzS_Czx6J6_OoZftdCyAi"/>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596966" y="3019319"/>
            <a:ext cx="1060075" cy="11537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79599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xmlns:mv="urn:schemas-microsoft-com:mac:vml">
      <p:transition spd="slow">
        <p:random/>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3"/>
          <p:cNvSpPr>
            <a:spLocks noGrp="1"/>
          </p:cNvSpPr>
          <p:nvPr>
            <p:ph type="body" idx="1"/>
          </p:nvPr>
        </p:nvSpPr>
        <p:spPr>
          <a:xfrm>
            <a:off x="1963563" y="3980706"/>
            <a:ext cx="9581090" cy="2540000"/>
          </a:xfrm>
        </p:spPr>
        <p:txBody>
          <a:bodyPr>
            <a:normAutofit/>
          </a:bodyPr>
          <a:lstStyle/>
          <a:p>
            <a:pPr marL="914400" lvl="1" indent="-457200">
              <a:buFont typeface="Wingdings" panose="05000000000000000000" pitchFamily="2" charset="2"/>
              <a:buChar char="v"/>
            </a:pPr>
            <a:r>
              <a:rPr lang="en-US" sz="2000" b="1" dirty="0" smtClean="0">
                <a:solidFill>
                  <a:schemeClr val="tx1"/>
                </a:solidFill>
              </a:rPr>
              <a:t>Clean Water Act (CWA)</a:t>
            </a:r>
            <a:r>
              <a:rPr lang="en-US" sz="2000" dirty="0" smtClean="0">
                <a:solidFill>
                  <a:schemeClr val="tx1"/>
                </a:solidFill>
              </a:rPr>
              <a:t> - Water runoff issues </a:t>
            </a:r>
          </a:p>
          <a:p>
            <a:pPr marL="914400" lvl="1" indent="-457200">
              <a:buFont typeface="Wingdings" panose="05000000000000000000" pitchFamily="2" charset="2"/>
              <a:buChar char="v"/>
            </a:pPr>
            <a:endParaRPr lang="en-US" sz="2000" b="1" dirty="0" smtClean="0">
              <a:solidFill>
                <a:schemeClr val="tx1"/>
              </a:solidFill>
            </a:endParaRPr>
          </a:p>
          <a:p>
            <a:pPr marL="914400" lvl="1" indent="-457200">
              <a:buFont typeface="Wingdings" panose="05000000000000000000" pitchFamily="2" charset="2"/>
              <a:buChar char="v"/>
            </a:pPr>
            <a:r>
              <a:rPr lang="en-US" sz="2000" b="1" dirty="0" smtClean="0">
                <a:solidFill>
                  <a:schemeClr val="tx1"/>
                </a:solidFill>
              </a:rPr>
              <a:t>Federal Insecticide, Fungicide and Rodenticide Act (FIFRA)</a:t>
            </a:r>
            <a:endParaRPr lang="en-US" sz="2000" dirty="0" smtClean="0">
              <a:solidFill>
                <a:schemeClr val="tx1"/>
              </a:solidFill>
            </a:endParaRPr>
          </a:p>
          <a:p>
            <a:pPr lvl="2"/>
            <a:endParaRPr lang="en-US" sz="2400" dirty="0" smtClean="0">
              <a:solidFill>
                <a:schemeClr val="tx1"/>
              </a:solidFill>
            </a:endParaRPr>
          </a:p>
        </p:txBody>
      </p:sp>
      <p:sp>
        <p:nvSpPr>
          <p:cNvPr id="151555" name="Rectangle 2"/>
          <p:cNvSpPr>
            <a:spLocks/>
          </p:cNvSpPr>
          <p:nvPr/>
        </p:nvSpPr>
        <p:spPr bwMode="auto">
          <a:xfrm>
            <a:off x="925639" y="2981518"/>
            <a:ext cx="8722969" cy="992188"/>
          </a:xfrm>
          <a:prstGeom prst="rect">
            <a:avLst/>
          </a:prstGeom>
          <a:noFill/>
          <a:ln w="9525">
            <a:noFill/>
            <a:miter lim="800000"/>
            <a:headEnd/>
            <a:tailEnd/>
          </a:ln>
        </p:spPr>
        <p:txBody>
          <a:bodyPr anchor="ctr"/>
          <a:lstStyle/>
          <a:p>
            <a:pPr algn="ctr" fontAlgn="base">
              <a:lnSpc>
                <a:spcPct val="90000"/>
              </a:lnSpc>
              <a:spcBef>
                <a:spcPct val="0"/>
              </a:spcBef>
              <a:spcAft>
                <a:spcPct val="0"/>
              </a:spcAft>
            </a:pPr>
            <a:r>
              <a:rPr lang="en-US" sz="4400" b="1" dirty="0" smtClean="0">
                <a:solidFill>
                  <a:prstClr val="black"/>
                </a:solidFill>
                <a:latin typeface="Calibri Light"/>
                <a:cs typeface="Arial" charset="0"/>
              </a:rPr>
              <a:t>Legislation </a:t>
            </a:r>
            <a:r>
              <a:rPr lang="en-US" sz="4400" b="1" dirty="0">
                <a:solidFill>
                  <a:prstClr val="black"/>
                </a:solidFill>
                <a:latin typeface="Calibri Light"/>
                <a:cs typeface="Arial" charset="0"/>
              </a:rPr>
              <a:t>Related to Agriculture</a:t>
            </a:r>
          </a:p>
        </p:txBody>
      </p:sp>
      <p:pic>
        <p:nvPicPr>
          <p:cNvPr id="151556" name="Picture 2" descr="https://encrypted-tbn3.gstatic.com/images?q=tbn:ANd9GcRjLSxcWDXdJTcfJBHvPTVjNxdZEftm7RCjRDw8FJYJbSXmJif7qw"/>
          <p:cNvPicPr>
            <a:picLocks noChangeAspect="1" noChangeArrowheads="1"/>
          </p:cNvPicPr>
          <p:nvPr/>
        </p:nvPicPr>
        <p:blipFill>
          <a:blip r:embed="rId3"/>
          <a:srcRect/>
          <a:stretch>
            <a:fillRect/>
          </a:stretch>
        </p:blipFill>
        <p:spPr bwMode="auto">
          <a:xfrm>
            <a:off x="7953591" y="471487"/>
            <a:ext cx="3153581" cy="2008552"/>
          </a:xfrm>
          <a:prstGeom prst="rect">
            <a:avLst/>
          </a:prstGeom>
          <a:noFill/>
          <a:ln w="9525">
            <a:noFill/>
            <a:miter lim="800000"/>
            <a:headEnd/>
            <a:tailEnd/>
          </a:ln>
        </p:spPr>
      </p:pic>
      <p:sp>
        <p:nvSpPr>
          <p:cNvPr id="5" name="Rectangle 3"/>
          <p:cNvSpPr txBox="1">
            <a:spLocks/>
          </p:cNvSpPr>
          <p:nvPr/>
        </p:nvSpPr>
        <p:spPr>
          <a:xfrm>
            <a:off x="3048984" y="773041"/>
            <a:ext cx="4476281" cy="1243154"/>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r>
              <a:rPr lang="en-US" sz="2400" dirty="0" smtClean="0"/>
              <a:t>Reviews and monitors</a:t>
            </a:r>
            <a:br>
              <a:rPr lang="en-US" sz="2400" dirty="0" smtClean="0"/>
            </a:br>
            <a:endParaRPr lang="en-US" sz="900" dirty="0" smtClean="0"/>
          </a:p>
          <a:p>
            <a:r>
              <a:rPr lang="en-US" sz="2400" dirty="0" smtClean="0"/>
              <a:t>Has the right to prosecute</a:t>
            </a:r>
            <a:endParaRPr lang="en-US" sz="2400" dirty="0"/>
          </a:p>
        </p:txBody>
      </p:sp>
      <p:pic>
        <p:nvPicPr>
          <p:cNvPr id="6" name="Picture 4" descr="ANd9GcQw8h7VPkYEC1kPcj4NlmXSRkl04lXkzquuuAxGNSr6sDGNtHMc"/>
          <p:cNvPicPr>
            <a:picLocks noChangeAspect="1" noChangeArrowheads="1"/>
          </p:cNvPicPr>
          <p:nvPr/>
        </p:nvPicPr>
        <p:blipFill>
          <a:blip r:embed="rId4"/>
          <a:srcRect/>
          <a:stretch>
            <a:fillRect/>
          </a:stretch>
        </p:blipFill>
        <p:spPr bwMode="auto">
          <a:xfrm>
            <a:off x="878142" y="309197"/>
            <a:ext cx="2170842" cy="2170842"/>
          </a:xfrm>
          <a:prstGeom prst="rect">
            <a:avLst/>
          </a:prstGeom>
          <a:noFill/>
        </p:spPr>
      </p:pic>
    </p:spTree>
    <p:extLst>
      <p:ext uri="{BB962C8B-B14F-4D97-AF65-F5344CB8AC3E}">
        <p14:creationId xmlns:p14="http://schemas.microsoft.com/office/powerpoint/2010/main" val="171289890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xmlns:mv="urn:schemas-microsoft-com:mac:vml">
      <p:transition spd="slow">
        <p:random/>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51632" y="597216"/>
            <a:ext cx="5883702" cy="953678"/>
          </a:xfrm>
        </p:spPr>
        <p:txBody>
          <a:bodyPr/>
          <a:lstStyle/>
          <a:p>
            <a:r>
              <a:rPr lang="en-US" b="1" dirty="0">
                <a:solidFill>
                  <a:schemeClr val="tx1"/>
                </a:solidFill>
              </a:rPr>
              <a:t>Animal Waste </a:t>
            </a:r>
            <a:r>
              <a:rPr lang="en-US" b="1" dirty="0" smtClean="0">
                <a:solidFill>
                  <a:schemeClr val="tx1"/>
                </a:solidFill>
              </a:rPr>
              <a:t>Regulation</a:t>
            </a:r>
            <a:endParaRPr lang="en-US" b="1" dirty="0">
              <a:solidFill>
                <a:schemeClr val="tx1"/>
              </a:solidFill>
            </a:endParaRPr>
          </a:p>
        </p:txBody>
      </p:sp>
      <p:sp>
        <p:nvSpPr>
          <p:cNvPr id="3" name="Content Placeholder 2"/>
          <p:cNvSpPr>
            <a:spLocks noGrp="1"/>
          </p:cNvSpPr>
          <p:nvPr>
            <p:ph idx="1"/>
          </p:nvPr>
        </p:nvSpPr>
        <p:spPr>
          <a:xfrm>
            <a:off x="1725208" y="1639546"/>
            <a:ext cx="9655365" cy="4896721"/>
          </a:xfrm>
        </p:spPr>
        <p:txBody>
          <a:bodyPr>
            <a:normAutofit fontScale="92500"/>
          </a:bodyPr>
          <a:lstStyle/>
          <a:p>
            <a:pPr>
              <a:spcBef>
                <a:spcPts val="2400"/>
              </a:spcBef>
              <a:buFont typeface="Wingdings" panose="05000000000000000000" pitchFamily="2" charset="2"/>
              <a:buChar char="v"/>
            </a:pPr>
            <a:r>
              <a:rPr lang="en-US" sz="2000" dirty="0" smtClean="0"/>
              <a:t>Historically, very little legislation. </a:t>
            </a:r>
            <a:endParaRPr lang="en-US" sz="2000" dirty="0"/>
          </a:p>
          <a:p>
            <a:pPr>
              <a:spcBef>
                <a:spcPts val="2400"/>
              </a:spcBef>
              <a:buFont typeface="Wingdings" panose="05000000000000000000" pitchFamily="2" charset="2"/>
              <a:buChar char="v"/>
            </a:pPr>
            <a:r>
              <a:rPr lang="en-US" sz="2000" dirty="0" smtClean="0"/>
              <a:t>Much complexity and turmoil in regulations:</a:t>
            </a:r>
          </a:p>
          <a:p>
            <a:pPr lvl="1">
              <a:spcBef>
                <a:spcPts val="2400"/>
              </a:spcBef>
              <a:buFont typeface="Arial" panose="020B0604020202020204" pitchFamily="34" charset="0"/>
              <a:buChar char="•"/>
            </a:pPr>
            <a:r>
              <a:rPr lang="en-US" dirty="0" smtClean="0"/>
              <a:t>2000’s EPA tries to set regulations, monitoring and requirement for permits. (Loopholes, lawsuits and constant changes)</a:t>
            </a:r>
          </a:p>
          <a:p>
            <a:pPr lvl="1">
              <a:spcBef>
                <a:spcPts val="2400"/>
              </a:spcBef>
              <a:buFont typeface="Arial" panose="020B0604020202020204" pitchFamily="34" charset="0"/>
              <a:buChar char="•"/>
            </a:pPr>
            <a:r>
              <a:rPr lang="en-US" dirty="0" smtClean="0"/>
              <a:t>2011: EPA requirements for CAFOs to submit info on location, size, type of animals, treatment, size of land, etc..</a:t>
            </a:r>
          </a:p>
          <a:p>
            <a:pPr lvl="1">
              <a:spcBef>
                <a:spcPts val="2400"/>
              </a:spcBef>
              <a:buFont typeface="Arial" panose="020B0604020202020204" pitchFamily="34" charset="0"/>
              <a:buChar char="•"/>
            </a:pPr>
            <a:r>
              <a:rPr lang="en-US" dirty="0" smtClean="0"/>
              <a:t>2012: Regulations withdrawn due to CAFOs opposition</a:t>
            </a:r>
          </a:p>
          <a:p>
            <a:pPr lvl="1">
              <a:spcBef>
                <a:spcPts val="2400"/>
              </a:spcBef>
              <a:buFont typeface="Arial" panose="020B0604020202020204" pitchFamily="34" charset="0"/>
              <a:buChar char="•"/>
            </a:pPr>
            <a:r>
              <a:rPr lang="en-US" dirty="0" smtClean="0"/>
              <a:t>2013: Lawsuits from environmental groups.</a:t>
            </a:r>
          </a:p>
          <a:p>
            <a:pPr>
              <a:spcBef>
                <a:spcPts val="2400"/>
              </a:spcBef>
              <a:buFont typeface="Wingdings" panose="05000000000000000000" pitchFamily="2" charset="2"/>
              <a:buChar char="v"/>
            </a:pPr>
            <a:r>
              <a:rPr lang="en-US" sz="2000" dirty="0" smtClean="0"/>
              <a:t>Local and state regulations vary greatly</a:t>
            </a:r>
          </a:p>
          <a:p>
            <a:pPr marL="0" indent="0">
              <a:spcBef>
                <a:spcPts val="2400"/>
              </a:spcBef>
              <a:buNone/>
            </a:pPr>
            <a:r>
              <a:rPr lang="en-US" sz="2000" b="1" dirty="0" smtClean="0"/>
              <a:t>* LWVUS position: 	EPA Federal Government should set and enforce standards.</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58113" y="322262"/>
            <a:ext cx="3730415" cy="22177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598253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xmlns:mv="urn:schemas-microsoft-com:mac:vml">
      <p:transition spd="slow">
        <p:random/>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67435" y="624110"/>
            <a:ext cx="10416989" cy="855066"/>
          </a:xfrm>
        </p:spPr>
        <p:txBody>
          <a:bodyPr/>
          <a:lstStyle/>
          <a:p>
            <a:r>
              <a:rPr lang="en-US" b="1" dirty="0" smtClean="0"/>
              <a:t>New Technologies in Animal Waste Treatment</a:t>
            </a:r>
            <a:endParaRPr lang="en-US" b="1" dirty="0"/>
          </a:p>
        </p:txBody>
      </p:sp>
      <p:sp>
        <p:nvSpPr>
          <p:cNvPr id="3" name="Content Placeholder 2"/>
          <p:cNvSpPr>
            <a:spLocks noGrp="1"/>
          </p:cNvSpPr>
          <p:nvPr>
            <p:ph idx="1"/>
          </p:nvPr>
        </p:nvSpPr>
        <p:spPr>
          <a:xfrm>
            <a:off x="2589211" y="1586753"/>
            <a:ext cx="9483340" cy="5091953"/>
          </a:xfrm>
        </p:spPr>
        <p:txBody>
          <a:bodyPr>
            <a:normAutofit/>
          </a:bodyPr>
          <a:lstStyle/>
          <a:p>
            <a:pPr>
              <a:spcBef>
                <a:spcPts val="1800"/>
              </a:spcBef>
            </a:pPr>
            <a:r>
              <a:rPr lang="en-US" sz="2400" dirty="0" smtClean="0">
                <a:solidFill>
                  <a:schemeClr val="tx1"/>
                </a:solidFill>
              </a:rPr>
              <a:t>Goal: reduce harmful E. Coli bacteria</a:t>
            </a:r>
          </a:p>
          <a:p>
            <a:pPr lvl="1">
              <a:spcBef>
                <a:spcPts val="1800"/>
              </a:spcBef>
              <a:buFont typeface="Wingdings" panose="05000000000000000000" pitchFamily="2" charset="2"/>
              <a:buChar char="§"/>
            </a:pPr>
            <a:r>
              <a:rPr lang="en-US" sz="2400" dirty="0" smtClean="0">
                <a:solidFill>
                  <a:schemeClr val="tx1"/>
                </a:solidFill>
              </a:rPr>
              <a:t>Add sodium carbonate to manure</a:t>
            </a:r>
          </a:p>
          <a:p>
            <a:pPr lvl="1">
              <a:spcBef>
                <a:spcPts val="1800"/>
              </a:spcBef>
              <a:buFont typeface="Wingdings" panose="05000000000000000000" pitchFamily="2" charset="2"/>
              <a:buChar char="§"/>
            </a:pPr>
            <a:r>
              <a:rPr lang="en-US" sz="2400" dirty="0" smtClean="0">
                <a:solidFill>
                  <a:schemeClr val="tx1"/>
                </a:solidFill>
              </a:rPr>
              <a:t>Add seaweed to feed </a:t>
            </a:r>
            <a:r>
              <a:rPr lang="en-US" sz="2400" dirty="0">
                <a:solidFill>
                  <a:schemeClr val="tx1"/>
                </a:solidFill>
              </a:rPr>
              <a:t> </a:t>
            </a:r>
            <a:endParaRPr lang="en-US" sz="2400" baseline="30000" dirty="0">
              <a:solidFill>
                <a:schemeClr val="tx1"/>
              </a:solidFill>
            </a:endParaRPr>
          </a:p>
          <a:p>
            <a:pPr lvl="1">
              <a:spcBef>
                <a:spcPts val="1800"/>
              </a:spcBef>
              <a:buFont typeface="Wingdings" panose="05000000000000000000" pitchFamily="2" charset="2"/>
              <a:buChar char="§"/>
            </a:pPr>
            <a:r>
              <a:rPr lang="en-US" sz="2400" dirty="0" smtClean="0">
                <a:solidFill>
                  <a:schemeClr val="tx1"/>
                </a:solidFill>
              </a:rPr>
              <a:t>Send cattle out to graze reducing feed of corn/grains </a:t>
            </a:r>
          </a:p>
          <a:p>
            <a:pPr marL="0" indent="0">
              <a:spcBef>
                <a:spcPts val="1800"/>
              </a:spcBef>
              <a:buNone/>
            </a:pPr>
            <a:r>
              <a:rPr lang="en-US" sz="2400" dirty="0" smtClean="0">
                <a:solidFill>
                  <a:schemeClr val="tx1"/>
                </a:solidFill>
              </a:rPr>
              <a:t>*Research shown to decrease E. Coli in all three options.</a:t>
            </a:r>
          </a:p>
          <a:p>
            <a:pPr marL="0" indent="0">
              <a:spcBef>
                <a:spcPts val="1800"/>
              </a:spcBef>
              <a:buNone/>
            </a:pPr>
            <a:endParaRPr lang="en-US" sz="2800" b="1" u="sng" dirty="0" smtClean="0">
              <a:solidFill>
                <a:schemeClr val="tx1"/>
              </a:solidFill>
            </a:endParaRPr>
          </a:p>
          <a:p>
            <a:pPr marL="0" indent="0">
              <a:spcBef>
                <a:spcPts val="1800"/>
              </a:spcBef>
              <a:buNone/>
            </a:pPr>
            <a:r>
              <a:rPr lang="en-US" sz="2800" b="1" u="sng" dirty="0" smtClean="0">
                <a:solidFill>
                  <a:schemeClr val="tx1"/>
                </a:solidFill>
              </a:rPr>
              <a:t>Bottom Line:</a:t>
            </a:r>
          </a:p>
          <a:p>
            <a:pPr marL="0" indent="0">
              <a:spcBef>
                <a:spcPts val="1800"/>
              </a:spcBef>
              <a:buNone/>
            </a:pPr>
            <a:r>
              <a:rPr lang="en-US" sz="2000" dirty="0" smtClean="0">
                <a:solidFill>
                  <a:schemeClr val="tx1"/>
                </a:solidFill>
              </a:rPr>
              <a:t>Large # of cattle         Large amount of waste= environmental concerns</a:t>
            </a:r>
          </a:p>
          <a:p>
            <a:pPr marL="0" indent="0">
              <a:spcBef>
                <a:spcPts val="1800"/>
              </a:spcBef>
              <a:buNone/>
            </a:pPr>
            <a:endParaRPr lang="en-US" sz="2400" dirty="0" smtClean="0">
              <a:solidFill>
                <a:schemeClr val="tx1"/>
              </a:solidFill>
            </a:endParaRPr>
          </a:p>
        </p:txBody>
      </p:sp>
      <p:cxnSp>
        <p:nvCxnSpPr>
          <p:cNvPr id="8" name="Straight Arrow Connector 7"/>
          <p:cNvCxnSpPr/>
          <p:nvPr/>
        </p:nvCxnSpPr>
        <p:spPr>
          <a:xfrm>
            <a:off x="4841330" y="6066252"/>
            <a:ext cx="524934"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5060080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xmlns:mv="urn:schemas-microsoft-com:mac:vml">
      <p:transition spd="slow">
        <p:random/>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7082" y="583038"/>
            <a:ext cx="9362256" cy="788564"/>
          </a:xfrm>
        </p:spPr>
        <p:txBody>
          <a:bodyPr>
            <a:normAutofit/>
          </a:bodyPr>
          <a:lstStyle/>
          <a:p>
            <a:r>
              <a:rPr lang="en-US" sz="3200" b="1" dirty="0" smtClean="0"/>
              <a:t>Animal Management: Antibiotics</a:t>
            </a:r>
            <a:endParaRPr lang="en-US" sz="3200" b="1" dirty="0"/>
          </a:p>
        </p:txBody>
      </p:sp>
      <p:sp>
        <p:nvSpPr>
          <p:cNvPr id="3" name="Content Placeholder 2"/>
          <p:cNvSpPr>
            <a:spLocks noGrp="1"/>
          </p:cNvSpPr>
          <p:nvPr>
            <p:ph idx="1"/>
          </p:nvPr>
        </p:nvSpPr>
        <p:spPr>
          <a:xfrm>
            <a:off x="2420471" y="1371604"/>
            <a:ext cx="9305364" cy="5032376"/>
          </a:xfrm>
        </p:spPr>
        <p:txBody>
          <a:bodyPr>
            <a:noAutofit/>
          </a:bodyPr>
          <a:lstStyle/>
          <a:p>
            <a:pPr marL="0" indent="0">
              <a:buNone/>
            </a:pPr>
            <a:r>
              <a:rPr lang="en-US" sz="2400" b="1" i="1" dirty="0" smtClean="0"/>
              <a:t>Most animals receive pharmaceuticals in feed for disease prevention whether they need it or not.</a:t>
            </a:r>
            <a:r>
              <a:rPr lang="en-US" sz="2000" b="1" i="1" dirty="0" smtClean="0"/>
              <a:t/>
            </a:r>
            <a:br>
              <a:rPr lang="en-US" sz="2000" b="1" i="1" dirty="0" smtClean="0"/>
            </a:br>
            <a:endParaRPr lang="en-US" sz="2000" b="1" i="1" dirty="0" smtClean="0"/>
          </a:p>
          <a:p>
            <a:pPr marL="0" indent="0">
              <a:buNone/>
            </a:pPr>
            <a:r>
              <a:rPr lang="en-US" sz="2400" b="1" dirty="0" smtClean="0"/>
              <a:t>Use and Benefit: </a:t>
            </a:r>
          </a:p>
          <a:p>
            <a:pPr marL="800100" lvl="1" indent="-342900">
              <a:buFont typeface="+mj-lt"/>
              <a:buAutoNum type="arabicPeriod"/>
            </a:pPr>
            <a:r>
              <a:rPr lang="en-US" sz="2000" dirty="0"/>
              <a:t>Prevent, control and treat disease in animals. </a:t>
            </a:r>
            <a:endParaRPr lang="en-US" sz="2000" dirty="0" smtClean="0"/>
          </a:p>
          <a:p>
            <a:pPr marL="800100" lvl="1" indent="-342900">
              <a:buFont typeface="+mj-lt"/>
              <a:buAutoNum type="arabicPeriod"/>
            </a:pPr>
            <a:r>
              <a:rPr lang="en-US" sz="2000" dirty="0" smtClean="0"/>
              <a:t>Make food supply safer and people healthier</a:t>
            </a:r>
          </a:p>
          <a:p>
            <a:pPr marL="800100" lvl="1" indent="-342900">
              <a:buFont typeface="+mj-lt"/>
              <a:buAutoNum type="arabicPeriod"/>
            </a:pPr>
            <a:endParaRPr lang="en-US" sz="1000" b="1" dirty="0"/>
          </a:p>
          <a:p>
            <a:pPr marL="57150" indent="0">
              <a:buNone/>
            </a:pPr>
            <a:r>
              <a:rPr lang="en-US" sz="2200" b="1" dirty="0" smtClean="0"/>
              <a:t>Concerns: </a:t>
            </a:r>
          </a:p>
          <a:p>
            <a:pPr marL="914400" lvl="1" indent="-457200">
              <a:buFont typeface="+mj-lt"/>
              <a:buAutoNum type="arabicPeriod"/>
            </a:pPr>
            <a:r>
              <a:rPr lang="en-US" sz="2000" dirty="0" smtClean="0"/>
              <a:t>Overuse and link to antibiotic resistant bacteria</a:t>
            </a:r>
          </a:p>
          <a:p>
            <a:pPr marL="914400" lvl="1" indent="-457200">
              <a:buFont typeface="+mj-lt"/>
              <a:buAutoNum type="arabicPeriod"/>
            </a:pPr>
            <a:r>
              <a:rPr lang="en-US" sz="2000" dirty="0" smtClean="0"/>
              <a:t>Difficult for FDA to monitor use and resistance trends. </a:t>
            </a:r>
          </a:p>
          <a:p>
            <a:pPr marL="914400" lvl="1" indent="-457200">
              <a:buFont typeface="+mj-lt"/>
              <a:buAutoNum type="arabicPeriod"/>
            </a:pPr>
            <a:r>
              <a:rPr lang="en-US" sz="2000" dirty="0" smtClean="0"/>
              <a:t>No legal power over use or resources to withdraw antibiotics already approved for market.</a:t>
            </a:r>
          </a:p>
        </p:txBody>
      </p:sp>
    </p:spTree>
    <p:extLst>
      <p:ext uri="{BB962C8B-B14F-4D97-AF65-F5344CB8AC3E}">
        <p14:creationId xmlns:p14="http://schemas.microsoft.com/office/powerpoint/2010/main" val="81947579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xmlns:mv="urn:schemas-microsoft-com:mac:vml">
      <p:transition spd="slow">
        <p:random/>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99902" y="695944"/>
            <a:ext cx="9362256" cy="788564"/>
          </a:xfrm>
        </p:spPr>
        <p:txBody>
          <a:bodyPr>
            <a:normAutofit/>
          </a:bodyPr>
          <a:lstStyle/>
          <a:p>
            <a:r>
              <a:rPr lang="en-US" sz="3200" b="1" dirty="0" smtClean="0"/>
              <a:t>Animal Management: Antibiotics</a:t>
            </a:r>
            <a:endParaRPr lang="en-US" sz="3200" b="1" dirty="0"/>
          </a:p>
        </p:txBody>
      </p:sp>
      <p:sp>
        <p:nvSpPr>
          <p:cNvPr id="3" name="Content Placeholder 2"/>
          <p:cNvSpPr>
            <a:spLocks noGrp="1"/>
          </p:cNvSpPr>
          <p:nvPr>
            <p:ph idx="1"/>
          </p:nvPr>
        </p:nvSpPr>
        <p:spPr>
          <a:xfrm>
            <a:off x="1876127" y="1486931"/>
            <a:ext cx="9789460" cy="4842932"/>
          </a:xfrm>
        </p:spPr>
        <p:txBody>
          <a:bodyPr>
            <a:noAutofit/>
          </a:bodyPr>
          <a:lstStyle/>
          <a:p>
            <a:pPr marL="0" indent="0">
              <a:buNone/>
            </a:pPr>
            <a:r>
              <a:rPr lang="en-US" sz="2000" b="1" dirty="0" smtClean="0"/>
              <a:t>FDA </a:t>
            </a:r>
            <a:r>
              <a:rPr lang="en-US" sz="2000" b="1" dirty="0"/>
              <a:t>approval </a:t>
            </a:r>
            <a:r>
              <a:rPr lang="en-US" sz="2000" b="1" dirty="0" smtClean="0"/>
              <a:t>evaluation process: </a:t>
            </a:r>
          </a:p>
          <a:p>
            <a:pPr marL="914400" lvl="1" indent="-457200">
              <a:buFont typeface="+mj-lt"/>
              <a:buAutoNum type="arabicPeriod"/>
            </a:pPr>
            <a:r>
              <a:rPr lang="en-US" sz="2000" dirty="0" smtClean="0"/>
              <a:t>Safety </a:t>
            </a:r>
            <a:r>
              <a:rPr lang="en-US" sz="2000" dirty="0"/>
              <a:t>to the animal and food products made from the treated </a:t>
            </a:r>
            <a:r>
              <a:rPr lang="en-US" sz="2000" dirty="0" smtClean="0"/>
              <a:t>animal;</a:t>
            </a:r>
          </a:p>
          <a:p>
            <a:pPr marL="914400" lvl="1" indent="-457200">
              <a:buFont typeface="+mj-lt"/>
              <a:buAutoNum type="arabicPeriod"/>
            </a:pPr>
            <a:r>
              <a:rPr lang="en-US" sz="2000" dirty="0" smtClean="0"/>
              <a:t>Effectiveness;</a:t>
            </a:r>
          </a:p>
          <a:p>
            <a:pPr marL="914400" lvl="1" indent="-457200">
              <a:buFont typeface="+mj-lt"/>
              <a:buAutoNum type="arabicPeriod"/>
            </a:pPr>
            <a:r>
              <a:rPr lang="en-US" sz="2000" dirty="0" smtClean="0"/>
              <a:t>Impact </a:t>
            </a:r>
            <a:r>
              <a:rPr lang="en-US" sz="2000" dirty="0"/>
              <a:t>on the </a:t>
            </a:r>
            <a:r>
              <a:rPr lang="en-US" sz="2000" dirty="0" smtClean="0"/>
              <a:t>environment; </a:t>
            </a:r>
            <a:r>
              <a:rPr lang="en-US" sz="2000" dirty="0"/>
              <a:t>and  </a:t>
            </a:r>
            <a:endParaRPr lang="en-US" sz="2000" dirty="0" smtClean="0"/>
          </a:p>
          <a:p>
            <a:pPr marL="914400" lvl="1" indent="-457200">
              <a:buFont typeface="+mj-lt"/>
              <a:buAutoNum type="arabicPeriod"/>
            </a:pPr>
            <a:r>
              <a:rPr lang="en-US" sz="2000" dirty="0" smtClean="0"/>
              <a:t>Safety </a:t>
            </a:r>
            <a:r>
              <a:rPr lang="en-US" sz="2000" dirty="0"/>
              <a:t>of the people administering the drug or who may come into contact with the drug. </a:t>
            </a:r>
            <a:r>
              <a:rPr lang="en-US" sz="2000" dirty="0" smtClean="0"/>
              <a:t/>
            </a:r>
            <a:br>
              <a:rPr lang="en-US" sz="2000" dirty="0" smtClean="0"/>
            </a:br>
            <a:endParaRPr lang="en-US" sz="2000" dirty="0" smtClean="0"/>
          </a:p>
          <a:p>
            <a:r>
              <a:rPr lang="en-US" sz="2000" dirty="0" smtClean="0"/>
              <a:t>Wait period</a:t>
            </a:r>
            <a:r>
              <a:rPr lang="en-US" dirty="0" smtClean="0"/>
              <a:t/>
            </a:r>
            <a:br>
              <a:rPr lang="en-US" dirty="0" smtClean="0"/>
            </a:br>
            <a:endParaRPr lang="en-US" dirty="0"/>
          </a:p>
          <a:p>
            <a:r>
              <a:rPr lang="en-US" sz="2000" dirty="0" smtClean="0"/>
              <a:t>Recommendation to FDA by concerned watch groups: </a:t>
            </a:r>
          </a:p>
          <a:p>
            <a:pPr lvl="1"/>
            <a:r>
              <a:rPr lang="en-US" dirty="0" smtClean="0"/>
              <a:t>Phase out use of antibiotics in livestock except for treatment of sick animals.</a:t>
            </a:r>
            <a:endParaRPr lang="en-US" dirty="0"/>
          </a:p>
        </p:txBody>
      </p:sp>
    </p:spTree>
    <p:extLst>
      <p:ext uri="{BB962C8B-B14F-4D97-AF65-F5344CB8AC3E}">
        <p14:creationId xmlns:p14="http://schemas.microsoft.com/office/powerpoint/2010/main" val="225495837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xmlns:mv="urn:schemas-microsoft-com:mac:vml">
      <p:transition spd="slow">
        <p:random/>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37622" y="638426"/>
            <a:ext cx="8911687" cy="838579"/>
          </a:xfrm>
        </p:spPr>
        <p:txBody>
          <a:bodyPr>
            <a:normAutofit/>
          </a:bodyPr>
          <a:lstStyle/>
          <a:p>
            <a:r>
              <a:rPr lang="en-US" sz="3600" b="1" dirty="0" smtClean="0"/>
              <a:t>Animal Management:  Subsidies</a:t>
            </a:r>
            <a:endParaRPr lang="en-US" sz="3600" b="1" dirty="0"/>
          </a:p>
        </p:txBody>
      </p:sp>
      <p:sp>
        <p:nvSpPr>
          <p:cNvPr id="3" name="Content Placeholder 2"/>
          <p:cNvSpPr>
            <a:spLocks noGrp="1"/>
          </p:cNvSpPr>
          <p:nvPr>
            <p:ph idx="1"/>
          </p:nvPr>
        </p:nvSpPr>
        <p:spPr>
          <a:xfrm>
            <a:off x="2678724" y="1342268"/>
            <a:ext cx="9174610" cy="5099538"/>
          </a:xfrm>
        </p:spPr>
        <p:txBody>
          <a:bodyPr>
            <a:normAutofit fontScale="92500" lnSpcReduction="10000"/>
          </a:bodyPr>
          <a:lstStyle/>
          <a:p>
            <a:pPr marL="971550" lvl="1" indent="-514350">
              <a:buFont typeface="+mj-lt"/>
              <a:buAutoNum type="romanUcPeriod"/>
            </a:pPr>
            <a:r>
              <a:rPr lang="en-US" sz="2200" b="1" dirty="0" smtClean="0">
                <a:cs typeface="Arial" panose="020B0604020202020204" pitchFamily="34" charset="0"/>
              </a:rPr>
              <a:t>Subsidies for feed </a:t>
            </a:r>
            <a:r>
              <a:rPr lang="en-US" sz="1800" dirty="0" smtClean="0">
                <a:cs typeface="Arial" panose="020B0604020202020204" pitchFamily="34" charset="0"/>
              </a:rPr>
              <a:t>(decreases production expenses $3.9 </a:t>
            </a:r>
            <a:r>
              <a:rPr lang="en-US" sz="1800" dirty="0">
                <a:cs typeface="Arial" panose="020B0604020202020204" pitchFamily="34" charset="0"/>
              </a:rPr>
              <a:t>billon/year)</a:t>
            </a:r>
          </a:p>
          <a:p>
            <a:pPr lvl="2"/>
            <a:r>
              <a:rPr lang="en-US" sz="1800" dirty="0" smtClean="0">
                <a:cs typeface="Arial" panose="020B0604020202020204" pitchFamily="34" charset="0"/>
              </a:rPr>
              <a:t>Benefited CAFOs vs. small farmer</a:t>
            </a:r>
          </a:p>
          <a:p>
            <a:pPr marL="914400" lvl="2" indent="0">
              <a:buNone/>
            </a:pPr>
            <a:endParaRPr lang="en-US" sz="1800" dirty="0">
              <a:cs typeface="Arial" panose="020B0604020202020204" pitchFamily="34" charset="0"/>
            </a:endParaRPr>
          </a:p>
          <a:p>
            <a:pPr marL="971550" lvl="1" indent="-514350">
              <a:buFont typeface="+mj-lt"/>
              <a:buAutoNum type="romanUcPeriod"/>
            </a:pPr>
            <a:r>
              <a:rPr lang="en-US" sz="2200" b="1" dirty="0" smtClean="0">
                <a:cs typeface="Arial" panose="020B0604020202020204" pitchFamily="34" charset="0"/>
              </a:rPr>
              <a:t>Environment Incentives</a:t>
            </a:r>
          </a:p>
          <a:p>
            <a:pPr lvl="2"/>
            <a:r>
              <a:rPr lang="en-US" sz="1800" dirty="0"/>
              <a:t>CAFOs receive a more direct subsidy through Environmental Quality Incentives Program (EQIP) funding. </a:t>
            </a:r>
            <a:endParaRPr lang="en-US" sz="1800" dirty="0" smtClean="0"/>
          </a:p>
          <a:p>
            <a:pPr lvl="2"/>
            <a:r>
              <a:rPr lang="en-US" sz="1800" dirty="0" smtClean="0"/>
              <a:t>History: </a:t>
            </a:r>
          </a:p>
          <a:p>
            <a:pPr lvl="3"/>
            <a:r>
              <a:rPr lang="en-US" sz="1800" dirty="0" smtClean="0"/>
              <a:t>1996 </a:t>
            </a:r>
            <a:r>
              <a:rPr lang="en-US" sz="1800" dirty="0"/>
              <a:t>Farm Bill, EQIP originally targeted small and mid-size farms. </a:t>
            </a:r>
            <a:endParaRPr lang="en-US" sz="1800" dirty="0" smtClean="0"/>
          </a:p>
          <a:p>
            <a:pPr lvl="3"/>
            <a:r>
              <a:rPr lang="en-US" sz="1800" dirty="0" smtClean="0"/>
              <a:t>2002</a:t>
            </a:r>
            <a:r>
              <a:rPr lang="en-US" sz="1800" dirty="0"/>
              <a:t>, </a:t>
            </a:r>
            <a:r>
              <a:rPr lang="en-US" sz="1800" dirty="0" smtClean="0"/>
              <a:t>expanded </a:t>
            </a:r>
            <a:r>
              <a:rPr lang="en-US" sz="1800" dirty="0"/>
              <a:t>funding </a:t>
            </a:r>
            <a:r>
              <a:rPr lang="en-US" sz="1800" dirty="0" smtClean="0"/>
              <a:t> to large-scale </a:t>
            </a:r>
            <a:r>
              <a:rPr lang="en-US" sz="1800" dirty="0"/>
              <a:t>waste management systems. </a:t>
            </a:r>
            <a:endParaRPr lang="en-US" sz="1800" dirty="0" smtClean="0"/>
          </a:p>
          <a:p>
            <a:pPr lvl="2"/>
            <a:r>
              <a:rPr lang="en-US" sz="1800" dirty="0" smtClean="0"/>
              <a:t>Recommendations: (The </a:t>
            </a:r>
            <a:r>
              <a:rPr lang="en-US" sz="1800" dirty="0"/>
              <a:t>National Sustainable Farm </a:t>
            </a:r>
            <a:r>
              <a:rPr lang="en-US" sz="1800" dirty="0" smtClean="0"/>
              <a:t>Associations) </a:t>
            </a:r>
          </a:p>
          <a:p>
            <a:pPr lvl="3"/>
            <a:r>
              <a:rPr lang="en-US" sz="1800" dirty="0" smtClean="0"/>
              <a:t>Greater transparency of funding</a:t>
            </a:r>
          </a:p>
          <a:p>
            <a:pPr lvl="3"/>
            <a:r>
              <a:rPr lang="en-US" sz="1800" dirty="0" smtClean="0"/>
              <a:t>Assess impact /benefit of funding</a:t>
            </a:r>
          </a:p>
          <a:p>
            <a:pPr lvl="3"/>
            <a:r>
              <a:rPr lang="en-US" sz="1800" dirty="0"/>
              <a:t>R</a:t>
            </a:r>
            <a:r>
              <a:rPr lang="en-US" sz="1800" dirty="0" smtClean="0"/>
              <a:t>estriction </a:t>
            </a:r>
            <a:r>
              <a:rPr lang="en-US" sz="1800" dirty="0"/>
              <a:t>of EQIP funds to mitigation of existing environmental challenges, rather than financing waste management operations of new or expanding </a:t>
            </a:r>
            <a:r>
              <a:rPr lang="en-US" sz="1800" dirty="0" smtClean="0"/>
              <a:t>CAFOs.</a:t>
            </a:r>
            <a:endParaRPr lang="en-US" sz="1800" dirty="0"/>
          </a:p>
          <a:p>
            <a:pPr marL="457200" lvl="1" indent="0">
              <a:buNone/>
            </a:pPr>
            <a:endParaRPr lang="en-US" sz="1800" dirty="0"/>
          </a:p>
          <a:p>
            <a:pPr lvl="1"/>
            <a:endParaRPr lang="en-US" dirty="0" smtClean="0"/>
          </a:p>
          <a:p>
            <a:pPr marL="914400" lvl="2" indent="0">
              <a:buNone/>
            </a:pPr>
            <a:endParaRPr lang="en-US" dirty="0"/>
          </a:p>
        </p:txBody>
      </p:sp>
      <p:pic>
        <p:nvPicPr>
          <p:cNvPr id="7172" name="Picture 4" descr="https://encrypted-tbn0.gstatic.com/images?q=tbn:ANd9GcQKjsH8RfrB9e76oarS_nuE1CZ5rvVhHQSZS1NJ9P-sDDo3lqX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034" y="4213771"/>
            <a:ext cx="2496836" cy="1965998"/>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6" descr="data:image/jpeg;base64,/9j/4AAQSkZJRgABAQAAAQABAAD/2wCEAAkGBxQTEhUUExQWFhUXFhgXGBcXFxcaFxwWFxQXFhcXFRcaHCggGBolGxcXITEhJSkrLi4uFx8zODMsNygtLisBCgoKDg0OGxAQGzQmICQ3LCwsLDQsLCw0LDQsLCwsLCwsLywsLCwsLCwsLCwsNCwsLCwsLCwsLCwsLCwsLCwsLP/AABEIAKoBKAMBIgACEQEDEQH/xAAbAAADAAMBAQAAAAAAAAAAAAADBAUAAQIGB//EADoQAAIBAwMCBAQEBAUEAwAAAAECEQADIQQSMUFRBSJhcRMygZEGQqGxFMHR8CNSYnLhBzOC8RUkkv/EABoBAAMBAQEBAAAAAAAAAAAAAAECAwQABQb/xAArEQACAgICAQMCBgMBAAAAAAAAAQIRAyESMUEEE1EicTJhgZGx8AWh0cH/2gAMAwEAAhEDEQA/APk4WibRS4vis/iKY4ZArYWlhqR3rl9ZQOHlApzwrwp77QuB1ag+AaF9S8DCD5m/kK+i2rKWECoKxeq9WsK12UhjcmC0Ggt6dYHPU9TQtTqCxrm9eLGh189PJKbuRtjFI0K2BXKmmdPb6sMdPWjDHKbqJzdA79vaoPfpT1jSAjNMaTSozy0+3aiXQNxC9K9bHgwwWtsg5SfYNLYSttdafLzFcajREgPJAHSu7TBAWrU0k7Jq6BWrJE9+tOadwo+WSOWoH8aXwBAPWt22Nvk4NPFp9Aars1q7xYzEg8Upd0rTA4PIplrq4jij6ZgJYiQf0o032G0ibqvCZKksY7A0TS6URz14NP3NCxYbeCKBf8NdeZ/nQk1LtHLXTO1ZgpAbaOoFJvs6dKNasQTPFL6nTm3DL9u9PVoW6Z25Xbke0UHfu8yggjv1pq3Drv4PauXYzGI79K59UzkD0yLk3JM9KXsaFVYlgdp4Pamy4BAYjdOI4inr9jcm4HjkUKoN2Rr9hrQ3N5l/KaDp9QrHzGQelei8RtBraJ0GaQuWUD+UAUJR0GLTeyGzneRBicGiEVZFhYOJqQTk9MxXker9NxfOC1/BeEr0wTCtTRWFDIrEmUoNY1BWnL9tLylWAM96mUS3dIoU07QO+zx34i/DrWCXXNv9vf0qAwmvsSlbq7WA4rwH4o/Dpskugm31/wBP/Fe76D16yfRk7/kyZcTjtHnAtbrK3XrNGdSFxIrZJNbrKmUNbKpeCeDtqLgRePzHsKU0una46oolmMCvrPgPhS6WyB+aJY9zWT1fqFhj+Y8I8mE0mjTTWwqjilrt0sZrrU39xoVfOzm5vkzZGNGCuqxVpy3pYIJrsWN5JUhm0kKDSFgcwelUtJpmAzOO9EW2oMfm6CjteI3TiBXs4cUYKkv1M8235BWw0zR7IKtMY61mlZWRdoJJNMrChgefWr8aZO7Odbf3mBx2FaOn3iDikgrBgVozM3Vus0Iz5NhcKoaTTbbZCgH1oF5yEA2jPXrRLbtmTj0oV69uIPRRFU48RbsVRQBtjNEbAgmKVIbcdv8Aft3pjT6WTJyT3zTQi2tlVi5b8FDT/EVRBBX0yazUXjyD96Tu2zb8yGD+/oR1qkqrcT4kgCBuA5njA65Bozx0rQs4uLEE05wTwaVvuu8DtTlzXKAVhgBmYHB4xNTgpLeUSDnd39Kk1JdoFDXi9vcgdBAHNL6AgDzrPpVdbywF24HzULxfSq5AtYxk03K6FEk0wuGFXrj0o1rQkKTuyDkHiuFJtnH5RyKb/iSUaAAGGe9Lq6voOxH+IDjYenWtWtOZhB160I2hPlGeBTmhvncUbGOncU6d6QrXkmfwrhjMjPSnNNo/iKVYROVrXiupgSD1z60PSa4sgzwcHrUnBSlbKcmo0TdTpmtnORMUIiqRi5Mzk8etNvoUW042+cZFefm9FtuHRSOTwyBFckUQAxMVwWrA01plWd2rkGqfluoQQDIg1IIounvFTStO7R3ejw/4i8EOnfA8jcHt6VlfR9bo0v2yrCQRWV9B6X/Iwlj+vsw5MLvR8brJrIqz+FvCTqLwBHkXLfyFbZyUVbFWz1f4B8FCL8e4PMw8oPQVd1+pkwKPrLgRYHaBUqa+Z9TmeadvpG3HDijsVta4Q0VRWd70VHdBpd/0qqgiNwpfTXgiiDBrvUOu355Jr2vT4PbjrvyZpytirqGYMhlgelVNTpt1kP8Am6ipGk0+0nbiearXr1tbXzebr2rWkm7Jt6ojaW84I9+lWxdJzEmktNdRhK8d6NeulVlT7mljJpVLsLSu0NWNOGEcEUBUzHPrXGg1quDAMdSevtTGjt7GJXPoaMo1QqkC1amAAYpIeYMqYA+dz9gq014iW2khcdW6T2Xuf2pTSJ2+0/anxw8svjhexjS2YH0pm26r2k4E4HuZoC3Og7UrqLtaLo1NGa3U8/p/fWq/gj7bao0xG9iyxBnjiTE1H8FRrl7dtGy31I5YiRtGJ7ye4qtq7xYktjk8RyZ+lJ+IjJcnQLxXTqCTM+vU4FS/Dr5W7tHDTj1AkN+kfWu9bemST7UPwIKX+I2AML6nqf5UZdUjprjCmWmCjysTubIIrVpbiiFIyeooOpUzPvBPpzFE014gAmA0yKy5PhmeMdWhfTDY53Z7j1omrgDiJ4FE11wuxYR6xS9y67YIEDv/ACoKCu4nX8gvD1CsSZnoDxNN/wAEXJfcJ6iun05KKQBExNb0OmksN20KM0VKSaR1Jpsm2tMjK68mZE1rRxIDQkHnpTl+0v5OCeaWt2NpkjcByPT0rmr2cpaoX1LFboKENBmfSnHdrkkmCP2oerKrOAFK+Ujn2NT7Rfo+OvengtOxW96C6eLiNzEkRH7VIu6YqTmvSae+FiFmcYpbUaJriGPKCeT0qGXFGVWMpOyGpmtNVBtCNpKtlBkGh6nSgCVM4z3FeZk9NOLbS0iykmdaDUwYNZSIasrI4vwNp9nzOvqv4S8LFjTgked/M314FeD/AAn4d8fUKI8q+Zvpx+tfTNbc2iK9z/JZnGHFGXDG2Iay7uahLXINdivFSpGs7trVbSaUbN5PJgUjpdMXMCnktEEDJArT6TE3LnX2BJro4bQgNljz+lZq7QLAoIXimH0u47i0QKUtOVO7oK9SlpsiPW3BHrXFvRG42wkAc0D+JMngA0ay7fln1b+lWjGxEm+jt9lqVEHsB/PtSq6ssQHAGcRxB6H19aZayB/f70nro2n2qrxpFvb1srWLQUR07UF9SWMLgKYLdAT05/XpTXg10m3LAHyBsf7QcHtNa0qDY2CQ1wjy5APPbAPOO1STXKmSjEWS2B5Scg8jIgDpnP3pi/Z3QRyRHbPrTGi0BLRcUqGwG/yk8YnM8UW14fF3aTuAzuHEDtPX+tUc4ou5pdE1tHd3Kuw7jxwZxPftSz+CXblzYzKq885bPygcjjmvTlzbbe9ssSZEEQogCD1j6HiiawG4VeCrkg7THlE5Jgdqk80em6YnuT8DN21aKC3s2MFA8vMRwD2nvXl/E7N62wF0CCBtIBAiODPWvSa5AygfE2OflYRM8gAdQa4Txs29iakWmuidsEwRAGAR6D2pI5VegQbiQfDPCdwe9eBCoYCHG4n9+aFd0JS4Iws4HReu2vUeIatryi7cTbbj/DVASzRPmb+QjHft34bpbTWnW4CCAWDZiOT9QenrVFkals55L20eK1ztHmJIncIwN3UgdCa5tagXEBPIEH3rjxLVbQSIggjj+4pzw1QLFtD85Jc+k9PtFD1OKE0uRR5OG4i9uyeohY+la1wNy4gBlRzHpVi/aLJEACIoGmtbDkDtRi0jNK2J3S0hFY847UbVXuFK7XHzHvR7dkfGUxjP/FB8VYr5iNwJ+sVOD3T68DPrQbT2Sohhz096Xur5iA20kdeKoLBdDBgj7Ywaja5biuyyAfXj3opNSZ1pos2NHbu2QIkgEOOs9xXmtOxRjjIlSpHIpvwzXvp7gb5tyww6e4oGs1V27caEyJMjoBmi8tJWtgWO296KGhsmA6mIMfSuBqF8+58A8dzSFp2CyssD65+1L6a+hbIPJ59O/rVHtWhOnQ5rNP5AZhXmCOcHrUfUWXli3EYNXdbZV7SqkgAHH+v/AJqX8NlUBumY6R6UnG0OpUTQayqWs0O5tysPNkisrypejyp6RX3ESv8Ap94fsstdPLnH+0cVV8QaT7U3orPw7CKOij9qUvp1p88feyN/AsPpQmpoinNC60W0hJECsPG3xLWXPC22lgGHEE00W2grIPrUKzp7gJj5SYNUrdvaDn0r3FBRjUDO3vYa3OzIzzNLICZC57k8fTvW9OjPiTHfv7elVLenAEVXDhaS5bH/ABPQjp9CAc5qitmBNaddgk8d6Xv6uRWnSNEY10Cv3KlasliEX5mMD6/yij6vUgAn3q9oPw4LDK15ke4wBVQCdgjme59qjlyKMXKXSDN1pdjOm8MFlENsASIZQDM7SZnPJFNnRr/Dm4OQoY2y2P8Ax7H/AE1ovheAswYwPY+5P3NWvC9TZlgyg8HMQIkRnjp96zLJ7itdMyuPHvwRvCrQWGtqCG7kyJ5HX7Ua/fm5tJCkenUgwJ4/SjaXUFQ9tSGUbj0iATB6ZHpPE0EaQEszZ8owMCeZjr0ioTjXFxX9/IaLtvkF1Fi55Q6k8mYGQBI24g5n7DvQtXqbVtiGIWRM+5j7z+9Ukuv8ALtXZJALEFhknAnvAqQfCLd473shrgY+cRIUHytP5fvVW0+1smr/AEFGVryjaSFnYJtkGSYBA+s7ulGveHgGLrh2gQyiOuRPXp7xTxXYo3Ex6g7h7qQKV1SlkOwKxH5SYyOekzNFYU2nx6O9xpPYS3q8bTjsBkZ/r+td+IRctfDM7THygeYzwf6HvXn/AArTXELKdu2C2QQCST5lPIjIiPyjpVq3p2I27jABzBODkk7YjJ/Snpe5di9I8xf8NIur8QrtBkgYHoIP94p92V/KglgcRS11QA6ZBVp2RET5dwxlYj1E0nb1JtuCO8Hvkx+lWlFvaKJco2ytqtyACIaldVfuAcjPSKde3v5b19Zreq1AC7SATMT1+1QTkm/gVpUhO2GFsNye1bt2i8mYAHHrVPSMi2HDZfMDp9DUuzp3EnMkcdPeqcIp35E5MQvXtQbg8ym0oAOIaP60/rLYkAsC0c+kYoiWWWOk4OJ5xWvFfCzbQlnBIiIHIPWuvbCifq7YVAwP+JuwBny9aDZW4T6HkdWA5p23ZDOpg7VHA61oA7yyCCh+XsCOn0qftcpXZX3FGPGhNLO52+GYgYQjmDMTTWhEhh8PnMRkHvW/irvfd8xjaQPvNNeH2zvYl9rAQAIMjvV3ukQ/MjPrNh2DJBM4+w+1Yha6JgiMDH1P0poWdrMrCS58zdzx9KUe+1u4lq3u2tJYjgehNLjd2rDJUkN2tGDAAkgSGmD/AM1la1OuS08lsTtIPSRBj0rKoroVyBay/C1POoDLnmaP4u0AVKQivChnabrpmnjoKearaVItbhlpqQKt+H2i1rynIkkU/pKebYcn4TnQa9kkEA7sfWjEG4dv5RzHX0paygLeX5uPb/mrWjsACK9rFjI9sNpbIA4pgithQBSuoeKu9F4I1rbnlIrzT6uCVPI/sVc1N7B9f/dTNV4Bdd0JWFfkgyQI3THHSM96jNleXFC+h8MuakynyKQWYiVnkLHLcTHtMTXsb7OBb+Kwa4SpcqjCQudiCTE56mmvD/Dfgpt0xUEDJLE7QQC5n8zQDz+la11xEVcMzsIGwZx8xM4A4yTxWZucm1FWRlJN3JhtZq9yIbQ2gmDugKCeAZMg4/uRS1rw5Y85kkyF4EnEnvTHg9rMsXW0ygiBO4zxHKx60r4l4n8NyhRzu8qkDPlPQdfpioOHKV5Nfl4CsnFccf7+R61bXG2IUgBRkbsxIBx9R1prS2FONxBgsCeyqAZH61JW/wDJAZQ0nIzAjkDif5RRtXckkLuiI3nsRJgc/cipZMjxyUVsMMbnsGfFlueUCYcEMGI2zKgkbSIaDTXhviosu+5CSwwQeg9D14GOnNTPD1RboZbQBe2FLzKkSSFdY8zxMHgSe8Gm2mRl2lAYid0MB6iRg9OKd6alN9b/ANCfTtJDVrxi1dVt1vAkqImVAAGz/VJ+w7ZqFr9Fea4GNs2kABJZkzJ/LBMqRz14xTvxFtkBflCkbYEDtn++KJoyGBG+EiYJbGeJztH0zVo55Naevnr+/oJ7cV2atXF4g7eG7+qjtXa6rJ2QpMjnge8ZxS3hp2oTyHuOVbmRwSODGK0gY7nYspUGAfKYng8mCOhzBpE5p8v2Gkl0S/ENIpJcYM/KZJMgywPb+tR7ds3LyKJPmHrhc1T1N1gCT7R94HrjrXnvB/HNms2p8yjnnnpW9LjBIZuonsTag5wT+hqS1i4zmTA9R070xqdazySfMTmKae4GCic/vWbi6Ip7BeGWl2vL8HGMmm0tqyloOBMzxQ0uYCBcDMiircKq4gwRH/NTUJcdjykr0LteiZ4I561zr74vm2ightpk9gBXHiChlG0icfagNrFQ2j/qg9zjNdGVxuJ3Gns7WAxScjB7j2/rW9YxEMp8wEAcT6H0oPiGbj3YCk4E4x0FRv8A5TzAJJaGYk8BV+ZR69K1wlSINWy7p0IVmcLziO3H1zNCNlV2ndLZz2k8UddQDbWFDBhIj7xU65c2z0OfaKXlvfYUjq8gJIWTyTmgeI27ivbS0RMzdniI4B78Vp73O4QTtyp6Az96JduGWUYBg55IGR+1Bd20FvwhLX6UEKr5afv096ynfD7lre5CzcKyu7pHIBPSc1lCEW9uQZunVEnxi5mKnimvGD56WUV4cI2jQGTmrYuFgq2wBtEMw6/1qTodNuPp1r0ultQMYFer6H0+nOXkSbt0Zo9FtFPEqBFLG6Op+goL32PAr0uhopBrt0ik31nQ1xdusR8vH9yaU8RUG3kxGZ6j9qm2WTSLvh/hBu7SxhJOAYYx+w/XFelt20LjP5RA7x1/evB/hXxa61m3543llXEkLLwzEj80SPRR3iq2tsanTMjo+615EdXO5lWQN6knsSevA9wkqtWZJSlJs9NZuAlgsQpE7hIOOB9MVJ8S+IhNw2g6bc7WM+xXd5jBiAOozRb2schQ1ttoIgkCQDGSQJjrnj6U4bGRPmAyMRncDmD5sGZHrWRZZcnS6HcFx2Iv+IiVQfAuoWaBKYGcAxxwfoKqa24ggWx8wxuDZbJZowQo+ny0vrPFbKNbF11QAEqGOJnzOxAgDgc9TTtqzbvsDhjGIysGJMdff9qabd7EVVoTt6Y79xceUcEZLHnk8cfc+kL3XJ6ZJmIgiOVbkcxx39K413iBssysCBb4KgmT0ny4/XikdEpu3BdtkyNxNtwQkmB1AzxniaDxwb5DRlJIpaHXxd3BSwKCSFyGkhcATGDkT9KefVg3A7W9uNoDCVackTysYwcn6VP8P0d0C5cMA7oIIief05/s0+2lm2QyhiR5pxyCwwc8Ghy+ni/4A4q7ENTqCFAUlWuCF2gsORlpxI7H1rVi/fQbzbGFIgkLuBlSRiJ9JA9aRsvdVVVhvbcSSDICDiCQNzY4X61aRw6rhjMHdBBjOADwTmZGIoy+n8KVAjvsm/BAiSAQASQ3Bnp3+nenL2ulLgPJG7cTmOJjrximr+qRrhlGQQRJXJaJ/wC3t9xnmMd6ga3USpBwQQQI6cGTx0H3FHFi5pfAW7ZB/FHigt2yzQCq5g8mBH3wKgfgPTgsdRdEFjz0j0pL8UXv4i+unXORPv0H0FevseBvbsqq3BIHBEVonLwjpfBU8QRGG5MYgz17GudKd42HpkR+vvW/DvDiEZ7rKuJgnnHSu/CbAYgdWkT1BiQBUHvoAyzMICEoD6dua5a+BEkxOTGZ9a6unYNz8p0zmhgEjfISc7OcetD3HaR3BVZ3ZsI1w2hgkTJxjrmuNa9pEKqoYj8wyxMiNtbsst3MDmlBo2V94JIXlccT0NCTUfwoaO3ti2t1SkKqq1xWJVh1RgJn2NdJo1dV3KMCRj1xu7mqiw2TgHIj+ZrepsbIYxHErMDtNd7r89HOK8dkW9ZNkMbZMSTEGI4kDoaQtKsAu7SehPqTHvmvQ3iACLTxcKTByMdQT1qMQd8soBJkDBg1oTTiT8it4KSArc/5vSMVVe1LbxAB4XsIiP1rLloSDE5g+XrHTuK5dADtCkjkEZGM/QVNvQdC2ptfDYkZkADmcZPP94rKpC2r3EDf7if9uT9+PrWVSEJVpiSn8nk/GB/iUGwCTA5NH8bMXJo/g1j8x5NeZ6LFz+xebor6GwEUd6Z2lucDtW7S01aSvcSERwmn7Vs2QKYCGjfDHvTFETjamlr6qMcj1AqpcSkNbaxBpGPQG3qSsEGAI49DOR1qVf8AxVrdwAsoEV5LKS24DbmT8qxEg56Y4pjT/LByd3Gc5o3hFqGWOGaPu+Bn7ZqdWJJJHrdEw1FtbvnRolkYyvTyx7/vSen8cL3fh3E2yQEU8uACXIkdMfr7UfxTUXNPm1bDKJnMD5eGPSDn1B78rWvEkCrdcNLBZ6bSgh9xn5Scx2pHHkmqM5nj/gSXgfiMFgB1OAVB6wehII+1Rvw5Y1OmvMqk7ROTAtkZ2sjKTErtBUrzJiK9q+kGoQGIR7asBJB8wBjmMVxb0lq2Pl8yyu2AoII+btzHTrSPJxXFjKNuye6vdO8kGTu3JLhgMsFwI4HSquiCqiOFEHd0kwDP/jwZx1+7HhLrbfbB2G3wPPBxEBZ6E5qfasr5thgEEEiJOcH0Azz3FZ7cVoq0ma8R1LFvMcMwUAQBxiT061ly6JNpbyFgPNBBgQMbpHAI+4pW9oV5hzOQQ5Cg8z6TB9ya3a8MIsIxVNp4kkiD3PRp6mazxdS1vz/f3KNJxQTwg2eXYFGmSxwAARDSZEEcmum8VChi1sqjYUIhMKAY+WcmiJY8wtoJ6jBmBJMQMnHFdXdMMEiR0HT94BmtPIi0rJniGuOob4kZKiCInbHMdjj7/SvJ/iPxf4aOx5kiO7dvvXq9T4rZJbzgMCRmJInP1nH1r5T4jqm1upVFHl3En36n6T+9aYS4wbAnsp/9O/BmvM9258+Ss4k8nmvbWFublYwyKfl6/XvFZpNCiW1T/KMT3rVq+RgQCOnWoW312MP+IWfiqHX5Z+U0hYR7IDKwJLTtjgD1ru7rdkA9RPvW7lz4lvykBmMZFJLIlt99BjH4G21iXDN1ZIHA4PvU3UeGKzi4hKgA+WZE12ynYoMAgHI6mmVLBGAAkxj96oskuxHFLSFfC7DJMsQCcA8e4NUNE6kuGcANbIk8T0oA1oQAbZwZB7+lBu3gdpC8E9B9qDkpO/AYxa15M0mnhdrkxzI4isu3I3KoLLt4nEnt0NGtKLhKOyrIlQevWIrV1gFNsrxkAYz6UijFVQ0m72c3NPgHaFM5PULH/FRtX8NXMsRMEE9Y6Z4FUbNttsMzQTBBOY6ZFcNp5ttvVSASM5xPrmY6VZa68E7tg7Lkho46ZEd5+1Hs3EW0XYFmBMxzEzAA5xQkFuBAxPAwCIxMe/6Ue4Bkxwvb060nNKSr9TnF1sUuEEtAx0rKA52mSYE/ygj0A/c1lVfOW1QqpEbxu1NwetVNBbwKU1vnv44UR9etWNMkCu9Di4Y9+dhnK2HsJTdqh20pmzbrdQLORREWu3TbXANc0UjIy4MVO1h/anrr9qn6ukkVRFcnIGPXrnr3NVktBbeOU2wZ2mcBTA5MkH/3U91IYkROD9jRv4ortA/ONvXGQDnrUgNHrbHiLlZcKRJIGAIEEjJzzzio+ouvcLXLa/DAIKh0BDBh5oAgjBEEmJnBxR7PiHwWkhmTqq88GSM59qevahT5SpBzAIOBOCO4mklakR4q+gmg8RdwPL8MqAsE+mJIwQfSeKY0WmJYrceW3GcMQY+Ugk8RnbUHw7xN7jsqW2hGI3tGxoJAKtMkewirQs3VlmaMHgwAO4nmOJioSau2x6aToYWy4b/CKhkJG7EGesZ7gZ7VP1OpCkfELDcxkqvlBJndidqkkDJxIo1m5t2qrEyJJOZg8k8DpimxpAQ10hSG8rASfzRBAjGBStrtfc5W9Mi6nxAMdgZmM8qJ2kcSV5B9jH6jvw/TFl+d1tzJXkGDMgER24kU5b0NoKdq7cwPKBHVQRE81u34rbtyt8PuLBISyx5WT5uAIjjr9ql7KySt/wDpX3HBVEYutAXbPzR0E+k/2aT8T1oVdsySOox8sebrE/ekLniNpbgfeGjCrDbgesqBg9M9jUzxrxCN74AOePT9604cdu2iLR4/8Z60LCiN/wCWOfU13/0/0IUM5BLNwIP9ioVsPr9WOg4GOFBJz6mSa+q+Fo+nQKsHocD7mjkyLlQatHCsFdUc7GY43ZAHc9KBe0hF1gPMVIhlMK0iSY6mnr0zvZdzEQB0x1oWrsXG2sQqnbODxn96hkm4xckrYYpNpMJ4n4PcAV2A2xJ7ia40bKQIGRiuSbzMA7M3YHiPpRGtGflEHqP6UYqNAlYXU2Y+bHlmCeneuIxOe00LXOxIHO4EAn+lUP4h2VbbBSw8qxwfftTvoUWeyhUyJJ4PY0G1pQs5JkD2H9KY1lprZi4BEYj9frWrbiBsOOs+0f37V0qWqAr7Fr+lleNzbgfaOI7Cu/EvE3ZrYKqomJGRu657QDRPi5gEieex9KJcujGM/YRSwaDJtioO6ckEHEYEDHXvS9zTyfKSCeexMT96JdZvzGAOcdfeoGn1R+NelTAZd3m4hAN0e2aWFzk+1X+xmuKstadQCFMAdcd/7is191VO0ScSJ5weT9MVqwDBkkgzHtz/ADpVrYCgEQMyB8wnt6cVVR27Eb8gFv75CziZPQk+vfNap63Y2jyruYzgck/Wsp0nJaFbSJnhdvqeTn71asrSOitwBTyVsigDds03ZFK2hT1k1RIFmropdhTN2lnInNBlIA3YUrfFM6oqY2iD17Uq9TZVMQurS0neO2PvOf0pvUGlmXKgDlh+81NhLiE7xtO0xgwPbEimfGNRae2qPtDO5XczObgBBkIVAKk5AYmBMZ4pFnhga6u6mFdlALfDZVY/kJiXHqADHrQkk+wNPwO6JVsMnl8sbVEMNi9IE+/Pan9XqDeUpblQwj4kAxn5gD1/TNeZ8O8fvl1vOQbcBVQDLBhPxGMGCAMDj2qr/wDJSCUtkGTyTn/L7e1Y54JKVxf3KQnzVNb+QOjVrRZC3xIOXPzE88k8elNWtWVmQdpjiYkYyBzUzRMwy+SSST6k1SsuDzV3hhL9R4XHYx4nrfjFApwoMx3459p/Sp+psg85PrTwQDik9X+tWhBQjxQtK7ELGpCFg/mAlh7nuevXJrxP4/8AGAzfCQRuMnvHYj3/AJ16TXXcMeyn9M14H8P6Z9TqxcPmG6dvp0FCWkRnpnq/wX4eLC/EblowRkfTrXtrN1rhAxHTp9TQ7enPYAcD09AaNoSoYkqxVQJz1JrLKXhCpXsJet7Y53T3x7UDxG+bShm7wM9+ld6/VXGgSsT5SZBUe/Wo/iKm5AZZEiZ6eorkopW+jqb0OaXXb1LKDuBIjvGTFZqNcFGTBnEevpTf8OoAEAEdQKXfI+QfN80etFzS8AUWzLthnIg55BjvQ18TbT6i2vzbkYgnGeDnvmjaZnR2AmCDkkRt7CtajTLd+dRKkEH19O1LBKC19zpNvsS1mpLFgQSzHEdD2J6Yo9vTunlYGABKjn708HtrBwCpkknBziPTFAva0lmLGQeOmCenbpTzaaSOi2A1+pAKgYHUnuf50P45BwZ/p6/Wu9Sit82QwxJ9YBH9a5F1YKgjCwTxx6d8/rXXqkha2d6i/uISZLCREcA/vNQb1tWkFSQfI23DcnzD9ar6i+Ll9MqITcYEZKnp3wKRXRl13jB3mAeccyeKdadsHY9pxuVbcwZETzAHU/SgeI6ZkZeASPLu4Jnie+ffFMeFeEXHHxXPlUbgudx2kwJ6SRFJXdW91FVnDT/mAkY79f8AilenYUr0Fta3AaCIUQQcyQcADr/WsrrS6e38IsHBeSAFIMZiSepiTHtWU6nGAvFs1YOKYttStuj2a1o4etmmlwKTtdKcanAYzUC5XRob0rKRBFqDcNEel71IyqAXcmuLQm4P9Of5V2vWs0P5vf8AlUxg+ofzACm0teWPvSVr/uVQNBdjeBLQ6JbUhQAKp2jQrfNEHNFHGXVmhjA9qYFcXOaNBTo7s3wcUprnrS/zoWtoroJ478T6khHAOX8n/wCsVe8G8Bt6Kzb3OC9xZPcHpFeX8Vzq7P8AvH869jrsq85gCJ6Z6Vky5VGSjXZKUHK38FEXWVQwyBiOYP8AmrG1qjEjdHm7GD6UfwETYz3rvW2FFxYVRPMACfep1f1fAqpaE9dZ3W1uOxUbo8p+sehNN+EKxNxkCm3AlmyRHFbsCVvA5HkMes813aMWL3/jTw3X96v/AILLWifptaAd0Eq0g/fn1FMojPMTtB8vQSOajv8A9s/7W/em/CnPc8j9qTFB7tj5XT0Na64oWd208N7e1d/wxcSDCRk946elQfHuv99RT34UuEpcBJIkYJx9qpGEX9yUm6sLa+DcnepITIJEE8xB68Vxqtk+T5IHzZJIEk/euXP/ANgDpu46UvYyXn1/euquhkglpLCxtLF5lhBPQ4B9yBRLzruAKMCM5B8uIJ7HnrVDwG0u1zAwBGB2FSLlwlnkk/4Z6/6qWMvrUQyVpsDrLgW+zQ8FdvlWeVbPtnMUfw7XyPKBBA2yI8pMD+dG1jHah6nrT3iFsKqQAMHgR+YUyfJMmL3fEN1tUF74ZE70Yc8yQYkCciolnQhy0tlchB/lnkGcxJxT15AVMgfMR9Jp7xG2BbUgAHaBMZjbxNG20FJIjXPIFEblDEyo4wRHNapn/N9P2rVSWkM9s//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8" descr="data:image/jpeg;base64,/9j/4AAQSkZJRgABAQAAAQABAAD/2wCEAAkGBxQTEhUUExQWFhUXFhgXGBcXFxcaFxwWFxQXFhcXFRcaHCggGBolGxcXITEhJSkrLi4uFx8zODMsNygtLisBCgoKDg0OGxAQGzQmICQ3LCwsLDQsLCw0LDQsLCwsLCwsLywsLCwsLCwsLCwsNCwsLCwsLCwsLCwsLCwsLCwsLP/AABEIAKoBKAMBIgACEQEDEQH/xAAbAAADAAMBAQAAAAAAAAAAAAADBAUAAQIGB//EADoQAAIBAwMCBAQEBAUEAwAAAAECEQADIQQSMUFRBSJhcRMygZEGQqGxFMHR8CNSYnLhBzOC8RUkkv/EABoBAAMBAQEBAAAAAAAAAAAAAAECAwQABQb/xAArEQACAgICAQMCBgMBAAAAAAAAAQIRAyESMUEEE1EicTJhgZGx8AWh0cH/2gAMAwEAAhEDEQA/APk4WibRS4vis/iKY4ZArYWlhqR3rl9ZQOHlApzwrwp77QuB1ag+AaF9S8DCD5m/kK+i2rKWECoKxeq9WsK12UhjcmC0Ggt6dYHPU9TQtTqCxrm9eLGh189PJKbuRtjFI0K2BXKmmdPb6sMdPWjDHKbqJzdA79vaoPfpT1jSAjNMaTSozy0+3aiXQNxC9K9bHgwwWtsg5SfYNLYSttdafLzFcajREgPJAHSu7TBAWrU0k7Jq6BWrJE9+tOadwo+WSOWoH8aXwBAPWt22Nvk4NPFp9Aars1q7xYzEg8Upd0rTA4PIplrq4jij6ZgJYiQf0o032G0ibqvCZKksY7A0TS6URz14NP3NCxYbeCKBf8NdeZ/nQk1LtHLXTO1ZgpAbaOoFJvs6dKNasQTPFL6nTm3DL9u9PVoW6Z25Xbke0UHfu8yggjv1pq3Drv4PauXYzGI79K59UzkD0yLk3JM9KXsaFVYlgdp4Pamy4BAYjdOI4inr9jcm4HjkUKoN2Rr9hrQ3N5l/KaDp9QrHzGQelei8RtBraJ0GaQuWUD+UAUJR0GLTeyGzneRBicGiEVZFhYOJqQTk9MxXker9NxfOC1/BeEr0wTCtTRWFDIrEmUoNY1BWnL9tLylWAM96mUS3dIoU07QO+zx34i/DrWCXXNv9vf0qAwmvsSlbq7WA4rwH4o/Dpskugm31/wBP/Fe76D16yfRk7/kyZcTjtHnAtbrK3XrNGdSFxIrZJNbrKmUNbKpeCeDtqLgRePzHsKU0una46oolmMCvrPgPhS6WyB+aJY9zWT1fqFhj+Y8I8mE0mjTTWwqjilrt0sZrrU39xoVfOzm5vkzZGNGCuqxVpy3pYIJrsWN5JUhm0kKDSFgcwelUtJpmAzOO9EW2oMfm6CjteI3TiBXs4cUYKkv1M8235BWw0zR7IKtMY61mlZWRdoJJNMrChgefWr8aZO7Odbf3mBx2FaOn3iDikgrBgVozM3Vus0Iz5NhcKoaTTbbZCgH1oF5yEA2jPXrRLbtmTj0oV69uIPRRFU48RbsVRQBtjNEbAgmKVIbcdv8Aft3pjT6WTJyT3zTQi2tlVi5b8FDT/EVRBBX0yazUXjyD96Tu2zb8yGD+/oR1qkqrcT4kgCBuA5njA65Bozx0rQs4uLEE05wTwaVvuu8DtTlzXKAVhgBmYHB4xNTgpLeUSDnd39Kk1JdoFDXi9vcgdBAHNL6AgDzrPpVdbywF24HzULxfSq5AtYxk03K6FEk0wuGFXrj0o1rQkKTuyDkHiuFJtnH5RyKb/iSUaAAGGe9Lq6voOxH+IDjYenWtWtOZhB160I2hPlGeBTmhvncUbGOncU6d6QrXkmfwrhjMjPSnNNo/iKVYROVrXiupgSD1z60PSa4sgzwcHrUnBSlbKcmo0TdTpmtnORMUIiqRi5Mzk8etNvoUW042+cZFefm9FtuHRSOTwyBFckUQAxMVwWrA01plWd2rkGqfluoQQDIg1IIounvFTStO7R3ejw/4i8EOnfA8jcHt6VlfR9bo0v2yrCQRWV9B6X/Iwlj+vsw5MLvR8brJrIqz+FvCTqLwBHkXLfyFbZyUVbFWz1f4B8FCL8e4PMw8oPQVd1+pkwKPrLgRYHaBUqa+Z9TmeadvpG3HDijsVta4Q0VRWd70VHdBpd/0qqgiNwpfTXgiiDBrvUOu355Jr2vT4PbjrvyZpytirqGYMhlgelVNTpt1kP8Am6ipGk0+0nbiearXr1tbXzebr2rWkm7Jt6ojaW84I9+lWxdJzEmktNdRhK8d6NeulVlT7mljJpVLsLSu0NWNOGEcEUBUzHPrXGg1quDAMdSevtTGjt7GJXPoaMo1QqkC1amAAYpIeYMqYA+dz9gq014iW2khcdW6T2Xuf2pTSJ2+0/anxw8svjhexjS2YH0pm26r2k4E4HuZoC3Og7UrqLtaLo1NGa3U8/p/fWq/gj7bao0xG9iyxBnjiTE1H8FRrl7dtGy31I5YiRtGJ7ye4qtq7xYktjk8RyZ+lJ+IjJcnQLxXTqCTM+vU4FS/Dr5W7tHDTj1AkN+kfWu9bemST7UPwIKX+I2AML6nqf5UZdUjprjCmWmCjysTubIIrVpbiiFIyeooOpUzPvBPpzFE014gAmA0yKy5PhmeMdWhfTDY53Z7j1omrgDiJ4FE11wuxYR6xS9y67YIEDv/ACoKCu4nX8gvD1CsSZnoDxNN/wAEXJfcJ6iun05KKQBExNb0OmksN20KM0VKSaR1Jpsm2tMjK68mZE1rRxIDQkHnpTl+0v5OCeaWt2NpkjcByPT0rmr2cpaoX1LFboKENBmfSnHdrkkmCP2oerKrOAFK+Ujn2NT7Rfo+OvengtOxW96C6eLiNzEkRH7VIu6YqTmvSae+FiFmcYpbUaJriGPKCeT0qGXFGVWMpOyGpmtNVBtCNpKtlBkGh6nSgCVM4z3FeZk9NOLbS0iykmdaDUwYNZSIasrI4vwNp9nzOvqv4S8LFjTgked/M314FeD/AAn4d8fUKI8q+Zvpx+tfTNbc2iK9z/JZnGHFGXDG2Iay7uahLXINdivFSpGs7trVbSaUbN5PJgUjpdMXMCnktEEDJArT6TE3LnX2BJro4bQgNljz+lZq7QLAoIXimH0u47i0QKUtOVO7oK9SlpsiPW3BHrXFvRG42wkAc0D+JMngA0ay7fln1b+lWjGxEm+jt9lqVEHsB/PtSq6ssQHAGcRxB6H19aZayB/f70nro2n2qrxpFvb1srWLQUR07UF9SWMLgKYLdAT05/XpTXg10m3LAHyBsf7QcHtNa0qDY2CQ1wjy5APPbAPOO1STXKmSjEWS2B5Scg8jIgDpnP3pi/Z3QRyRHbPrTGi0BLRcUqGwG/yk8YnM8UW14fF3aTuAzuHEDtPX+tUc4ou5pdE1tHd3Kuw7jxwZxPftSz+CXblzYzKq885bPygcjjmvTlzbbe9ssSZEEQogCD1j6HiiawG4VeCrkg7THlE5Jgdqk80em6YnuT8DN21aKC3s2MFA8vMRwD2nvXl/E7N62wF0CCBtIBAiODPWvSa5AygfE2OflYRM8gAdQa4Txs29iakWmuidsEwRAGAR6D2pI5VegQbiQfDPCdwe9eBCoYCHG4n9+aFd0JS4Iws4HReu2vUeIatryi7cTbbj/DVASzRPmb+QjHft34bpbTWnW4CCAWDZiOT9QenrVFkals55L20eK1ztHmJIncIwN3UgdCa5tagXEBPIEH3rjxLVbQSIggjj+4pzw1QLFtD85Jc+k9PtFD1OKE0uRR5OG4i9uyeohY+la1wNy4gBlRzHpVi/aLJEACIoGmtbDkDtRi0jNK2J3S0hFY847UbVXuFK7XHzHvR7dkfGUxjP/FB8VYr5iNwJ+sVOD3T68DPrQbT2Sohhz096Xur5iA20kdeKoLBdDBgj7Ywaja5biuyyAfXj3opNSZ1pos2NHbu2QIkgEOOs9xXmtOxRjjIlSpHIpvwzXvp7gb5tyww6e4oGs1V27caEyJMjoBmi8tJWtgWO296KGhsmA6mIMfSuBqF8+58A8dzSFp2CyssD65+1L6a+hbIPJ59O/rVHtWhOnQ5rNP5AZhXmCOcHrUfUWXli3EYNXdbZV7SqkgAHH+v/AJqX8NlUBumY6R6UnG0OpUTQayqWs0O5tysPNkisrypejyp6RX3ESv8Ap94fsstdPLnH+0cVV8QaT7U3orPw7CKOij9qUvp1p88feyN/AsPpQmpoinNC60W0hJECsPG3xLWXPC22lgGHEE00W2grIPrUKzp7gJj5SYNUrdvaDn0r3FBRjUDO3vYa3OzIzzNLICZC57k8fTvW9OjPiTHfv7elVLenAEVXDhaS5bH/ABPQjp9CAc5qitmBNaddgk8d6Xv6uRWnSNEY10Cv3KlasliEX5mMD6/yij6vUgAn3q9oPw4LDK15ke4wBVQCdgjme59qjlyKMXKXSDN1pdjOm8MFlENsASIZQDM7SZnPJFNnRr/Dm4OQoY2y2P8Ax7H/AE1ovheAswYwPY+5P3NWvC9TZlgyg8HMQIkRnjp96zLJ7itdMyuPHvwRvCrQWGtqCG7kyJ5HX7Ua/fm5tJCkenUgwJ4/SjaXUFQ9tSGUbj0iATB6ZHpPE0EaQEszZ8owMCeZjr0ioTjXFxX9/IaLtvkF1Fi55Q6k8mYGQBI24g5n7DvQtXqbVtiGIWRM+5j7z+9Ukuv8ALtXZJALEFhknAnvAqQfCLd473shrgY+cRIUHytP5fvVW0+1smr/AEFGVryjaSFnYJtkGSYBA+s7ulGveHgGLrh2gQyiOuRPXp7xTxXYo3Ex6g7h7qQKV1SlkOwKxH5SYyOekzNFYU2nx6O9xpPYS3q8bTjsBkZ/r+td+IRctfDM7THygeYzwf6HvXn/AArTXELKdu2C2QQCST5lPIjIiPyjpVq3p2I27jABzBODkk7YjJ/Snpe5di9I8xf8NIur8QrtBkgYHoIP94p92V/KglgcRS11QA6ZBVp2RET5dwxlYj1E0nb1JtuCO8Hvkx+lWlFvaKJco2ytqtyACIaldVfuAcjPSKde3v5b19Zreq1AC7SATMT1+1QTkm/gVpUhO2GFsNye1bt2i8mYAHHrVPSMi2HDZfMDp9DUuzp3EnMkcdPeqcIp35E5MQvXtQbg8ym0oAOIaP60/rLYkAsC0c+kYoiWWWOk4OJ5xWvFfCzbQlnBIiIHIPWuvbCifq7YVAwP+JuwBny9aDZW4T6HkdWA5p23ZDOpg7VHA61oA7yyCCh+XsCOn0qftcpXZX3FGPGhNLO52+GYgYQjmDMTTWhEhh8PnMRkHvW/irvfd8xjaQPvNNeH2zvYl9rAQAIMjvV3ukQ/MjPrNh2DJBM4+w+1Yha6JgiMDH1P0poWdrMrCS58zdzx9KUe+1u4lq3u2tJYjgehNLjd2rDJUkN2tGDAAkgSGmD/AM1la1OuS08lsTtIPSRBj0rKoroVyBay/C1POoDLnmaP4u0AVKQivChnabrpmnjoKearaVItbhlpqQKt+H2i1rynIkkU/pKebYcn4TnQa9kkEA7sfWjEG4dv5RzHX0paygLeX5uPb/mrWjsACK9rFjI9sNpbIA4pgithQBSuoeKu9F4I1rbnlIrzT6uCVPI/sVc1N7B9f/dTNV4Bdd0JWFfkgyQI3THHSM96jNleXFC+h8MuakynyKQWYiVnkLHLcTHtMTXsb7OBb+Kwa4SpcqjCQudiCTE56mmvD/Dfgpt0xUEDJLE7QQC5n8zQDz+la11xEVcMzsIGwZx8xM4A4yTxWZucm1FWRlJN3JhtZq9yIbQ2gmDugKCeAZMg4/uRS1rw5Y85kkyF4EnEnvTHg9rMsXW0ygiBO4zxHKx60r4l4n8NyhRzu8qkDPlPQdfpioOHKV5Nfl4CsnFccf7+R61bXG2IUgBRkbsxIBx9R1prS2FONxBgsCeyqAZH61JW/wDJAZQ0nIzAjkDif5RRtXckkLuiI3nsRJgc/cipZMjxyUVsMMbnsGfFlueUCYcEMGI2zKgkbSIaDTXhviosu+5CSwwQeg9D14GOnNTPD1RboZbQBe2FLzKkSSFdY8zxMHgSe8Gm2mRl2lAYid0MB6iRg9OKd6alN9b/ANCfTtJDVrxi1dVt1vAkqImVAAGz/VJ+w7ZqFr9Fea4GNs2kABJZkzJ/LBMqRz14xTvxFtkBflCkbYEDtn++KJoyGBG+EiYJbGeJztH0zVo55Naevnr+/oJ7cV2atXF4g7eG7+qjtXa6rJ2QpMjnge8ZxS3hp2oTyHuOVbmRwSODGK0gY7nYspUGAfKYng8mCOhzBpE5p8v2Gkl0S/ENIpJcYM/KZJMgywPb+tR7ds3LyKJPmHrhc1T1N1gCT7R94HrjrXnvB/HNms2p8yjnnnpW9LjBIZuonsTag5wT+hqS1i4zmTA9R070xqdazySfMTmKae4GCic/vWbi6Ip7BeGWl2vL8HGMmm0tqyloOBMzxQ0uYCBcDMiircKq4gwRH/NTUJcdjykr0LteiZ4I561zr74vm2ightpk9gBXHiChlG0icfagNrFQ2j/qg9zjNdGVxuJ3Gns7WAxScjB7j2/rW9YxEMp8wEAcT6H0oPiGbj3YCk4E4x0FRv8A5TzAJJaGYk8BV+ZR69K1wlSINWy7p0IVmcLziO3H1zNCNlV2ndLZz2k8UddQDbWFDBhIj7xU65c2z0OfaKXlvfYUjq8gJIWTyTmgeI27ivbS0RMzdniI4B78Vp73O4QTtyp6Az96JduGWUYBg55IGR+1Bd20FvwhLX6UEKr5afv096ynfD7lre5CzcKyu7pHIBPSc1lCEW9uQZunVEnxi5mKnimvGD56WUV4cI2jQGTmrYuFgq2wBtEMw6/1qTodNuPp1r0ultQMYFer6H0+nOXkSbt0Zo9FtFPEqBFLG6Op+goL32PAr0uhopBrt0ik31nQ1xdusR8vH9yaU8RUG3kxGZ6j9qm2WTSLvh/hBu7SxhJOAYYx+w/XFelt20LjP5RA7x1/evB/hXxa61m3543llXEkLLwzEj80SPRR3iq2tsanTMjo+615EdXO5lWQN6knsSevA9wkqtWZJSlJs9NZuAlgsQpE7hIOOB9MVJ8S+IhNw2g6bc7WM+xXd5jBiAOozRb2schQ1ttoIgkCQDGSQJjrnj6U4bGRPmAyMRncDmD5sGZHrWRZZcnS6HcFx2Iv+IiVQfAuoWaBKYGcAxxwfoKqa24ggWx8wxuDZbJZowQo+ny0vrPFbKNbF11QAEqGOJnzOxAgDgc9TTtqzbvsDhjGIysGJMdff9qabd7EVVoTt6Y79xceUcEZLHnk8cfc+kL3XJ6ZJmIgiOVbkcxx39K413iBssysCBb4KgmT0ny4/XikdEpu3BdtkyNxNtwQkmB1AzxniaDxwb5DRlJIpaHXxd3BSwKCSFyGkhcATGDkT9KefVg3A7W9uNoDCVackTysYwcn6VP8P0d0C5cMA7oIIief05/s0+2lm2QyhiR5pxyCwwc8Ghy+ni/4A4q7ENTqCFAUlWuCF2gsORlpxI7H1rVi/fQbzbGFIgkLuBlSRiJ9JA9aRsvdVVVhvbcSSDICDiCQNzY4X61aRw6rhjMHdBBjOADwTmZGIoy+n8KVAjvsm/BAiSAQASQ3Bnp3+nenL2ulLgPJG7cTmOJjrximr+qRrhlGQQRJXJaJ/wC3t9xnmMd6ga3USpBwQQQI6cGTx0H3FHFi5pfAW7ZB/FHigt2yzQCq5g8mBH3wKgfgPTgsdRdEFjz0j0pL8UXv4i+unXORPv0H0FevseBvbsqq3BIHBEVonLwjpfBU8QRGG5MYgz17GudKd42HpkR+vvW/DvDiEZ7rKuJgnnHSu/CbAYgdWkT1BiQBUHvoAyzMICEoD6dua5a+BEkxOTGZ9a6unYNz8p0zmhgEjfISc7OcetD3HaR3BVZ3ZsI1w2hgkTJxjrmuNa9pEKqoYj8wyxMiNtbsst3MDmlBo2V94JIXlccT0NCTUfwoaO3ti2t1SkKqq1xWJVh1RgJn2NdJo1dV3KMCRj1xu7mqiw2TgHIj+ZrepsbIYxHErMDtNd7r89HOK8dkW9ZNkMbZMSTEGI4kDoaQtKsAu7SehPqTHvmvQ3iACLTxcKTByMdQT1qMQd8soBJkDBg1oTTiT8it4KSArc/5vSMVVe1LbxAB4XsIiP1rLloSDE5g+XrHTuK5dADtCkjkEZGM/QVNvQdC2ptfDYkZkADmcZPP94rKpC2r3EDf7if9uT9+PrWVSEJVpiSn8nk/GB/iUGwCTA5NH8bMXJo/g1j8x5NeZ6LFz+xebor6GwEUd6Z2lucDtW7S01aSvcSERwmn7Vs2QKYCGjfDHvTFETjamlr6qMcj1AqpcSkNbaxBpGPQG3qSsEGAI49DOR1qVf8AxVrdwAsoEV5LKS24DbmT8qxEg56Y4pjT/LByd3Gc5o3hFqGWOGaPu+Bn7ZqdWJJJHrdEw1FtbvnRolkYyvTyx7/vSen8cL3fh3E2yQEU8uACXIkdMfr7UfxTUXNPm1bDKJnMD5eGPSDn1B78rWvEkCrdcNLBZ6bSgh9xn5Scx2pHHkmqM5nj/gSXgfiMFgB1OAVB6wehII+1Rvw5Y1OmvMqk7ROTAtkZ2sjKTErtBUrzJiK9q+kGoQGIR7asBJB8wBjmMVxb0lq2Pl8yyu2AoII+btzHTrSPJxXFjKNuye6vdO8kGTu3JLhgMsFwI4HSquiCqiOFEHd0kwDP/jwZx1+7HhLrbfbB2G3wPPBxEBZ6E5qfasr5thgEEEiJOcH0Azz3FZ7cVoq0ma8R1LFvMcMwUAQBxiT061ly6JNpbyFgPNBBgQMbpHAI+4pW9oV5hzOQQ5Cg8z6TB9ya3a8MIsIxVNp4kkiD3PRp6mazxdS1vz/f3KNJxQTwg2eXYFGmSxwAARDSZEEcmum8VChi1sqjYUIhMKAY+WcmiJY8wtoJ6jBmBJMQMnHFdXdMMEiR0HT94BmtPIi0rJniGuOob4kZKiCInbHMdjj7/SvJ/iPxf4aOx5kiO7dvvXq9T4rZJbzgMCRmJInP1nH1r5T4jqm1upVFHl3En36n6T+9aYS4wbAnsp/9O/BmvM9258+Ss4k8nmvbWFublYwyKfl6/XvFZpNCiW1T/KMT3rVq+RgQCOnWoW312MP+IWfiqHX5Z+U0hYR7IDKwJLTtjgD1ru7rdkA9RPvW7lz4lvykBmMZFJLIlt99BjH4G21iXDN1ZIHA4PvU3UeGKzi4hKgA+WZE12ynYoMAgHI6mmVLBGAAkxj96oskuxHFLSFfC7DJMsQCcA8e4NUNE6kuGcANbIk8T0oA1oQAbZwZB7+lBu3gdpC8E9B9qDkpO/AYxa15M0mnhdrkxzI4isu3I3KoLLt4nEnt0NGtKLhKOyrIlQevWIrV1gFNsrxkAYz6UijFVQ0m72c3NPgHaFM5PULH/FRtX8NXMsRMEE9Y6Z4FUbNttsMzQTBBOY6ZFcNp5ttvVSASM5xPrmY6VZa68E7tg7Lkho46ZEd5+1Hs3EW0XYFmBMxzEzAA5xQkFuBAxPAwCIxMe/6Ue4Bkxwvb060nNKSr9TnF1sUuEEtAx0rKA52mSYE/ygj0A/c1lVfOW1QqpEbxu1NwetVNBbwKU1vnv44UR9etWNMkCu9Di4Y9+dhnK2HsJTdqh20pmzbrdQLORREWu3TbXANc0UjIy4MVO1h/anrr9qn6ukkVRFcnIGPXrnr3NVktBbeOU2wZ2mcBTA5MkH/3U91IYkROD9jRv4ortA/ONvXGQDnrUgNHrbHiLlZcKRJIGAIEEjJzzzio+ouvcLXLa/DAIKh0BDBh5oAgjBEEmJnBxR7PiHwWkhmTqq88GSM59qevahT5SpBzAIOBOCO4mklakR4q+gmg8RdwPL8MqAsE+mJIwQfSeKY0WmJYrceW3GcMQY+Ugk8RnbUHw7xN7jsqW2hGI3tGxoJAKtMkewirQs3VlmaMHgwAO4nmOJioSau2x6aToYWy4b/CKhkJG7EGesZ7gZ7VP1OpCkfELDcxkqvlBJndidqkkDJxIo1m5t2qrEyJJOZg8k8DpimxpAQ10hSG8rASfzRBAjGBStrtfc5W9Mi6nxAMdgZmM8qJ2kcSV5B9jH6jvw/TFl+d1tzJXkGDMgER24kU5b0NoKdq7cwPKBHVQRE81u34rbtyt8PuLBISyx5WT5uAIjjr9ql7KySt/wDpX3HBVEYutAXbPzR0E+k/2aT8T1oVdsySOox8sebrE/ekLniNpbgfeGjCrDbgesqBg9M9jUzxrxCN74AOePT9604cdu2iLR4/8Z60LCiN/wCWOfU13/0/0IUM5BLNwIP9ioVsPr9WOg4GOFBJz6mSa+q+Fo+nQKsHocD7mjkyLlQatHCsFdUc7GY43ZAHc9KBe0hF1gPMVIhlMK0iSY6mnr0zvZdzEQB0x1oWrsXG2sQqnbODxn96hkm4xckrYYpNpMJ4n4PcAV2A2xJ7ia40bKQIGRiuSbzMA7M3YHiPpRGtGflEHqP6UYqNAlYXU2Y+bHlmCeneuIxOe00LXOxIHO4EAn+lUP4h2VbbBSw8qxwfftTvoUWeyhUyJJ4PY0G1pQs5JkD2H9KY1lprZi4BEYj9frWrbiBsOOs+0f37V0qWqAr7Fr+lleNzbgfaOI7Cu/EvE3ZrYKqomJGRu657QDRPi5gEieex9KJcujGM/YRSwaDJtioO6ckEHEYEDHXvS9zTyfKSCeexMT96JdZvzGAOcdfeoGn1R+NelTAZd3m4hAN0e2aWFzk+1X+xmuKstadQCFMAdcd/7is191VO0ScSJ5weT9MVqwDBkkgzHtz/ADpVrYCgEQMyB8wnt6cVVR27Eb8gFv75CziZPQk+vfNap63Y2jyruYzgck/Wsp0nJaFbSJnhdvqeTn71asrSOitwBTyVsigDds03ZFK2hT1k1RIFmropdhTN2lnInNBlIA3YUrfFM6oqY2iD17Uq9TZVMQurS0neO2PvOf0pvUGlmXKgDlh+81NhLiE7xtO0xgwPbEimfGNRae2qPtDO5XczObgBBkIVAKk5AYmBMZ4pFnhga6u6mFdlALfDZVY/kJiXHqADHrQkk+wNPwO6JVsMnl8sbVEMNi9IE+/Pan9XqDeUpblQwj4kAxn5gD1/TNeZ8O8fvl1vOQbcBVQDLBhPxGMGCAMDj2qr/wDJSCUtkGTyTn/L7e1Y54JKVxf3KQnzVNb+QOjVrRZC3xIOXPzE88k8elNWtWVmQdpjiYkYyBzUzRMwy+SSST6k1SsuDzV3hhL9R4XHYx4nrfjFApwoMx3459p/Sp+psg85PrTwQDik9X+tWhBQjxQtK7ELGpCFg/mAlh7nuevXJrxP4/8AGAzfCQRuMnvHYj3/AJ16TXXcMeyn9M14H8P6Z9TqxcPmG6dvp0FCWkRnpnq/wX4eLC/EblowRkfTrXtrN1rhAxHTp9TQ7enPYAcD09AaNoSoYkqxVQJz1JrLKXhCpXsJet7Y53T3x7UDxG+bShm7wM9+ld6/VXGgSsT5SZBUe/Wo/iKm5AZZEiZ6eorkopW+jqb0OaXXb1LKDuBIjvGTFZqNcFGTBnEevpTf8OoAEAEdQKXfI+QfN80etFzS8AUWzLthnIg55BjvQ18TbT6i2vzbkYgnGeDnvmjaZnR2AmCDkkRt7CtajTLd+dRKkEH19O1LBKC19zpNvsS1mpLFgQSzHEdD2J6Yo9vTunlYGABKjn708HtrBwCpkknBziPTFAva0lmLGQeOmCenbpTzaaSOi2A1+pAKgYHUnuf50P45BwZ/p6/Wu9Sit82QwxJ9YBH9a5F1YKgjCwTxx6d8/rXXqkha2d6i/uISZLCREcA/vNQb1tWkFSQfI23DcnzD9ar6i+Ll9MqITcYEZKnp3wKRXRl13jB3mAeccyeKdadsHY9pxuVbcwZETzAHU/SgeI6ZkZeASPLu4Jnie+ffFMeFeEXHHxXPlUbgudx2kwJ6SRFJXdW91FVnDT/mAkY79f8AilenYUr0Fta3AaCIUQQcyQcADr/WsrrS6e38IsHBeSAFIMZiSepiTHtWU6nGAvFs1YOKYttStuj2a1o4etmmlwKTtdKcanAYzUC5XRob0rKRBFqDcNEel71IyqAXcmuLQm4P9Of5V2vWs0P5vf8AlUxg+ofzACm0teWPvSVr/uVQNBdjeBLQ6JbUhQAKp2jQrfNEHNFHGXVmhjA9qYFcXOaNBTo7s3wcUprnrS/zoWtoroJ478T6khHAOX8n/wCsVe8G8Bt6Kzb3OC9xZPcHpFeX8Vzq7P8AvH869jrsq85gCJ6Z6Vky5VGSjXZKUHK38FEXWVQwyBiOYP8AmrG1qjEjdHm7GD6UfwETYz3rvW2FFxYVRPMACfep1f1fAqpaE9dZ3W1uOxUbo8p+sehNN+EKxNxkCm3AlmyRHFbsCVvA5HkMes813aMWL3/jTw3X96v/AILLWifptaAd0Eq0g/fn1FMojPMTtB8vQSOajv8A9s/7W/em/CnPc8j9qTFB7tj5XT0Na64oWd208N7e1d/wxcSDCRk946elQfHuv99RT34UuEpcBJIkYJx9qpGEX9yUm6sLa+DcnepITIJEE8xB68Vxqtk+T5IHzZJIEk/euXP/ANgDpu46UvYyXn1/euquhkglpLCxtLF5lhBPQ4B9yBRLzruAKMCM5B8uIJ7HnrVDwG0u1zAwBGB2FSLlwlnkk/4Z6/6qWMvrUQyVpsDrLgW+zQ8FdvlWeVbPtnMUfw7XyPKBBA2yI8pMD+dG1jHah6nrT3iFsKqQAMHgR+YUyfJMmL3fEN1tUF74ZE70Yc8yQYkCciolnQhy0tlchB/lnkGcxJxT15AVMgfMR9Jp7xG2BbUgAHaBMZjbxNG20FJIjXPIFEblDEyo4wRHNapn/N9P2rVSWkM9s//Z"/>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180" name="Picture 12" descr="https://encrypted-tbn1.gstatic.com/images?q=tbn:ANd9GcQNzh1PNrzzpX1npxHsCoawB8S7DkCT_pXqZv0RW4AIf7bXyx1b"/>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0375" y="1919316"/>
            <a:ext cx="2554495" cy="21074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26005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xmlns:mv="urn:schemas-microsoft-com:mac:vml">
      <p:transition spd="slow">
        <p:random/>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66490" y="1597584"/>
            <a:ext cx="9685932" cy="2677656"/>
          </a:xfrm>
          <a:prstGeom prst="rect">
            <a:avLst/>
          </a:prstGeom>
          <a:noFill/>
        </p:spPr>
        <p:txBody>
          <a:bodyPr wrap="square" rtlCol="0">
            <a:spAutoFit/>
          </a:bodyPr>
          <a:lstStyle/>
          <a:p>
            <a:pPr algn="ctr"/>
            <a:r>
              <a:rPr lang="en-US" sz="3600" b="1" dirty="0" smtClean="0"/>
              <a:t>LEAGUE POSITIONS – Animal Management</a:t>
            </a:r>
          </a:p>
          <a:p>
            <a:endParaRPr lang="en-US" dirty="0" smtClean="0"/>
          </a:p>
          <a:p>
            <a:r>
              <a:rPr lang="en-US" sz="2400" b="1" dirty="0" smtClean="0"/>
              <a:t>Minnesota:  </a:t>
            </a:r>
          </a:p>
          <a:p>
            <a:pPr marL="285750" lvl="0" indent="-285750">
              <a:buFont typeface="Arial" panose="020B0604020202020204" pitchFamily="34" charset="0"/>
              <a:buChar char="•"/>
            </a:pPr>
            <a:r>
              <a:rPr lang="en-US" sz="2400" u="sng" dirty="0" smtClean="0"/>
              <a:t>Supports stricter </a:t>
            </a:r>
            <a:r>
              <a:rPr lang="en-US" sz="2400" u="sng" dirty="0"/>
              <a:t>standards for animal confinement operations</a:t>
            </a:r>
            <a:r>
              <a:rPr lang="en-US" sz="2400" dirty="0"/>
              <a:t> (based on concerns for both animals and human health as well as ethical issues relating to the treatment of animals)</a:t>
            </a:r>
          </a:p>
          <a:p>
            <a:endParaRPr lang="en-US" dirty="0"/>
          </a:p>
        </p:txBody>
      </p:sp>
    </p:spTree>
    <p:extLst>
      <p:ext uri="{BB962C8B-B14F-4D97-AF65-F5344CB8AC3E}">
        <p14:creationId xmlns:p14="http://schemas.microsoft.com/office/powerpoint/2010/main" val="299342477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xmlns:mv="urn:schemas-microsoft-com:mac:vml">
      <p:transition spd="slow">
        <p:random/>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066" y="534463"/>
            <a:ext cx="8911687" cy="829786"/>
          </a:xfrm>
        </p:spPr>
        <p:txBody>
          <a:bodyPr/>
          <a:lstStyle/>
          <a:p>
            <a:r>
              <a:rPr lang="en-US" b="1" dirty="0" smtClean="0"/>
              <a:t>Meat Safety</a:t>
            </a:r>
            <a:endParaRPr lang="en-US" b="1" dirty="0"/>
          </a:p>
        </p:txBody>
      </p:sp>
      <p:sp>
        <p:nvSpPr>
          <p:cNvPr id="3" name="Content Placeholder 2"/>
          <p:cNvSpPr>
            <a:spLocks noGrp="1"/>
          </p:cNvSpPr>
          <p:nvPr>
            <p:ph idx="1"/>
          </p:nvPr>
        </p:nvSpPr>
        <p:spPr>
          <a:xfrm>
            <a:off x="1730188" y="1453896"/>
            <a:ext cx="9623612" cy="4992624"/>
          </a:xfrm>
        </p:spPr>
        <p:txBody>
          <a:bodyPr>
            <a:normAutofit/>
          </a:bodyPr>
          <a:lstStyle/>
          <a:p>
            <a:r>
              <a:rPr lang="en-US" dirty="0" smtClean="0"/>
              <a:t>Antibiotics</a:t>
            </a:r>
            <a:r>
              <a:rPr lang="en-US" dirty="0"/>
              <a:t>, other anti-infection medications given to animals in crowded conditions to prevent sickness; produces antibiotic-resistant bacteria and viruses</a:t>
            </a:r>
            <a:r>
              <a:rPr lang="en-US" dirty="0" smtClean="0"/>
              <a:t>.</a:t>
            </a:r>
            <a:br>
              <a:rPr lang="en-US" dirty="0" smtClean="0"/>
            </a:br>
            <a:endParaRPr lang="en-US" dirty="0"/>
          </a:p>
          <a:p>
            <a:r>
              <a:rPr lang="en-US" dirty="0"/>
              <a:t>G</a:t>
            </a:r>
            <a:r>
              <a:rPr lang="en-US" dirty="0" smtClean="0"/>
              <a:t>E </a:t>
            </a:r>
            <a:r>
              <a:rPr lang="en-US" dirty="0"/>
              <a:t>animals not approved or released for human food</a:t>
            </a:r>
            <a:r>
              <a:rPr lang="en-US" dirty="0" smtClean="0"/>
              <a:t>.</a:t>
            </a:r>
            <a:br>
              <a:rPr lang="en-US" dirty="0" smtClean="0"/>
            </a:br>
            <a:endParaRPr lang="en-US" dirty="0"/>
          </a:p>
          <a:p>
            <a:r>
              <a:rPr lang="en-US" dirty="0" smtClean="0"/>
              <a:t>FDA </a:t>
            </a:r>
            <a:r>
              <a:rPr lang="en-US" dirty="0"/>
              <a:t>considers recombinant DNA a drug, all right </a:t>
            </a:r>
            <a:r>
              <a:rPr lang="en-US" dirty="0" smtClean="0"/>
              <a:t>if:</a:t>
            </a:r>
          </a:p>
          <a:p>
            <a:pPr lvl="1"/>
            <a:r>
              <a:rPr lang="en-US" dirty="0" smtClean="0"/>
              <a:t> safe </a:t>
            </a:r>
            <a:r>
              <a:rPr lang="en-US" dirty="0"/>
              <a:t>to </a:t>
            </a:r>
            <a:r>
              <a:rPr lang="en-US" dirty="0" smtClean="0"/>
              <a:t>animal</a:t>
            </a:r>
          </a:p>
          <a:p>
            <a:pPr lvl="1"/>
            <a:r>
              <a:rPr lang="en-US" dirty="0" smtClean="0"/>
              <a:t>safe </a:t>
            </a:r>
            <a:r>
              <a:rPr lang="en-US" dirty="0"/>
              <a:t>to consumers of </a:t>
            </a:r>
            <a:r>
              <a:rPr lang="en-US" dirty="0" smtClean="0"/>
              <a:t>animal</a:t>
            </a:r>
          </a:p>
          <a:p>
            <a:pPr lvl="1"/>
            <a:r>
              <a:rPr lang="en-US" dirty="0" smtClean="0"/>
              <a:t>safe </a:t>
            </a:r>
            <a:r>
              <a:rPr lang="en-US" dirty="0"/>
              <a:t>for </a:t>
            </a:r>
            <a:r>
              <a:rPr lang="en-US" dirty="0" smtClean="0"/>
              <a:t>environment</a:t>
            </a:r>
          </a:p>
          <a:p>
            <a:pPr lvl="1"/>
            <a:r>
              <a:rPr lang="en-US" dirty="0" smtClean="0"/>
              <a:t>effective </a:t>
            </a:r>
            <a:r>
              <a:rPr lang="en-US" dirty="0"/>
              <a:t>as claimed</a:t>
            </a:r>
            <a:r>
              <a:rPr lang="en-US" dirty="0" smtClean="0"/>
              <a:t>.</a:t>
            </a:r>
            <a:br>
              <a:rPr lang="en-US" dirty="0" smtClean="0"/>
            </a:br>
            <a:endParaRPr lang="en-US" dirty="0"/>
          </a:p>
          <a:p>
            <a:r>
              <a:rPr lang="en-US" dirty="0" smtClean="0"/>
              <a:t>Public </a:t>
            </a:r>
            <a:r>
              <a:rPr lang="en-US" dirty="0"/>
              <a:t>concerned about transparency of </a:t>
            </a:r>
            <a:r>
              <a:rPr lang="en-US" dirty="0" smtClean="0"/>
              <a:t>guidelines</a:t>
            </a:r>
          </a:p>
          <a:p>
            <a:pPr lvl="1"/>
            <a:r>
              <a:rPr lang="en-US" dirty="0" smtClean="0"/>
              <a:t>lack </a:t>
            </a:r>
            <a:r>
              <a:rPr lang="en-US" dirty="0"/>
              <a:t>of </a:t>
            </a:r>
            <a:r>
              <a:rPr lang="en-US" dirty="0" smtClean="0"/>
              <a:t>labeling</a:t>
            </a:r>
          </a:p>
          <a:p>
            <a:pPr lvl="1"/>
            <a:r>
              <a:rPr lang="en-US" dirty="0" smtClean="0"/>
              <a:t>lack </a:t>
            </a:r>
            <a:r>
              <a:rPr lang="en-US" dirty="0"/>
              <a:t>of agency oversight with regard to environmental impact</a:t>
            </a:r>
          </a:p>
        </p:txBody>
      </p:sp>
      <p:pic>
        <p:nvPicPr>
          <p:cNvPr id="4" name="Picture 3"/>
          <p:cNvPicPr>
            <a:picLocks noChangeAspect="1"/>
          </p:cNvPicPr>
          <p:nvPr/>
        </p:nvPicPr>
        <p:blipFill>
          <a:blip r:embed="rId3"/>
          <a:stretch>
            <a:fillRect/>
          </a:stretch>
        </p:blipFill>
        <p:spPr>
          <a:xfrm>
            <a:off x="8762775" y="3167871"/>
            <a:ext cx="2591025" cy="1761897"/>
          </a:xfrm>
          <a:prstGeom prst="rect">
            <a:avLst/>
          </a:prstGeom>
        </p:spPr>
      </p:pic>
    </p:spTree>
    <p:extLst>
      <p:ext uri="{BB962C8B-B14F-4D97-AF65-F5344CB8AC3E}">
        <p14:creationId xmlns:p14="http://schemas.microsoft.com/office/powerpoint/2010/main" val="235753674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mv="urn:schemas-microsoft-com:mac:vml" xmlns="">
      <p:transition spd="slow">
        <p:random/>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598177" y="2931459"/>
            <a:ext cx="8915399" cy="1008467"/>
          </a:xfrm>
        </p:spPr>
        <p:txBody>
          <a:bodyPr>
            <a:noAutofit/>
          </a:bodyPr>
          <a:lstStyle/>
          <a:p>
            <a:r>
              <a:rPr lang="en-US" sz="6000" dirty="0" smtClean="0"/>
              <a:t>CONSENSUS QUESTIONS</a:t>
            </a:r>
            <a:endParaRPr lang="en-US" sz="6000" dirty="0"/>
          </a:p>
        </p:txBody>
      </p:sp>
    </p:spTree>
    <p:extLst>
      <p:ext uri="{BB962C8B-B14F-4D97-AF65-F5344CB8AC3E}">
        <p14:creationId xmlns:p14="http://schemas.microsoft.com/office/powerpoint/2010/main" val="284223899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mv="urn:schemas-microsoft-com:mac:vml" xmlns="">
      <p:transition spd="slow">
        <p:random/>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1473" y="69375"/>
            <a:ext cx="10558510" cy="1112520"/>
          </a:xfrm>
        </p:spPr>
        <p:txBody>
          <a:bodyPr>
            <a:normAutofit/>
          </a:bodyPr>
          <a:lstStyle/>
          <a:p>
            <a:pPr algn="ctr"/>
            <a:r>
              <a:rPr lang="en-US" sz="3600" dirty="0" smtClean="0"/>
              <a:t>National Spending on Agriculture:  </a:t>
            </a:r>
            <a:r>
              <a:rPr lang="en-US" sz="3600" b="1" dirty="0" smtClean="0"/>
              <a:t>4%</a:t>
            </a:r>
            <a:endParaRPr lang="en-US" sz="3600" b="1" dirty="0"/>
          </a:p>
        </p:txBody>
      </p:sp>
      <p:pic>
        <p:nvPicPr>
          <p:cNvPr id="4" name="Content Placeholder 3"/>
          <p:cNvPicPr>
            <a:picLocks noGrp="1" noChangeAspect="1"/>
          </p:cNvPicPr>
          <p:nvPr>
            <p:ph idx="4294967295"/>
          </p:nvPr>
        </p:nvPicPr>
        <p:blipFill>
          <a:blip r:embed="rId3">
            <a:extLst>
              <a:ext uri="{28A0092B-C50C-407E-A947-70E740481C1C}">
                <a14:useLocalDpi xmlns:a14="http://schemas.microsoft.com/office/drawing/2010/main" val="0"/>
              </a:ext>
            </a:extLst>
          </a:blip>
          <a:stretch>
            <a:fillRect/>
          </a:stretch>
        </p:blipFill>
        <p:spPr>
          <a:xfrm>
            <a:off x="3063178" y="1181895"/>
            <a:ext cx="6204390" cy="5283709"/>
          </a:xfrm>
          <a:ln w="12700">
            <a:solidFill>
              <a:schemeClr val="tx1"/>
            </a:solidFill>
          </a:ln>
        </p:spPr>
      </p:pic>
    </p:spTree>
    <p:extLst>
      <p:ext uri="{BB962C8B-B14F-4D97-AF65-F5344CB8AC3E}">
        <p14:creationId xmlns:p14="http://schemas.microsoft.com/office/powerpoint/2010/main" val="177416964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mv="urn:schemas-microsoft-com:mac:vml" xmlns="">
      <p:transition spd="slow">
        <p:random/>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Title 1"/>
          <p:cNvSpPr>
            <a:spLocks noGrp="1"/>
          </p:cNvSpPr>
          <p:nvPr>
            <p:ph type="title"/>
          </p:nvPr>
        </p:nvSpPr>
        <p:spPr>
          <a:xfrm>
            <a:off x="762000" y="507568"/>
            <a:ext cx="10939849" cy="635432"/>
          </a:xfrm>
        </p:spPr>
        <p:txBody>
          <a:bodyPr>
            <a:normAutofit/>
          </a:bodyPr>
          <a:lstStyle/>
          <a:p>
            <a:pPr algn="r"/>
            <a:r>
              <a:rPr lang="en-US" sz="3200" b="1" cap="small" dirty="0" smtClean="0">
                <a:solidFill>
                  <a:srgbClr val="00B050"/>
                </a:solidFill>
              </a:rPr>
              <a:t>Food Labeling</a:t>
            </a:r>
            <a:endParaRPr lang="en-US" sz="3200" cap="small" dirty="0" smtClean="0">
              <a:solidFill>
                <a:srgbClr val="00B050"/>
              </a:solidFill>
            </a:endParaRPr>
          </a:p>
        </p:txBody>
      </p:sp>
      <p:sp>
        <p:nvSpPr>
          <p:cNvPr id="3" name="Content Placeholder 2"/>
          <p:cNvSpPr>
            <a:spLocks noGrp="1"/>
          </p:cNvSpPr>
          <p:nvPr>
            <p:ph idx="1"/>
          </p:nvPr>
        </p:nvSpPr>
        <p:spPr>
          <a:xfrm>
            <a:off x="600333" y="1322296"/>
            <a:ext cx="11089159" cy="4769586"/>
          </a:xfrm>
        </p:spPr>
        <p:txBody>
          <a:bodyPr rtlCol="0">
            <a:normAutofit/>
          </a:bodyPr>
          <a:lstStyle/>
          <a:p>
            <a:pPr marL="0" indent="0" fontAlgn="auto">
              <a:spcAft>
                <a:spcPts val="0"/>
              </a:spcAft>
              <a:buFont typeface="Arial" panose="020B0604020202020204" pitchFamily="34" charset="0"/>
              <a:buNone/>
              <a:defRPr/>
            </a:pPr>
            <a:r>
              <a:rPr lang="en-US" dirty="0"/>
              <a:t>9. </a:t>
            </a:r>
            <a:r>
              <a:rPr lang="en-US" i="1" dirty="0"/>
              <a:t>How sufficient are the following regarding current food labeling</a:t>
            </a:r>
            <a:r>
              <a:rPr lang="en-US" i="1" dirty="0" smtClean="0"/>
              <a:t>?</a:t>
            </a:r>
            <a:endParaRPr lang="en-US" dirty="0"/>
          </a:p>
          <a:p>
            <a:pPr marL="0" indent="0" fontAlgn="auto">
              <a:spcAft>
                <a:spcPts val="0"/>
              </a:spcAft>
              <a:buFont typeface="Arial" panose="020B0604020202020204" pitchFamily="34" charset="0"/>
              <a:buNone/>
              <a:defRPr/>
            </a:pPr>
            <a:endParaRPr lang="en-US" sz="1800" dirty="0" smtClean="0"/>
          </a:p>
          <a:p>
            <a:pPr marL="457200" indent="-457200" fontAlgn="auto">
              <a:spcAft>
                <a:spcPts val="0"/>
              </a:spcAft>
              <a:buFont typeface="Arial" panose="020B0604020202020204" pitchFamily="34" charset="0"/>
              <a:buAutoNum type="alphaLcParenR"/>
              <a:defRPr/>
            </a:pPr>
            <a:r>
              <a:rPr lang="en-US" sz="1800" dirty="0" smtClean="0"/>
              <a:t>Nutrition </a:t>
            </a:r>
            <a:r>
              <a:rPr lang="en-US" sz="1800" dirty="0"/>
              <a:t>Facts on food labels </a:t>
            </a:r>
            <a:endParaRPr lang="en-US" sz="1800" dirty="0" smtClean="0"/>
          </a:p>
          <a:p>
            <a:pPr marL="457200" lvl="1" indent="-457200">
              <a:buNone/>
              <a:defRPr/>
            </a:pPr>
            <a:r>
              <a:rPr lang="en-US" sz="1400" dirty="0" smtClean="0"/>
              <a:t>	</a:t>
            </a:r>
            <a:r>
              <a:rPr lang="en-US" sz="1800" dirty="0" smtClean="0"/>
              <a:t>______ Insufficient</a:t>
            </a:r>
          </a:p>
          <a:p>
            <a:pPr marL="457200" lvl="1" indent="-457200">
              <a:buNone/>
              <a:defRPr/>
            </a:pPr>
            <a:r>
              <a:rPr lang="en-US" sz="1800" dirty="0" smtClean="0"/>
              <a:t>	______ Sufficient</a:t>
            </a:r>
          </a:p>
          <a:p>
            <a:pPr marL="457200" lvl="1" indent="-457200">
              <a:buNone/>
              <a:defRPr/>
            </a:pPr>
            <a:r>
              <a:rPr lang="en-US" sz="1800" dirty="0" smtClean="0"/>
              <a:t>	______ Too much </a:t>
            </a:r>
          </a:p>
          <a:p>
            <a:pPr marL="457200" lvl="1" indent="-457200">
              <a:buNone/>
              <a:defRPr/>
            </a:pPr>
            <a:r>
              <a:rPr lang="en-US" sz="1800" dirty="0" smtClean="0"/>
              <a:t>	______ No Consensus</a:t>
            </a:r>
            <a:endParaRPr lang="en-US" sz="1400" dirty="0"/>
          </a:p>
          <a:p>
            <a:pPr marL="457200" indent="-457200" fontAlgn="auto">
              <a:spcAft>
                <a:spcPts val="0"/>
              </a:spcAft>
              <a:buFont typeface="Arial" panose="020B0604020202020204" pitchFamily="34" charset="0"/>
              <a:buNone/>
              <a:defRPr/>
            </a:pPr>
            <a:endParaRPr lang="en-US" sz="1800" dirty="0" smtClean="0"/>
          </a:p>
          <a:p>
            <a:pPr marL="457200" indent="-457200" fontAlgn="auto">
              <a:spcAft>
                <a:spcPts val="0"/>
              </a:spcAft>
              <a:buFont typeface="Arial" panose="020B0604020202020204" pitchFamily="34" charset="0"/>
              <a:buNone/>
              <a:defRPr/>
            </a:pPr>
            <a:r>
              <a:rPr lang="en-US" sz="1800" dirty="0" smtClean="0"/>
              <a:t>b</a:t>
            </a:r>
            <a:r>
              <a:rPr lang="en-US" sz="1800" dirty="0"/>
              <a:t>) </a:t>
            </a:r>
            <a:r>
              <a:rPr lang="en-US" sz="1800" dirty="0" smtClean="0"/>
              <a:t>	Nutrition </a:t>
            </a:r>
            <a:r>
              <a:rPr lang="en-US" sz="1800" dirty="0"/>
              <a:t>Facts on food labels as a means of consumer </a:t>
            </a:r>
            <a:r>
              <a:rPr lang="en-US" sz="1800" dirty="0" smtClean="0"/>
              <a:t>education</a:t>
            </a:r>
          </a:p>
          <a:p>
            <a:pPr marL="457200" lvl="1" indent="-457200">
              <a:buNone/>
              <a:defRPr/>
            </a:pPr>
            <a:r>
              <a:rPr lang="en-US" sz="1400" dirty="0" smtClean="0"/>
              <a:t>	</a:t>
            </a:r>
            <a:r>
              <a:rPr lang="en-US" sz="1800" dirty="0" smtClean="0"/>
              <a:t>______ </a:t>
            </a:r>
            <a:r>
              <a:rPr lang="en-US" sz="1800" dirty="0"/>
              <a:t>Insufficient</a:t>
            </a:r>
          </a:p>
          <a:p>
            <a:pPr marL="457200" lvl="1" indent="-457200">
              <a:buNone/>
              <a:defRPr/>
            </a:pPr>
            <a:r>
              <a:rPr lang="en-US" sz="1800" dirty="0" smtClean="0"/>
              <a:t>	______ </a:t>
            </a:r>
            <a:r>
              <a:rPr lang="en-US" sz="1800" dirty="0"/>
              <a:t>Sufficient</a:t>
            </a:r>
          </a:p>
          <a:p>
            <a:pPr marL="457200" lvl="1" indent="-457200">
              <a:buNone/>
              <a:defRPr/>
            </a:pPr>
            <a:r>
              <a:rPr lang="en-US" sz="1800" dirty="0" smtClean="0"/>
              <a:t>	______ </a:t>
            </a:r>
            <a:r>
              <a:rPr lang="en-US" sz="1800" dirty="0"/>
              <a:t>Too much </a:t>
            </a:r>
          </a:p>
          <a:p>
            <a:pPr marL="457200" lvl="1" indent="-457200">
              <a:buNone/>
              <a:defRPr/>
            </a:pPr>
            <a:r>
              <a:rPr lang="en-US" sz="1800" dirty="0" smtClean="0"/>
              <a:t>	______ </a:t>
            </a:r>
            <a:r>
              <a:rPr lang="en-US" sz="1800" dirty="0"/>
              <a:t>No Consensus</a:t>
            </a:r>
          </a:p>
          <a:p>
            <a:pPr marL="0" indent="0" fontAlgn="auto">
              <a:spcAft>
                <a:spcPts val="0"/>
              </a:spcAft>
              <a:buFont typeface="Arial" panose="020B0604020202020204" pitchFamily="34" charset="0"/>
              <a:buNone/>
              <a:defRPr/>
            </a:pPr>
            <a:endParaRPr lang="en-US" sz="1800" dirty="0" smtClean="0"/>
          </a:p>
        </p:txBody>
      </p:sp>
    </p:spTree>
    <p:extLst>
      <p:ext uri="{BB962C8B-B14F-4D97-AF65-F5344CB8AC3E}">
        <p14:creationId xmlns:p14="http://schemas.microsoft.com/office/powerpoint/2010/main" val="290148208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mv="urn:schemas-microsoft-com:mac:vml" xmlns="">
      <p:transition spd="slow">
        <p:random/>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Title 1"/>
          <p:cNvSpPr>
            <a:spLocks noGrp="1"/>
          </p:cNvSpPr>
          <p:nvPr>
            <p:ph type="title"/>
          </p:nvPr>
        </p:nvSpPr>
        <p:spPr>
          <a:xfrm>
            <a:off x="762000" y="507568"/>
            <a:ext cx="11239500" cy="635432"/>
          </a:xfrm>
        </p:spPr>
        <p:txBody>
          <a:bodyPr>
            <a:normAutofit/>
          </a:bodyPr>
          <a:lstStyle/>
          <a:p>
            <a:pPr algn="r"/>
            <a:r>
              <a:rPr lang="en-US" sz="3200" b="1" cap="small" dirty="0" smtClean="0">
                <a:solidFill>
                  <a:schemeClr val="accent2">
                    <a:lumMod val="75000"/>
                  </a:schemeClr>
                </a:solidFill>
              </a:rPr>
              <a:t>Food Labeling</a:t>
            </a:r>
            <a:endParaRPr lang="en-US" sz="3200" cap="small" dirty="0" smtClean="0">
              <a:solidFill>
                <a:schemeClr val="accent2">
                  <a:lumMod val="75000"/>
                </a:schemeClr>
              </a:solidFill>
            </a:endParaRPr>
          </a:p>
        </p:txBody>
      </p:sp>
      <p:sp>
        <p:nvSpPr>
          <p:cNvPr id="3" name="Content Placeholder 2"/>
          <p:cNvSpPr>
            <a:spLocks noGrp="1"/>
          </p:cNvSpPr>
          <p:nvPr>
            <p:ph idx="1"/>
          </p:nvPr>
        </p:nvSpPr>
        <p:spPr>
          <a:xfrm>
            <a:off x="1334530" y="1143001"/>
            <a:ext cx="10194324" cy="5393723"/>
          </a:xfrm>
        </p:spPr>
        <p:txBody>
          <a:bodyPr rtlCol="0">
            <a:normAutofit/>
          </a:bodyPr>
          <a:lstStyle/>
          <a:p>
            <a:pPr marL="0" indent="0" fontAlgn="auto">
              <a:spcAft>
                <a:spcPts val="0"/>
              </a:spcAft>
              <a:buFont typeface="Arial" panose="020B0604020202020204" pitchFamily="34" charset="0"/>
              <a:buNone/>
              <a:defRPr/>
            </a:pPr>
            <a:r>
              <a:rPr lang="en-US" dirty="0"/>
              <a:t>9. </a:t>
            </a:r>
            <a:r>
              <a:rPr lang="en-US" i="1" dirty="0"/>
              <a:t>How sufficient are the following regarding current food labeling</a:t>
            </a:r>
            <a:r>
              <a:rPr lang="en-US" i="1" dirty="0" smtClean="0"/>
              <a:t>?</a:t>
            </a:r>
            <a:endParaRPr lang="en-US" dirty="0"/>
          </a:p>
          <a:p>
            <a:pPr marL="0" indent="0" fontAlgn="auto">
              <a:spcAft>
                <a:spcPts val="0"/>
              </a:spcAft>
              <a:buFont typeface="Arial" panose="020B0604020202020204" pitchFamily="34" charset="0"/>
              <a:buNone/>
              <a:defRPr/>
            </a:pPr>
            <a:endParaRPr lang="en-US" sz="1800" dirty="0" smtClean="0"/>
          </a:p>
          <a:p>
            <a:pPr marL="457200" indent="-457200" fontAlgn="auto">
              <a:spcAft>
                <a:spcPts val="0"/>
              </a:spcAft>
              <a:buFont typeface="Arial" panose="020B0604020202020204" pitchFamily="34" charset="0"/>
              <a:buNone/>
              <a:defRPr/>
            </a:pPr>
            <a:r>
              <a:rPr lang="en-US" sz="1800" dirty="0" smtClean="0"/>
              <a:t>c</a:t>
            </a:r>
            <a:r>
              <a:rPr lang="en-US" sz="1800" dirty="0"/>
              <a:t>) </a:t>
            </a:r>
            <a:r>
              <a:rPr lang="en-US" sz="1800" dirty="0" smtClean="0"/>
              <a:t>	Common </a:t>
            </a:r>
            <a:r>
              <a:rPr lang="en-US" sz="1800" dirty="0"/>
              <a:t>allergen </a:t>
            </a:r>
            <a:r>
              <a:rPr lang="en-US" sz="1800" dirty="0" smtClean="0"/>
              <a:t>labeling</a:t>
            </a:r>
          </a:p>
          <a:p>
            <a:pPr marL="457200" lvl="1" indent="-457200">
              <a:buNone/>
              <a:defRPr/>
            </a:pPr>
            <a:r>
              <a:rPr lang="en-US" sz="1800" dirty="0" smtClean="0"/>
              <a:t>	______ </a:t>
            </a:r>
            <a:r>
              <a:rPr lang="en-US" sz="1800" dirty="0"/>
              <a:t>Insufficient</a:t>
            </a:r>
          </a:p>
          <a:p>
            <a:pPr marL="457200" lvl="1" indent="-457200">
              <a:buNone/>
              <a:defRPr/>
            </a:pPr>
            <a:r>
              <a:rPr lang="en-US" sz="1800" dirty="0" smtClean="0"/>
              <a:t>	______ </a:t>
            </a:r>
            <a:r>
              <a:rPr lang="en-US" sz="1800" dirty="0"/>
              <a:t>Sufficient</a:t>
            </a:r>
          </a:p>
          <a:p>
            <a:pPr marL="457200" lvl="1" indent="-457200">
              <a:buNone/>
              <a:defRPr/>
            </a:pPr>
            <a:r>
              <a:rPr lang="en-US" sz="1800" dirty="0" smtClean="0"/>
              <a:t>	______ </a:t>
            </a:r>
            <a:r>
              <a:rPr lang="en-US" sz="1800" dirty="0"/>
              <a:t>Too much </a:t>
            </a:r>
          </a:p>
          <a:p>
            <a:pPr marL="457200" lvl="1" indent="-457200">
              <a:buNone/>
              <a:defRPr/>
            </a:pPr>
            <a:r>
              <a:rPr lang="en-US" sz="1800" dirty="0" smtClean="0"/>
              <a:t>	______ </a:t>
            </a:r>
            <a:r>
              <a:rPr lang="en-US" sz="1800" dirty="0"/>
              <a:t>No Consensus</a:t>
            </a:r>
          </a:p>
          <a:p>
            <a:pPr marL="457200" indent="-457200" fontAlgn="auto">
              <a:spcAft>
                <a:spcPts val="0"/>
              </a:spcAft>
              <a:buFont typeface="Arial" panose="020B0604020202020204" pitchFamily="34" charset="0"/>
              <a:buNone/>
              <a:defRPr/>
            </a:pPr>
            <a:endParaRPr lang="en-US" sz="1800" dirty="0" smtClean="0"/>
          </a:p>
          <a:p>
            <a:pPr marL="457200" indent="-457200" fontAlgn="auto">
              <a:spcAft>
                <a:spcPts val="0"/>
              </a:spcAft>
              <a:buFont typeface="Arial" panose="020B0604020202020204" pitchFamily="34" charset="0"/>
              <a:buNone/>
              <a:defRPr/>
            </a:pPr>
            <a:r>
              <a:rPr lang="en-US" sz="1800" dirty="0" smtClean="0"/>
              <a:t>d</a:t>
            </a:r>
            <a:r>
              <a:rPr lang="en-US" sz="1800" dirty="0"/>
              <a:t>) </a:t>
            </a:r>
            <a:r>
              <a:rPr lang="en-US" sz="1800" dirty="0" smtClean="0"/>
              <a:t>	Health </a:t>
            </a:r>
            <a:r>
              <a:rPr lang="en-US" sz="1800" dirty="0"/>
              <a:t>and ingredient claims that consumers can </a:t>
            </a:r>
            <a:r>
              <a:rPr lang="en-US" sz="1800" dirty="0" smtClean="0"/>
              <a:t>understand</a:t>
            </a:r>
          </a:p>
          <a:p>
            <a:pPr marL="457200" lvl="1" indent="-457200">
              <a:buNone/>
              <a:defRPr/>
            </a:pPr>
            <a:r>
              <a:rPr lang="en-US" sz="1800" dirty="0" smtClean="0"/>
              <a:t>	______ </a:t>
            </a:r>
            <a:r>
              <a:rPr lang="en-US" sz="1800" dirty="0"/>
              <a:t>Insufficient</a:t>
            </a:r>
          </a:p>
          <a:p>
            <a:pPr marL="457200" lvl="1" indent="-457200">
              <a:buNone/>
              <a:defRPr/>
            </a:pPr>
            <a:r>
              <a:rPr lang="en-US" sz="1800" dirty="0" smtClean="0"/>
              <a:t>	______ </a:t>
            </a:r>
            <a:r>
              <a:rPr lang="en-US" sz="1800" dirty="0"/>
              <a:t>Sufficient</a:t>
            </a:r>
          </a:p>
          <a:p>
            <a:pPr marL="457200" lvl="1" indent="-457200">
              <a:buNone/>
              <a:defRPr/>
            </a:pPr>
            <a:r>
              <a:rPr lang="en-US" sz="1800" dirty="0" smtClean="0"/>
              <a:t>	______ </a:t>
            </a:r>
            <a:r>
              <a:rPr lang="en-US" sz="1800" dirty="0"/>
              <a:t>Too much </a:t>
            </a:r>
          </a:p>
          <a:p>
            <a:pPr marL="457200" lvl="1" indent="-457200">
              <a:buNone/>
              <a:defRPr/>
            </a:pPr>
            <a:r>
              <a:rPr lang="en-US" sz="1800" dirty="0" smtClean="0"/>
              <a:t>	______ </a:t>
            </a:r>
            <a:r>
              <a:rPr lang="en-US" sz="1800" dirty="0"/>
              <a:t>No Consensus</a:t>
            </a:r>
          </a:p>
          <a:p>
            <a:pPr marL="0" indent="0" fontAlgn="auto">
              <a:spcAft>
                <a:spcPts val="0"/>
              </a:spcAft>
              <a:buFont typeface="Arial" panose="020B0604020202020204" pitchFamily="34" charset="0"/>
              <a:buNone/>
              <a:defRPr/>
            </a:pPr>
            <a:r>
              <a:rPr lang="en-US" sz="1800" dirty="0" smtClean="0"/>
              <a:t> </a:t>
            </a:r>
          </a:p>
          <a:p>
            <a:pPr marL="0" indent="0" fontAlgn="auto">
              <a:spcAft>
                <a:spcPts val="0"/>
              </a:spcAft>
              <a:buFont typeface="Arial" panose="020B0604020202020204" pitchFamily="34" charset="0"/>
              <a:buNone/>
              <a:defRPr/>
            </a:pPr>
            <a:r>
              <a:rPr lang="en-US" sz="1800" dirty="0" smtClean="0"/>
              <a:t>Comments</a:t>
            </a:r>
            <a:r>
              <a:rPr lang="en-US" dirty="0"/>
              <a:t>:</a:t>
            </a:r>
          </a:p>
          <a:p>
            <a:pPr fontAlgn="auto">
              <a:spcAft>
                <a:spcPts val="0"/>
              </a:spcAft>
              <a:buFont typeface="Arial" panose="020B0604020202020204" pitchFamily="34" charset="0"/>
              <a:buChar char="•"/>
              <a:defRPr/>
            </a:pPr>
            <a:endParaRPr lang="en-US" dirty="0"/>
          </a:p>
        </p:txBody>
      </p:sp>
    </p:spTree>
    <p:extLst>
      <p:ext uri="{BB962C8B-B14F-4D97-AF65-F5344CB8AC3E}">
        <p14:creationId xmlns:p14="http://schemas.microsoft.com/office/powerpoint/2010/main" val="338532090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mv="urn:schemas-microsoft-com:mac:vml" xmlns="">
      <p:transition spd="slow">
        <p:random/>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Title 1"/>
          <p:cNvSpPr>
            <a:spLocks noGrp="1"/>
          </p:cNvSpPr>
          <p:nvPr>
            <p:ph type="title"/>
          </p:nvPr>
        </p:nvSpPr>
        <p:spPr>
          <a:xfrm>
            <a:off x="636494" y="166910"/>
            <a:ext cx="11274611" cy="630949"/>
          </a:xfrm>
        </p:spPr>
        <p:txBody>
          <a:bodyPr>
            <a:normAutofit/>
          </a:bodyPr>
          <a:lstStyle/>
          <a:p>
            <a:pPr algn="r"/>
            <a:r>
              <a:rPr lang="en-US" sz="3200" b="1" cap="small" dirty="0" smtClean="0">
                <a:solidFill>
                  <a:schemeClr val="accent2">
                    <a:lumMod val="75000"/>
                  </a:schemeClr>
                </a:solidFill>
              </a:rPr>
              <a:t>Food Labeling</a:t>
            </a:r>
            <a:endParaRPr lang="en-US" sz="3200" cap="small" dirty="0" smtClean="0">
              <a:solidFill>
                <a:schemeClr val="accent2">
                  <a:lumMod val="75000"/>
                </a:schemeClr>
              </a:solidFill>
            </a:endParaRPr>
          </a:p>
        </p:txBody>
      </p:sp>
      <p:sp>
        <p:nvSpPr>
          <p:cNvPr id="3" name="Content Placeholder 2"/>
          <p:cNvSpPr>
            <a:spLocks noGrp="1"/>
          </p:cNvSpPr>
          <p:nvPr>
            <p:ph idx="1"/>
          </p:nvPr>
        </p:nvSpPr>
        <p:spPr>
          <a:xfrm>
            <a:off x="1025611" y="1089575"/>
            <a:ext cx="10692510" cy="4804598"/>
          </a:xfrm>
        </p:spPr>
        <p:txBody>
          <a:bodyPr rtlCol="0">
            <a:normAutofit fontScale="25000" lnSpcReduction="20000"/>
          </a:bodyPr>
          <a:lstStyle/>
          <a:p>
            <a:pPr marL="457200" indent="-457200" fontAlgn="auto">
              <a:spcAft>
                <a:spcPts val="0"/>
              </a:spcAft>
              <a:buFont typeface="Arial" panose="020B0604020202020204" pitchFamily="34" charset="0"/>
              <a:buNone/>
              <a:defRPr/>
            </a:pPr>
            <a:r>
              <a:rPr lang="en-US" sz="11200" dirty="0"/>
              <a:t>10. </a:t>
            </a:r>
            <a:r>
              <a:rPr lang="en-US" sz="11200" i="1" dirty="0"/>
              <a:t>Which of the following should government achieve regarding marketing and ingredient claims on food labels?</a:t>
            </a:r>
            <a:endParaRPr lang="en-US" sz="11200" dirty="0"/>
          </a:p>
          <a:p>
            <a:pPr marL="457200" indent="-457200" fontAlgn="auto">
              <a:spcAft>
                <a:spcPts val="0"/>
              </a:spcAft>
              <a:buFont typeface="Arial" panose="020B0604020202020204" pitchFamily="34" charset="0"/>
              <a:buNone/>
              <a:defRPr/>
            </a:pPr>
            <a:endParaRPr lang="en-US" sz="7200" dirty="0" smtClean="0"/>
          </a:p>
          <a:p>
            <a:pPr marL="457200" indent="-457200">
              <a:lnSpc>
                <a:spcPct val="110000"/>
              </a:lnSpc>
              <a:buAutoNum type="alphaLcParenR"/>
              <a:defRPr/>
            </a:pPr>
            <a:r>
              <a:rPr lang="en-US" sz="7200" dirty="0" smtClean="0"/>
              <a:t>Define </a:t>
            </a:r>
            <a:r>
              <a:rPr lang="en-US" sz="7200" dirty="0"/>
              <a:t>(and approve for use) health and safety marketing terms (e.g. immunity support, humane, pasture-raised, natural, etc</a:t>
            </a:r>
            <a:r>
              <a:rPr lang="en-US" sz="7200" dirty="0" smtClean="0"/>
              <a:t>.)</a:t>
            </a:r>
          </a:p>
          <a:p>
            <a:pPr marL="457200" indent="-457200">
              <a:lnSpc>
                <a:spcPct val="110000"/>
              </a:lnSpc>
              <a:buNone/>
              <a:defRPr/>
            </a:pPr>
            <a:r>
              <a:rPr lang="en-US" sz="7200" dirty="0" smtClean="0"/>
              <a:t>	______ Yes</a:t>
            </a:r>
          </a:p>
          <a:p>
            <a:pPr marL="457200" indent="-457200">
              <a:lnSpc>
                <a:spcPct val="110000"/>
              </a:lnSpc>
              <a:buNone/>
              <a:defRPr/>
            </a:pPr>
            <a:r>
              <a:rPr lang="en-US" sz="7200" dirty="0"/>
              <a:t>	</a:t>
            </a:r>
            <a:r>
              <a:rPr lang="en-US" sz="7200" dirty="0" smtClean="0"/>
              <a:t>______ No</a:t>
            </a:r>
          </a:p>
          <a:p>
            <a:pPr marL="457200" indent="-457200">
              <a:lnSpc>
                <a:spcPct val="110000"/>
              </a:lnSpc>
              <a:buNone/>
              <a:defRPr/>
            </a:pPr>
            <a:r>
              <a:rPr lang="en-US" sz="7200" dirty="0"/>
              <a:t>	</a:t>
            </a:r>
            <a:r>
              <a:rPr lang="en-US" sz="7200" dirty="0" smtClean="0"/>
              <a:t>______ No Consensus</a:t>
            </a:r>
          </a:p>
          <a:p>
            <a:pPr marL="457200" indent="-457200">
              <a:lnSpc>
                <a:spcPct val="110000"/>
              </a:lnSpc>
              <a:buNone/>
              <a:defRPr/>
            </a:pPr>
            <a:endParaRPr lang="en-US" sz="7200" dirty="0"/>
          </a:p>
          <a:p>
            <a:pPr marL="457200" indent="-457200">
              <a:lnSpc>
                <a:spcPct val="110000"/>
              </a:lnSpc>
              <a:buAutoNum type="alphaLcParenR" startAt="2"/>
              <a:defRPr/>
            </a:pPr>
            <a:r>
              <a:rPr lang="en-US" sz="7200" dirty="0" smtClean="0"/>
              <a:t>Regulate </a:t>
            </a:r>
            <a:r>
              <a:rPr lang="en-US" sz="7200" dirty="0"/>
              <a:t>the use of images or other sensory advertising </a:t>
            </a:r>
            <a:endParaRPr lang="en-US" sz="7200" dirty="0" smtClean="0"/>
          </a:p>
          <a:p>
            <a:pPr marL="457200" indent="-457200">
              <a:lnSpc>
                <a:spcPct val="110000"/>
              </a:lnSpc>
              <a:buNone/>
              <a:defRPr/>
            </a:pPr>
            <a:r>
              <a:rPr lang="en-US" sz="7200" dirty="0" smtClean="0"/>
              <a:t>	______ </a:t>
            </a:r>
            <a:r>
              <a:rPr lang="en-US" sz="7200" dirty="0"/>
              <a:t>Yes</a:t>
            </a:r>
          </a:p>
          <a:p>
            <a:pPr marL="457200" indent="-457200">
              <a:lnSpc>
                <a:spcPct val="110000"/>
              </a:lnSpc>
              <a:buNone/>
              <a:defRPr/>
            </a:pPr>
            <a:r>
              <a:rPr lang="en-US" sz="7200" dirty="0"/>
              <a:t>	______ No</a:t>
            </a:r>
          </a:p>
          <a:p>
            <a:pPr marL="457200" indent="-457200">
              <a:lnSpc>
                <a:spcPct val="110000"/>
              </a:lnSpc>
              <a:buNone/>
              <a:defRPr/>
            </a:pPr>
            <a:r>
              <a:rPr lang="en-US" sz="7200" dirty="0"/>
              <a:t>	______ No </a:t>
            </a:r>
            <a:r>
              <a:rPr lang="en-US" sz="7200" dirty="0" smtClean="0"/>
              <a:t>Consensus</a:t>
            </a:r>
            <a:endParaRPr lang="en-US" sz="7200" dirty="0"/>
          </a:p>
          <a:p>
            <a:pPr marL="457200" indent="-457200">
              <a:lnSpc>
                <a:spcPct val="110000"/>
              </a:lnSpc>
              <a:buNone/>
              <a:defRPr/>
            </a:pPr>
            <a:endParaRPr lang="en-US" sz="7200" dirty="0" smtClean="0"/>
          </a:p>
        </p:txBody>
      </p:sp>
    </p:spTree>
    <p:extLst>
      <p:ext uri="{BB962C8B-B14F-4D97-AF65-F5344CB8AC3E}">
        <p14:creationId xmlns:p14="http://schemas.microsoft.com/office/powerpoint/2010/main" val="173263352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mv="urn:schemas-microsoft-com:mac:vml" xmlns="">
      <p:transition spd="slow">
        <p:random/>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Title 1"/>
          <p:cNvSpPr>
            <a:spLocks noGrp="1"/>
          </p:cNvSpPr>
          <p:nvPr>
            <p:ph type="title"/>
          </p:nvPr>
        </p:nvSpPr>
        <p:spPr>
          <a:xfrm>
            <a:off x="636494" y="166910"/>
            <a:ext cx="11274611" cy="630949"/>
          </a:xfrm>
        </p:spPr>
        <p:txBody>
          <a:bodyPr>
            <a:normAutofit/>
          </a:bodyPr>
          <a:lstStyle/>
          <a:p>
            <a:pPr algn="r"/>
            <a:r>
              <a:rPr lang="en-US" sz="3200" b="1" cap="small" dirty="0" smtClean="0">
                <a:solidFill>
                  <a:schemeClr val="accent2">
                    <a:lumMod val="75000"/>
                  </a:schemeClr>
                </a:solidFill>
              </a:rPr>
              <a:t>Food Labeling</a:t>
            </a:r>
            <a:endParaRPr lang="en-US" sz="3200" cap="small" dirty="0" smtClean="0">
              <a:solidFill>
                <a:schemeClr val="accent2">
                  <a:lumMod val="75000"/>
                </a:schemeClr>
              </a:solidFill>
            </a:endParaRPr>
          </a:p>
        </p:txBody>
      </p:sp>
      <p:sp>
        <p:nvSpPr>
          <p:cNvPr id="3" name="Content Placeholder 2"/>
          <p:cNvSpPr>
            <a:spLocks noGrp="1"/>
          </p:cNvSpPr>
          <p:nvPr>
            <p:ph idx="1"/>
          </p:nvPr>
        </p:nvSpPr>
        <p:spPr>
          <a:xfrm>
            <a:off x="902043" y="941294"/>
            <a:ext cx="10914932" cy="4378046"/>
          </a:xfrm>
        </p:spPr>
        <p:txBody>
          <a:bodyPr rtlCol="0">
            <a:normAutofit fontScale="25000" lnSpcReduction="20000"/>
          </a:bodyPr>
          <a:lstStyle/>
          <a:p>
            <a:pPr marL="746125" indent="-746125" fontAlgn="auto">
              <a:spcAft>
                <a:spcPts val="0"/>
              </a:spcAft>
              <a:buFont typeface="Arial" panose="020B0604020202020204" pitchFamily="34" charset="0"/>
              <a:buNone/>
              <a:defRPr/>
            </a:pPr>
            <a:r>
              <a:rPr lang="en-US" sz="11200" dirty="0"/>
              <a:t>10. </a:t>
            </a:r>
            <a:r>
              <a:rPr lang="en-US" sz="11200" i="1" dirty="0"/>
              <a:t>Which of the following should government achieve regarding marketing and ingredient claims on food labels?</a:t>
            </a:r>
            <a:endParaRPr lang="en-US" sz="11200" dirty="0"/>
          </a:p>
          <a:p>
            <a:pPr marL="457200" indent="-457200" fontAlgn="auto">
              <a:spcAft>
                <a:spcPts val="0"/>
              </a:spcAft>
              <a:buFont typeface="Arial" panose="020B0604020202020204" pitchFamily="34" charset="0"/>
              <a:buNone/>
              <a:defRPr/>
            </a:pPr>
            <a:endParaRPr lang="en-US" sz="8000" dirty="0" smtClean="0"/>
          </a:p>
          <a:p>
            <a:pPr marL="457200" indent="-457200" fontAlgn="auto">
              <a:spcAft>
                <a:spcPts val="0"/>
              </a:spcAft>
              <a:buFont typeface="Arial" panose="020B0604020202020204" pitchFamily="34" charset="0"/>
              <a:buNone/>
              <a:defRPr/>
            </a:pPr>
            <a:endParaRPr lang="en-US" sz="8000" dirty="0" smtClean="0"/>
          </a:p>
          <a:p>
            <a:pPr marL="457200" indent="-457200">
              <a:lnSpc>
                <a:spcPct val="110000"/>
              </a:lnSpc>
              <a:buAutoNum type="alphaLcParenR" startAt="3"/>
              <a:defRPr/>
            </a:pPr>
            <a:r>
              <a:rPr lang="en-US" sz="8000" dirty="0" smtClean="0"/>
              <a:t>Require </a:t>
            </a:r>
            <a:r>
              <a:rPr lang="en-US" sz="8000" dirty="0"/>
              <a:t>that ingredient marketing claims accurately represent what is in the required ingredient list </a:t>
            </a:r>
            <a:endParaRPr lang="en-US" sz="8000" dirty="0" smtClean="0"/>
          </a:p>
          <a:p>
            <a:pPr marL="457200" indent="-457200">
              <a:lnSpc>
                <a:spcPct val="110000"/>
              </a:lnSpc>
              <a:buNone/>
              <a:defRPr/>
            </a:pPr>
            <a:r>
              <a:rPr lang="en-US" sz="7200" dirty="0" smtClean="0"/>
              <a:t>	______ </a:t>
            </a:r>
            <a:r>
              <a:rPr lang="en-US" sz="7200" dirty="0"/>
              <a:t>Yes</a:t>
            </a:r>
          </a:p>
          <a:p>
            <a:pPr marL="457200" indent="-457200">
              <a:lnSpc>
                <a:spcPct val="110000"/>
              </a:lnSpc>
              <a:buNone/>
              <a:defRPr/>
            </a:pPr>
            <a:r>
              <a:rPr lang="en-US" sz="7200" dirty="0"/>
              <a:t>	______ No</a:t>
            </a:r>
          </a:p>
          <a:p>
            <a:pPr marL="457200" indent="-457200">
              <a:lnSpc>
                <a:spcPct val="110000"/>
              </a:lnSpc>
              <a:buNone/>
              <a:defRPr/>
            </a:pPr>
            <a:r>
              <a:rPr lang="en-US" sz="7200" dirty="0"/>
              <a:t>	______ No </a:t>
            </a:r>
            <a:r>
              <a:rPr lang="en-US" sz="7200" dirty="0" smtClean="0"/>
              <a:t>Consensus</a:t>
            </a:r>
          </a:p>
          <a:p>
            <a:pPr marL="457200" indent="-457200">
              <a:lnSpc>
                <a:spcPct val="110000"/>
              </a:lnSpc>
              <a:buNone/>
              <a:defRPr/>
            </a:pPr>
            <a:endParaRPr lang="en-US" sz="8000" dirty="0" smtClean="0"/>
          </a:p>
          <a:p>
            <a:pPr marL="457200" indent="-457200">
              <a:lnSpc>
                <a:spcPct val="110000"/>
              </a:lnSpc>
              <a:buNone/>
              <a:defRPr/>
            </a:pPr>
            <a:endParaRPr lang="en-US" sz="8000" dirty="0"/>
          </a:p>
          <a:p>
            <a:pPr marL="457200" indent="-457200">
              <a:lnSpc>
                <a:spcPct val="110000"/>
              </a:lnSpc>
              <a:buNone/>
              <a:defRPr/>
            </a:pPr>
            <a:r>
              <a:rPr lang="en-US" sz="8000" dirty="0" smtClean="0"/>
              <a:t>Comments:</a:t>
            </a:r>
            <a:endParaRPr lang="en-US" sz="8000" dirty="0"/>
          </a:p>
          <a:p>
            <a:pPr marL="0" indent="0">
              <a:lnSpc>
                <a:spcPct val="110000"/>
              </a:lnSpc>
              <a:buNone/>
              <a:defRPr/>
            </a:pPr>
            <a:endParaRPr lang="en-US" sz="7200" dirty="0" smtClean="0"/>
          </a:p>
        </p:txBody>
      </p:sp>
    </p:spTree>
    <p:extLst>
      <p:ext uri="{BB962C8B-B14F-4D97-AF65-F5344CB8AC3E}">
        <p14:creationId xmlns:p14="http://schemas.microsoft.com/office/powerpoint/2010/main" val="247381223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mv="urn:schemas-microsoft-com:mac:vml" xmlns="">
      <p:transition spd="slow">
        <p:random/>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Title 1"/>
          <p:cNvSpPr>
            <a:spLocks noGrp="1"/>
          </p:cNvSpPr>
          <p:nvPr>
            <p:ph type="title"/>
          </p:nvPr>
        </p:nvSpPr>
        <p:spPr>
          <a:xfrm>
            <a:off x="636494" y="166910"/>
            <a:ext cx="11274611" cy="630949"/>
          </a:xfrm>
        </p:spPr>
        <p:txBody>
          <a:bodyPr>
            <a:normAutofit/>
          </a:bodyPr>
          <a:lstStyle/>
          <a:p>
            <a:pPr algn="r"/>
            <a:r>
              <a:rPr lang="en-US" sz="3200" b="1" cap="small" dirty="0" smtClean="0">
                <a:solidFill>
                  <a:schemeClr val="accent2">
                    <a:lumMod val="75000"/>
                  </a:schemeClr>
                </a:solidFill>
              </a:rPr>
              <a:t>Food Labeling</a:t>
            </a:r>
            <a:endParaRPr lang="en-US" sz="3200" cap="small" dirty="0" smtClean="0">
              <a:solidFill>
                <a:schemeClr val="accent2">
                  <a:lumMod val="75000"/>
                </a:schemeClr>
              </a:solidFill>
            </a:endParaRPr>
          </a:p>
        </p:txBody>
      </p:sp>
      <p:sp>
        <p:nvSpPr>
          <p:cNvPr id="3" name="Content Placeholder 2"/>
          <p:cNvSpPr>
            <a:spLocks noGrp="1"/>
          </p:cNvSpPr>
          <p:nvPr>
            <p:ph idx="1"/>
          </p:nvPr>
        </p:nvSpPr>
        <p:spPr>
          <a:xfrm>
            <a:off x="617838" y="606490"/>
            <a:ext cx="10738021" cy="6016731"/>
          </a:xfrm>
        </p:spPr>
        <p:txBody>
          <a:bodyPr rtlCol="0">
            <a:normAutofit fontScale="25000" lnSpcReduction="20000"/>
          </a:bodyPr>
          <a:lstStyle/>
          <a:p>
            <a:pPr marL="457200" indent="-457200" fontAlgn="auto">
              <a:spcAft>
                <a:spcPts val="0"/>
              </a:spcAft>
              <a:buFont typeface="Arial" panose="020B0604020202020204" pitchFamily="34" charset="0"/>
              <a:buNone/>
              <a:defRPr/>
            </a:pPr>
            <a:r>
              <a:rPr lang="en-US" sz="7200" dirty="0"/>
              <a:t> </a:t>
            </a:r>
          </a:p>
          <a:p>
            <a:pPr marL="457200" indent="-457200" fontAlgn="auto">
              <a:spcAft>
                <a:spcPts val="0"/>
              </a:spcAft>
              <a:buFont typeface="Arial" panose="020B0604020202020204" pitchFamily="34" charset="0"/>
              <a:buNone/>
              <a:defRPr/>
            </a:pPr>
            <a:r>
              <a:rPr lang="en-US" sz="11200" dirty="0" smtClean="0"/>
              <a:t>11</a:t>
            </a:r>
            <a:r>
              <a:rPr lang="en-US" sz="11200" dirty="0"/>
              <a:t>. </a:t>
            </a:r>
            <a:r>
              <a:rPr lang="en-US" sz="9600" i="1" dirty="0"/>
              <a:t>Recognizing that each food developed using any new technology can be unique, and assuming that required food labeling should be useful to consumers, should the following generalized information relating to how products or components are developed be presented on food labels</a:t>
            </a:r>
            <a:r>
              <a:rPr lang="en-US" sz="9600" i="1" dirty="0" smtClean="0"/>
              <a:t>?</a:t>
            </a:r>
          </a:p>
          <a:p>
            <a:pPr marL="457200" indent="-457200">
              <a:buNone/>
              <a:defRPr/>
            </a:pPr>
            <a:r>
              <a:rPr lang="en-US" sz="8000" i="1" dirty="0"/>
              <a:t>	</a:t>
            </a:r>
            <a:r>
              <a:rPr lang="en-US" sz="7200" i="1" dirty="0" smtClean="0"/>
              <a:t>Note</a:t>
            </a:r>
            <a:r>
              <a:rPr lang="en-US" sz="7200" i="1" dirty="0"/>
              <a:t>: For the purpose of these questions and some questions below, “developed using any new technology” or “new technologies” refer to any of many scientific processes for developing new crops or animals with genetic engineering, nanotechnology or other new techniques, which are not the traditional breeding or hybridization techniques</a:t>
            </a:r>
            <a:r>
              <a:rPr lang="en-US" sz="7200" i="1" dirty="0" smtClean="0"/>
              <a:t>.</a:t>
            </a:r>
            <a:endParaRPr lang="en-US" sz="7200" dirty="0"/>
          </a:p>
          <a:p>
            <a:pPr marL="457200" indent="-457200" fontAlgn="auto">
              <a:lnSpc>
                <a:spcPct val="110000"/>
              </a:lnSpc>
              <a:spcAft>
                <a:spcPts val="0"/>
              </a:spcAft>
              <a:buAutoNum type="alphaLcParenR"/>
              <a:defRPr/>
            </a:pPr>
            <a:r>
              <a:rPr lang="en-US" sz="7200" dirty="0" smtClean="0"/>
              <a:t>Contains </a:t>
            </a:r>
            <a:r>
              <a:rPr lang="en-US" sz="7200" dirty="0"/>
              <a:t>ingredients developed using any new technology stating which technologies are involved </a:t>
            </a:r>
          </a:p>
          <a:p>
            <a:pPr marL="457200" lvl="1" indent="0">
              <a:lnSpc>
                <a:spcPct val="110000"/>
              </a:lnSpc>
              <a:buNone/>
              <a:defRPr/>
            </a:pPr>
            <a:r>
              <a:rPr lang="en-US" sz="7200" dirty="0" smtClean="0"/>
              <a:t>______Not Recommended</a:t>
            </a:r>
          </a:p>
          <a:p>
            <a:pPr marL="457200" lvl="1" indent="0">
              <a:lnSpc>
                <a:spcPct val="110000"/>
              </a:lnSpc>
              <a:buNone/>
              <a:defRPr/>
            </a:pPr>
            <a:r>
              <a:rPr lang="en-US" sz="7200" dirty="0" smtClean="0"/>
              <a:t>______Voluntary</a:t>
            </a:r>
          </a:p>
          <a:p>
            <a:pPr marL="457200" lvl="1" indent="0">
              <a:lnSpc>
                <a:spcPct val="110000"/>
              </a:lnSpc>
              <a:buNone/>
              <a:defRPr/>
            </a:pPr>
            <a:r>
              <a:rPr lang="en-US" sz="7200" dirty="0" smtClean="0"/>
              <a:t>______Mandatory</a:t>
            </a:r>
          </a:p>
          <a:p>
            <a:pPr marL="457200" lvl="1" indent="0">
              <a:lnSpc>
                <a:spcPct val="110000"/>
              </a:lnSpc>
              <a:buNone/>
              <a:defRPr/>
            </a:pPr>
            <a:r>
              <a:rPr lang="en-US" sz="7200" dirty="0" smtClean="0"/>
              <a:t>______No consensus</a:t>
            </a:r>
            <a:endParaRPr lang="en-US" sz="7200" dirty="0"/>
          </a:p>
          <a:p>
            <a:pPr marL="457200" indent="-457200" fontAlgn="auto">
              <a:lnSpc>
                <a:spcPct val="110000"/>
              </a:lnSpc>
              <a:spcAft>
                <a:spcPts val="0"/>
              </a:spcAft>
              <a:buNone/>
              <a:defRPr/>
            </a:pPr>
            <a:r>
              <a:rPr lang="en-US" sz="7200" dirty="0"/>
              <a:t>b</a:t>
            </a:r>
            <a:r>
              <a:rPr lang="en-US" sz="7200" dirty="0" smtClean="0"/>
              <a:t>)	 </a:t>
            </a:r>
            <a:r>
              <a:rPr lang="en-US" sz="7200" dirty="0"/>
              <a:t>Does not contain ingredients developed using any new technology </a:t>
            </a:r>
            <a:endParaRPr lang="en-US" sz="7200" dirty="0" smtClean="0"/>
          </a:p>
          <a:p>
            <a:pPr marL="457200" lvl="1" indent="0">
              <a:lnSpc>
                <a:spcPct val="110000"/>
              </a:lnSpc>
              <a:buNone/>
              <a:defRPr/>
            </a:pPr>
            <a:r>
              <a:rPr lang="en-US" sz="7200" dirty="0" smtClean="0"/>
              <a:t>______Not </a:t>
            </a:r>
            <a:r>
              <a:rPr lang="en-US" sz="7200" dirty="0"/>
              <a:t>Recommended</a:t>
            </a:r>
          </a:p>
          <a:p>
            <a:pPr marL="457200" lvl="1" indent="0">
              <a:lnSpc>
                <a:spcPct val="110000"/>
              </a:lnSpc>
              <a:buNone/>
              <a:defRPr/>
            </a:pPr>
            <a:r>
              <a:rPr lang="en-US" sz="7200" dirty="0"/>
              <a:t>______Voluntary</a:t>
            </a:r>
          </a:p>
          <a:p>
            <a:pPr marL="457200" lvl="1" indent="0">
              <a:lnSpc>
                <a:spcPct val="110000"/>
              </a:lnSpc>
              <a:buNone/>
              <a:defRPr/>
            </a:pPr>
            <a:r>
              <a:rPr lang="en-US" sz="7200" dirty="0"/>
              <a:t>______Mandatory</a:t>
            </a:r>
          </a:p>
          <a:p>
            <a:pPr marL="457200" lvl="1" indent="0">
              <a:lnSpc>
                <a:spcPct val="110000"/>
              </a:lnSpc>
              <a:buNone/>
              <a:defRPr/>
            </a:pPr>
            <a:r>
              <a:rPr lang="en-US" sz="7200" dirty="0"/>
              <a:t>______No consensus</a:t>
            </a:r>
          </a:p>
          <a:p>
            <a:pPr marL="457200" indent="-457200" fontAlgn="auto">
              <a:lnSpc>
                <a:spcPct val="110000"/>
              </a:lnSpc>
              <a:spcAft>
                <a:spcPts val="0"/>
              </a:spcAft>
              <a:buNone/>
              <a:defRPr/>
            </a:pPr>
            <a:endParaRPr lang="en-US" sz="7200" dirty="0"/>
          </a:p>
          <a:p>
            <a:pPr marL="0" indent="0" fontAlgn="auto">
              <a:spcAft>
                <a:spcPts val="0"/>
              </a:spcAft>
              <a:buNone/>
              <a:defRPr/>
            </a:pPr>
            <a:endParaRPr lang="en-US" dirty="0"/>
          </a:p>
        </p:txBody>
      </p:sp>
    </p:spTree>
    <p:extLst>
      <p:ext uri="{BB962C8B-B14F-4D97-AF65-F5344CB8AC3E}">
        <p14:creationId xmlns:p14="http://schemas.microsoft.com/office/powerpoint/2010/main" val="288468690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mv="urn:schemas-microsoft-com:mac:vml" xmlns="">
      <p:transition spd="slow">
        <p:random/>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Title 1"/>
          <p:cNvSpPr>
            <a:spLocks noGrp="1"/>
          </p:cNvSpPr>
          <p:nvPr>
            <p:ph type="title"/>
          </p:nvPr>
        </p:nvSpPr>
        <p:spPr>
          <a:xfrm>
            <a:off x="636494" y="166910"/>
            <a:ext cx="11274611" cy="630949"/>
          </a:xfrm>
        </p:spPr>
        <p:txBody>
          <a:bodyPr>
            <a:normAutofit/>
          </a:bodyPr>
          <a:lstStyle/>
          <a:p>
            <a:pPr algn="r"/>
            <a:r>
              <a:rPr lang="en-US" sz="3200" b="1" cap="small" dirty="0" smtClean="0">
                <a:solidFill>
                  <a:schemeClr val="accent2">
                    <a:lumMod val="75000"/>
                  </a:schemeClr>
                </a:solidFill>
              </a:rPr>
              <a:t>Food Labeling</a:t>
            </a:r>
            <a:endParaRPr lang="en-US" sz="3200" cap="small" dirty="0" smtClean="0">
              <a:solidFill>
                <a:schemeClr val="accent2">
                  <a:lumMod val="75000"/>
                </a:schemeClr>
              </a:solidFill>
            </a:endParaRPr>
          </a:p>
        </p:txBody>
      </p:sp>
      <p:sp>
        <p:nvSpPr>
          <p:cNvPr id="3" name="Content Placeholder 2"/>
          <p:cNvSpPr>
            <a:spLocks noGrp="1"/>
          </p:cNvSpPr>
          <p:nvPr>
            <p:ph idx="1"/>
          </p:nvPr>
        </p:nvSpPr>
        <p:spPr>
          <a:xfrm>
            <a:off x="852616" y="941294"/>
            <a:ext cx="10725665" cy="5397722"/>
          </a:xfrm>
        </p:spPr>
        <p:txBody>
          <a:bodyPr rtlCol="0">
            <a:normAutofit fontScale="25000" lnSpcReduction="20000"/>
          </a:bodyPr>
          <a:lstStyle/>
          <a:p>
            <a:pPr marL="457200" indent="-457200" fontAlgn="auto">
              <a:spcAft>
                <a:spcPts val="0"/>
              </a:spcAft>
              <a:buFont typeface="Arial" panose="020B0604020202020204" pitchFamily="34" charset="0"/>
              <a:buNone/>
              <a:defRPr/>
            </a:pPr>
            <a:r>
              <a:rPr lang="en-US" sz="7200" dirty="0"/>
              <a:t> </a:t>
            </a:r>
          </a:p>
          <a:p>
            <a:pPr marL="457200" indent="-457200" fontAlgn="auto">
              <a:spcAft>
                <a:spcPts val="0"/>
              </a:spcAft>
              <a:buFont typeface="Arial" panose="020B0604020202020204" pitchFamily="34" charset="0"/>
              <a:buNone/>
              <a:defRPr/>
            </a:pPr>
            <a:r>
              <a:rPr lang="en-US" sz="11200" dirty="0" smtClean="0"/>
              <a:t>11</a:t>
            </a:r>
            <a:r>
              <a:rPr lang="en-US" sz="11200" dirty="0"/>
              <a:t>. </a:t>
            </a:r>
            <a:r>
              <a:rPr lang="en-US" sz="9600" i="1" dirty="0"/>
              <a:t>Recognizing that each food developed using any new technology can be unique, and assuming that required food labeling should be useful to consumers, should the following generalized information relating to how products or components are developed be presented on food labels</a:t>
            </a:r>
            <a:r>
              <a:rPr lang="en-US" sz="9600" i="1" dirty="0" smtClean="0"/>
              <a:t>?</a:t>
            </a:r>
          </a:p>
          <a:p>
            <a:pPr marL="457200" lvl="0" indent="-457200">
              <a:buNone/>
              <a:defRPr/>
            </a:pPr>
            <a:r>
              <a:rPr lang="en-US" sz="8000" i="1" dirty="0">
                <a:solidFill>
                  <a:prstClr val="black"/>
                </a:solidFill>
              </a:rPr>
              <a:t>	Note: For the purpose of these questions and some questions below, “developed using any new technology” or “new technologies” refer to any of many scientific processes for developing new crops or animals with genetic engineering, nanotechnology or other new techniques, which are not the traditional breeding or hybridization techniques.</a:t>
            </a:r>
          </a:p>
          <a:p>
            <a:pPr marL="457200" indent="-457200" fontAlgn="auto">
              <a:spcAft>
                <a:spcPts val="0"/>
              </a:spcAft>
              <a:buFont typeface="Arial" panose="020B0604020202020204" pitchFamily="34" charset="0"/>
              <a:buNone/>
              <a:defRPr/>
            </a:pPr>
            <a:endParaRPr lang="en-US" sz="7200" dirty="0"/>
          </a:p>
          <a:p>
            <a:pPr marL="457200" indent="-457200" fontAlgn="auto">
              <a:lnSpc>
                <a:spcPct val="110000"/>
              </a:lnSpc>
              <a:spcAft>
                <a:spcPts val="0"/>
              </a:spcAft>
              <a:buNone/>
              <a:defRPr/>
            </a:pPr>
            <a:r>
              <a:rPr lang="en-US" sz="7200" dirty="0" smtClean="0"/>
              <a:t>c)	If meat, fish, eggs, or dairy products are from animals that have consumed feed developed using any new technology stating which technologies are involved </a:t>
            </a:r>
          </a:p>
          <a:p>
            <a:pPr marL="457200" lvl="1" indent="0">
              <a:lnSpc>
                <a:spcPct val="110000"/>
              </a:lnSpc>
              <a:buNone/>
              <a:defRPr/>
            </a:pPr>
            <a:r>
              <a:rPr lang="en-US" sz="7200" dirty="0" smtClean="0"/>
              <a:t>______Not Recommended</a:t>
            </a:r>
          </a:p>
          <a:p>
            <a:pPr marL="457200" lvl="1" indent="0">
              <a:lnSpc>
                <a:spcPct val="110000"/>
              </a:lnSpc>
              <a:buNone/>
              <a:defRPr/>
            </a:pPr>
            <a:r>
              <a:rPr lang="en-US" sz="7200" dirty="0" smtClean="0"/>
              <a:t>______Voluntary</a:t>
            </a:r>
          </a:p>
          <a:p>
            <a:pPr marL="457200" lvl="1" indent="0">
              <a:lnSpc>
                <a:spcPct val="110000"/>
              </a:lnSpc>
              <a:buNone/>
              <a:defRPr/>
            </a:pPr>
            <a:r>
              <a:rPr lang="en-US" sz="7200" dirty="0" smtClean="0"/>
              <a:t>______Mandatory</a:t>
            </a:r>
          </a:p>
          <a:p>
            <a:pPr marL="457200" lvl="1" indent="0">
              <a:lnSpc>
                <a:spcPct val="110000"/>
              </a:lnSpc>
              <a:buNone/>
              <a:defRPr/>
            </a:pPr>
            <a:r>
              <a:rPr lang="en-US" sz="7200" dirty="0" smtClean="0"/>
              <a:t>______No consensus</a:t>
            </a:r>
          </a:p>
          <a:p>
            <a:pPr marL="457200" indent="-457200" fontAlgn="auto">
              <a:lnSpc>
                <a:spcPct val="110000"/>
              </a:lnSpc>
              <a:spcAft>
                <a:spcPts val="0"/>
              </a:spcAft>
              <a:buNone/>
              <a:defRPr/>
            </a:pPr>
            <a:endParaRPr lang="en-US" sz="7200" dirty="0"/>
          </a:p>
          <a:p>
            <a:pPr marL="457200" indent="-457200" fontAlgn="auto">
              <a:spcAft>
                <a:spcPts val="0"/>
              </a:spcAft>
              <a:buFont typeface="Arial" panose="020B0604020202020204" pitchFamily="34" charset="0"/>
              <a:buNone/>
              <a:defRPr/>
            </a:pPr>
            <a:r>
              <a:rPr lang="en-US" sz="7200" dirty="0"/>
              <a:t>Comments:</a:t>
            </a:r>
          </a:p>
          <a:p>
            <a:pPr marL="457200" indent="-457200" fontAlgn="auto">
              <a:spcAft>
                <a:spcPts val="0"/>
              </a:spcAft>
              <a:buFont typeface="Arial" panose="020B0604020202020204" pitchFamily="34" charset="0"/>
              <a:buChar char="•"/>
              <a:defRPr/>
            </a:pPr>
            <a:endParaRPr lang="en-US" dirty="0"/>
          </a:p>
        </p:txBody>
      </p:sp>
    </p:spTree>
    <p:extLst>
      <p:ext uri="{BB962C8B-B14F-4D97-AF65-F5344CB8AC3E}">
        <p14:creationId xmlns:p14="http://schemas.microsoft.com/office/powerpoint/2010/main" val="252105066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mv="urn:schemas-microsoft-com:mac:vml" xmlns="">
      <p:transition spd="slow">
        <p:random/>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69183"/>
            <a:ext cx="11076992" cy="717226"/>
          </a:xfrm>
        </p:spPr>
        <p:txBody>
          <a:bodyPr>
            <a:normAutofit/>
          </a:bodyPr>
          <a:lstStyle/>
          <a:p>
            <a:pPr algn="r"/>
            <a:r>
              <a:rPr lang="en-US" sz="3200" b="1" cap="small" dirty="0">
                <a:solidFill>
                  <a:schemeClr val="accent2">
                    <a:lumMod val="75000"/>
                  </a:schemeClr>
                </a:solidFill>
              </a:rPr>
              <a:t>Food </a:t>
            </a:r>
            <a:r>
              <a:rPr lang="en-US" sz="3200" b="1" cap="small" dirty="0" smtClean="0">
                <a:solidFill>
                  <a:schemeClr val="accent2">
                    <a:lumMod val="75000"/>
                  </a:schemeClr>
                </a:solidFill>
              </a:rPr>
              <a:t>Safety</a:t>
            </a:r>
            <a:endParaRPr lang="en-US" sz="3200" cap="small" dirty="0">
              <a:solidFill>
                <a:schemeClr val="accent2">
                  <a:lumMod val="75000"/>
                </a:schemeClr>
              </a:solidFill>
            </a:endParaRPr>
          </a:p>
        </p:txBody>
      </p:sp>
      <p:sp>
        <p:nvSpPr>
          <p:cNvPr id="3" name="Content Placeholder 2"/>
          <p:cNvSpPr>
            <a:spLocks noGrp="1"/>
          </p:cNvSpPr>
          <p:nvPr>
            <p:ph idx="1"/>
          </p:nvPr>
        </p:nvSpPr>
        <p:spPr>
          <a:xfrm>
            <a:off x="1000897" y="886409"/>
            <a:ext cx="10755673" cy="5290554"/>
          </a:xfrm>
        </p:spPr>
        <p:txBody>
          <a:bodyPr>
            <a:normAutofit fontScale="70000" lnSpcReduction="20000"/>
          </a:bodyPr>
          <a:lstStyle/>
          <a:p>
            <a:pPr marL="457200" indent="-457200">
              <a:buNone/>
            </a:pPr>
            <a:r>
              <a:rPr lang="en-US" sz="4600" i="1" dirty="0"/>
              <a:t>8. </a:t>
            </a:r>
            <a:r>
              <a:rPr lang="en-US" sz="5100" i="1" dirty="0"/>
              <a:t>Which of the following approaches to food safety should government perform or fund</a:t>
            </a:r>
            <a:r>
              <a:rPr lang="en-US" sz="5100" i="1" dirty="0" smtClean="0"/>
              <a:t>?</a:t>
            </a:r>
            <a:r>
              <a:rPr lang="en-US" sz="4000" i="1" dirty="0" smtClean="0"/>
              <a:t/>
            </a:r>
            <a:br>
              <a:rPr lang="en-US" sz="4000" i="1" dirty="0" smtClean="0"/>
            </a:br>
            <a:endParaRPr lang="en-US" b="1" dirty="0"/>
          </a:p>
          <a:p>
            <a:pPr marL="457200" indent="-457200">
              <a:buAutoNum type="alphaLcParenR"/>
            </a:pPr>
            <a:r>
              <a:rPr lang="en-US" sz="2900" dirty="0" smtClean="0"/>
              <a:t>Clarify </a:t>
            </a:r>
            <a:r>
              <a:rPr lang="en-US" sz="2900" dirty="0"/>
              <a:t>and enforce pre-market testing requirements for new foods and food additives </a:t>
            </a:r>
            <a:r>
              <a:rPr lang="en-US" sz="2900" i="1" dirty="0"/>
              <a:t>developed using any new technology </a:t>
            </a:r>
            <a:r>
              <a:rPr lang="en-US" sz="2900" dirty="0"/>
              <a:t> </a:t>
            </a:r>
            <a:endParaRPr lang="en-US" sz="2900" dirty="0" smtClean="0"/>
          </a:p>
          <a:p>
            <a:pPr marL="457200" indent="-457200">
              <a:lnSpc>
                <a:spcPct val="110000"/>
              </a:lnSpc>
              <a:buNone/>
              <a:defRPr/>
            </a:pPr>
            <a:r>
              <a:rPr lang="en-US" sz="4000" dirty="0"/>
              <a:t>	</a:t>
            </a:r>
            <a:r>
              <a:rPr lang="en-US" sz="2300" dirty="0"/>
              <a:t>______ Yes</a:t>
            </a:r>
          </a:p>
          <a:p>
            <a:pPr marL="457200" indent="-457200">
              <a:lnSpc>
                <a:spcPct val="110000"/>
              </a:lnSpc>
              <a:buNone/>
              <a:defRPr/>
            </a:pPr>
            <a:r>
              <a:rPr lang="en-US" sz="2300" dirty="0"/>
              <a:t>	______ No</a:t>
            </a:r>
          </a:p>
          <a:p>
            <a:pPr marL="457200" indent="-457200">
              <a:lnSpc>
                <a:spcPct val="110000"/>
              </a:lnSpc>
              <a:buNone/>
              <a:defRPr/>
            </a:pPr>
            <a:r>
              <a:rPr lang="en-US" sz="2300" dirty="0"/>
              <a:t>	______ No Consensus</a:t>
            </a:r>
          </a:p>
          <a:p>
            <a:pPr marL="457200" indent="-457200">
              <a:buNone/>
            </a:pPr>
            <a:endParaRPr lang="en-US" sz="2900" dirty="0"/>
          </a:p>
          <a:p>
            <a:pPr marL="457200" indent="-457200">
              <a:buNone/>
            </a:pPr>
            <a:r>
              <a:rPr lang="en-US" sz="3300" dirty="0"/>
              <a:t>b</a:t>
            </a:r>
            <a:r>
              <a:rPr lang="en-US" sz="2900" dirty="0"/>
              <a:t>) </a:t>
            </a:r>
            <a:r>
              <a:rPr lang="en-US" sz="2900" dirty="0" smtClean="0"/>
              <a:t>	Require </a:t>
            </a:r>
            <a:r>
              <a:rPr lang="en-US" sz="2900" dirty="0"/>
              <a:t>developers to monitor all food products </a:t>
            </a:r>
            <a:r>
              <a:rPr lang="en-US" sz="2900" i="1" dirty="0"/>
              <a:t>developed using any new technology</a:t>
            </a:r>
            <a:r>
              <a:rPr lang="en-US" sz="2900" dirty="0"/>
              <a:t> after releasing to the market </a:t>
            </a:r>
            <a:endParaRPr lang="en-US" sz="2900" dirty="0" smtClean="0"/>
          </a:p>
          <a:p>
            <a:pPr marL="457200" indent="-457200">
              <a:lnSpc>
                <a:spcPct val="110000"/>
              </a:lnSpc>
              <a:buNone/>
              <a:defRPr/>
            </a:pPr>
            <a:r>
              <a:rPr lang="en-US" sz="4000" dirty="0"/>
              <a:t>	</a:t>
            </a:r>
            <a:r>
              <a:rPr lang="en-US" sz="2300" dirty="0"/>
              <a:t>______ Yes</a:t>
            </a:r>
          </a:p>
          <a:p>
            <a:pPr marL="457200" indent="-457200">
              <a:lnSpc>
                <a:spcPct val="110000"/>
              </a:lnSpc>
              <a:buNone/>
              <a:defRPr/>
            </a:pPr>
            <a:r>
              <a:rPr lang="en-US" sz="2300" dirty="0"/>
              <a:t>	______ No</a:t>
            </a:r>
          </a:p>
          <a:p>
            <a:pPr marL="457200" indent="-457200">
              <a:lnSpc>
                <a:spcPct val="110000"/>
              </a:lnSpc>
              <a:buNone/>
              <a:defRPr/>
            </a:pPr>
            <a:r>
              <a:rPr lang="en-US" sz="2300" dirty="0"/>
              <a:t>	______ No Consensus</a:t>
            </a:r>
          </a:p>
          <a:p>
            <a:pPr marL="457200" indent="-457200">
              <a:buNone/>
            </a:pPr>
            <a:endParaRPr lang="en-US" sz="2900" dirty="0"/>
          </a:p>
          <a:p>
            <a:endParaRPr lang="en-US" dirty="0"/>
          </a:p>
          <a:p>
            <a:endParaRPr lang="en-US" dirty="0"/>
          </a:p>
        </p:txBody>
      </p:sp>
    </p:spTree>
    <p:extLst>
      <p:ext uri="{BB962C8B-B14F-4D97-AF65-F5344CB8AC3E}">
        <p14:creationId xmlns:p14="http://schemas.microsoft.com/office/powerpoint/2010/main" val="185244657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mv="urn:schemas-microsoft-com:mac:vml" xmlns="">
      <p:transition spd="slow">
        <p:random/>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69183"/>
            <a:ext cx="11076992" cy="717226"/>
          </a:xfrm>
        </p:spPr>
        <p:txBody>
          <a:bodyPr>
            <a:normAutofit/>
          </a:bodyPr>
          <a:lstStyle/>
          <a:p>
            <a:pPr algn="r"/>
            <a:r>
              <a:rPr lang="en-US" sz="3200" b="1" cap="small" dirty="0">
                <a:solidFill>
                  <a:schemeClr val="accent2">
                    <a:lumMod val="75000"/>
                  </a:schemeClr>
                </a:solidFill>
              </a:rPr>
              <a:t>Food </a:t>
            </a:r>
            <a:r>
              <a:rPr lang="en-US" sz="3200" b="1" cap="small" dirty="0" smtClean="0">
                <a:solidFill>
                  <a:schemeClr val="accent2">
                    <a:lumMod val="75000"/>
                  </a:schemeClr>
                </a:solidFill>
              </a:rPr>
              <a:t>Safety</a:t>
            </a:r>
            <a:endParaRPr lang="en-US" sz="3200" cap="small" dirty="0">
              <a:solidFill>
                <a:schemeClr val="accent2">
                  <a:lumMod val="75000"/>
                </a:schemeClr>
              </a:solidFill>
            </a:endParaRPr>
          </a:p>
        </p:txBody>
      </p:sp>
      <p:sp>
        <p:nvSpPr>
          <p:cNvPr id="3" name="Content Placeholder 2"/>
          <p:cNvSpPr>
            <a:spLocks noGrp="1"/>
          </p:cNvSpPr>
          <p:nvPr>
            <p:ph idx="1"/>
          </p:nvPr>
        </p:nvSpPr>
        <p:spPr>
          <a:xfrm>
            <a:off x="307909" y="886408"/>
            <a:ext cx="11448661" cy="5673011"/>
          </a:xfrm>
        </p:spPr>
        <p:txBody>
          <a:bodyPr>
            <a:normAutofit fontScale="92500" lnSpcReduction="10000"/>
          </a:bodyPr>
          <a:lstStyle/>
          <a:p>
            <a:pPr marL="457200" indent="-457200">
              <a:buNone/>
            </a:pPr>
            <a:r>
              <a:rPr lang="en-US" sz="3600" i="1" dirty="0"/>
              <a:t>8. Which of the following approaches to food safety should government perform or fund</a:t>
            </a:r>
            <a:r>
              <a:rPr lang="en-US" sz="3600" i="1" dirty="0" smtClean="0"/>
              <a:t>?</a:t>
            </a:r>
          </a:p>
          <a:p>
            <a:pPr marL="457200" indent="-457200">
              <a:buNone/>
            </a:pPr>
            <a:endParaRPr lang="en-US" sz="2900" dirty="0"/>
          </a:p>
          <a:p>
            <a:pPr marL="457200" indent="-457200">
              <a:buNone/>
            </a:pPr>
            <a:r>
              <a:rPr lang="en-US" sz="2600" dirty="0"/>
              <a:t>c) </a:t>
            </a:r>
            <a:r>
              <a:rPr lang="en-US" sz="2600" dirty="0" smtClean="0"/>
              <a:t>	Withdraw </a:t>
            </a:r>
            <a:r>
              <a:rPr lang="en-US" sz="2600" dirty="0"/>
              <a:t>marketing approval if products are shown to be unsafe </a:t>
            </a:r>
            <a:endParaRPr lang="en-US" sz="2600" dirty="0" smtClean="0"/>
          </a:p>
          <a:p>
            <a:pPr marL="457200" indent="-457200">
              <a:lnSpc>
                <a:spcPct val="110000"/>
              </a:lnSpc>
              <a:buNone/>
              <a:defRPr/>
            </a:pPr>
            <a:r>
              <a:rPr lang="en-US" sz="1900" dirty="0" smtClean="0"/>
              <a:t>	______ </a:t>
            </a:r>
            <a:r>
              <a:rPr lang="en-US" sz="1900" dirty="0"/>
              <a:t>Yes</a:t>
            </a:r>
          </a:p>
          <a:p>
            <a:pPr marL="457200" indent="-457200">
              <a:lnSpc>
                <a:spcPct val="110000"/>
              </a:lnSpc>
              <a:buNone/>
              <a:defRPr/>
            </a:pPr>
            <a:r>
              <a:rPr lang="en-US" sz="1900" dirty="0"/>
              <a:t>	______ No</a:t>
            </a:r>
          </a:p>
          <a:p>
            <a:pPr marL="457200" indent="-457200">
              <a:lnSpc>
                <a:spcPct val="110000"/>
              </a:lnSpc>
              <a:buNone/>
              <a:defRPr/>
            </a:pPr>
            <a:r>
              <a:rPr lang="en-US" sz="1900" dirty="0"/>
              <a:t>	______ No Consensus</a:t>
            </a:r>
          </a:p>
          <a:p>
            <a:pPr marL="457200" indent="-457200"/>
            <a:endParaRPr lang="en-US" sz="3300" dirty="0"/>
          </a:p>
          <a:p>
            <a:pPr marL="457200" indent="-457200">
              <a:buNone/>
            </a:pPr>
            <a:r>
              <a:rPr lang="en-US" sz="2200" dirty="0"/>
              <a:t>d) </a:t>
            </a:r>
            <a:r>
              <a:rPr lang="en-US" sz="2600" dirty="0" smtClean="0"/>
              <a:t>	Require </a:t>
            </a:r>
            <a:r>
              <a:rPr lang="en-US" sz="2600" dirty="0"/>
              <a:t>post-market monitoring of approved pharmaceutical applications in animal production for human health and environmental </a:t>
            </a:r>
            <a:r>
              <a:rPr lang="en-US" sz="2600" dirty="0" smtClean="0"/>
              <a:t>impacts</a:t>
            </a:r>
          </a:p>
          <a:p>
            <a:pPr marL="457200" indent="-457200">
              <a:lnSpc>
                <a:spcPct val="110000"/>
              </a:lnSpc>
              <a:buNone/>
              <a:defRPr/>
            </a:pPr>
            <a:r>
              <a:rPr lang="en-US" sz="2100" dirty="0" smtClean="0"/>
              <a:t>	______ </a:t>
            </a:r>
            <a:r>
              <a:rPr lang="en-US" sz="2100" dirty="0"/>
              <a:t>Yes</a:t>
            </a:r>
          </a:p>
          <a:p>
            <a:pPr marL="457200" indent="-457200">
              <a:lnSpc>
                <a:spcPct val="110000"/>
              </a:lnSpc>
              <a:buNone/>
              <a:defRPr/>
            </a:pPr>
            <a:r>
              <a:rPr lang="en-US" sz="2100" dirty="0"/>
              <a:t>	______ No</a:t>
            </a:r>
          </a:p>
          <a:p>
            <a:pPr marL="457200" indent="-457200">
              <a:lnSpc>
                <a:spcPct val="110000"/>
              </a:lnSpc>
              <a:buNone/>
              <a:defRPr/>
            </a:pPr>
            <a:r>
              <a:rPr lang="en-US" sz="2100" dirty="0"/>
              <a:t>	______ No Consensus</a:t>
            </a:r>
          </a:p>
          <a:p>
            <a:pPr marL="457200" indent="-457200">
              <a:buNone/>
            </a:pPr>
            <a:endParaRPr lang="en-US" dirty="0"/>
          </a:p>
          <a:p>
            <a:endParaRPr lang="en-US" dirty="0"/>
          </a:p>
        </p:txBody>
      </p:sp>
    </p:spTree>
    <p:extLst>
      <p:ext uri="{BB962C8B-B14F-4D97-AF65-F5344CB8AC3E}">
        <p14:creationId xmlns:p14="http://schemas.microsoft.com/office/powerpoint/2010/main" val="126892492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mv="urn:schemas-microsoft-com:mac:vml" xmlns="">
      <p:transition spd="slow">
        <p:random/>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69183"/>
            <a:ext cx="11076992" cy="717226"/>
          </a:xfrm>
        </p:spPr>
        <p:txBody>
          <a:bodyPr>
            <a:normAutofit/>
          </a:bodyPr>
          <a:lstStyle/>
          <a:p>
            <a:pPr algn="r"/>
            <a:r>
              <a:rPr lang="en-US" sz="3200" b="1" cap="small" dirty="0">
                <a:solidFill>
                  <a:schemeClr val="accent2">
                    <a:lumMod val="75000"/>
                  </a:schemeClr>
                </a:solidFill>
              </a:rPr>
              <a:t>Food </a:t>
            </a:r>
            <a:r>
              <a:rPr lang="en-US" sz="3200" b="1" cap="small" dirty="0" smtClean="0">
                <a:solidFill>
                  <a:schemeClr val="accent2">
                    <a:lumMod val="75000"/>
                  </a:schemeClr>
                </a:solidFill>
              </a:rPr>
              <a:t>Safety</a:t>
            </a:r>
            <a:endParaRPr lang="en-US" sz="3200" cap="small" dirty="0">
              <a:solidFill>
                <a:schemeClr val="accent2">
                  <a:lumMod val="75000"/>
                </a:schemeClr>
              </a:solidFill>
            </a:endParaRPr>
          </a:p>
        </p:txBody>
      </p:sp>
      <p:sp>
        <p:nvSpPr>
          <p:cNvPr id="3" name="Content Placeholder 2"/>
          <p:cNvSpPr>
            <a:spLocks noGrp="1"/>
          </p:cNvSpPr>
          <p:nvPr>
            <p:ph idx="1"/>
          </p:nvPr>
        </p:nvSpPr>
        <p:spPr>
          <a:xfrm>
            <a:off x="815546" y="886409"/>
            <a:ext cx="10941024" cy="5561044"/>
          </a:xfrm>
        </p:spPr>
        <p:txBody>
          <a:bodyPr>
            <a:normAutofit fontScale="70000" lnSpcReduction="20000"/>
          </a:bodyPr>
          <a:lstStyle/>
          <a:p>
            <a:pPr marL="457200" indent="-457200">
              <a:buNone/>
            </a:pPr>
            <a:r>
              <a:rPr lang="en-US" sz="4500" i="1" dirty="0"/>
              <a:t>8. Which of the following approaches to food safety should government perform or fund</a:t>
            </a:r>
            <a:r>
              <a:rPr lang="en-US" sz="4500" i="1" dirty="0" smtClean="0"/>
              <a:t>?</a:t>
            </a:r>
          </a:p>
          <a:p>
            <a:pPr marL="457200" indent="-457200">
              <a:buNone/>
            </a:pPr>
            <a:endParaRPr lang="en-US" sz="2900" dirty="0"/>
          </a:p>
          <a:p>
            <a:pPr marL="457200" indent="-457200">
              <a:buNone/>
            </a:pPr>
            <a:r>
              <a:rPr lang="en-US" sz="3600" dirty="0" smtClean="0"/>
              <a:t>e) 	Require developers of new products to provide data and other materials to independent third-parties (such as academic institutions) for pre- and post-market safety assessment as appropriate </a:t>
            </a:r>
          </a:p>
          <a:p>
            <a:pPr marL="457200" indent="-457200">
              <a:lnSpc>
                <a:spcPct val="110000"/>
              </a:lnSpc>
              <a:buNone/>
              <a:defRPr/>
            </a:pPr>
            <a:r>
              <a:rPr lang="en-US" sz="3200" dirty="0" smtClean="0"/>
              <a:t>	______ </a:t>
            </a:r>
            <a:r>
              <a:rPr lang="en-US" sz="3200" dirty="0"/>
              <a:t>Yes</a:t>
            </a:r>
          </a:p>
          <a:p>
            <a:pPr marL="457200" indent="-457200">
              <a:lnSpc>
                <a:spcPct val="110000"/>
              </a:lnSpc>
              <a:buNone/>
              <a:defRPr/>
            </a:pPr>
            <a:r>
              <a:rPr lang="en-US" sz="3200" dirty="0"/>
              <a:t>	______ No</a:t>
            </a:r>
          </a:p>
          <a:p>
            <a:pPr marL="457200" indent="-457200">
              <a:lnSpc>
                <a:spcPct val="110000"/>
              </a:lnSpc>
              <a:buNone/>
              <a:defRPr/>
            </a:pPr>
            <a:r>
              <a:rPr lang="en-US" sz="3200" dirty="0"/>
              <a:t>	______ No Consensus</a:t>
            </a:r>
          </a:p>
          <a:p>
            <a:pPr marL="457200" indent="-457200"/>
            <a:endParaRPr lang="en-US" sz="3600" dirty="0" smtClean="0"/>
          </a:p>
          <a:p>
            <a:pPr marL="457200" indent="-457200">
              <a:buNone/>
            </a:pPr>
            <a:r>
              <a:rPr lang="en-US" sz="3600" dirty="0" smtClean="0"/>
              <a:t>f) 	Limit use of antibiotics in animal production to treat and control disease</a:t>
            </a:r>
          </a:p>
          <a:p>
            <a:pPr marL="457200" indent="-457200">
              <a:lnSpc>
                <a:spcPct val="110000"/>
              </a:lnSpc>
              <a:buNone/>
              <a:defRPr/>
            </a:pPr>
            <a:r>
              <a:rPr lang="en-US" dirty="0" smtClean="0"/>
              <a:t>	</a:t>
            </a:r>
            <a:r>
              <a:rPr lang="en-US" sz="3200" dirty="0" smtClean="0"/>
              <a:t>______ </a:t>
            </a:r>
            <a:r>
              <a:rPr lang="en-US" sz="3200" dirty="0"/>
              <a:t>Yes</a:t>
            </a:r>
          </a:p>
          <a:p>
            <a:pPr marL="457200" indent="-457200">
              <a:lnSpc>
                <a:spcPct val="110000"/>
              </a:lnSpc>
              <a:buNone/>
              <a:defRPr/>
            </a:pPr>
            <a:r>
              <a:rPr lang="en-US" sz="3200" dirty="0"/>
              <a:t>	______ No</a:t>
            </a:r>
          </a:p>
          <a:p>
            <a:pPr marL="457200" indent="-457200">
              <a:lnSpc>
                <a:spcPct val="110000"/>
              </a:lnSpc>
              <a:buNone/>
              <a:defRPr/>
            </a:pPr>
            <a:r>
              <a:rPr lang="en-US" sz="3200" dirty="0"/>
              <a:t>	______ No Consensus</a:t>
            </a:r>
          </a:p>
          <a:p>
            <a:pPr marL="457200" indent="-457200">
              <a:buNone/>
            </a:pPr>
            <a:endParaRPr lang="en-US" dirty="0"/>
          </a:p>
          <a:p>
            <a:endParaRPr lang="en-US" dirty="0"/>
          </a:p>
        </p:txBody>
      </p:sp>
    </p:spTree>
    <p:extLst>
      <p:ext uri="{BB962C8B-B14F-4D97-AF65-F5344CB8AC3E}">
        <p14:creationId xmlns:p14="http://schemas.microsoft.com/office/powerpoint/2010/main" val="39920988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mv="urn:schemas-microsoft-com:mac:vml" xmlns="">
      <p:transition spd="slow">
        <p:random/>
      </p:transitio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69183"/>
            <a:ext cx="11076992" cy="717226"/>
          </a:xfrm>
        </p:spPr>
        <p:txBody>
          <a:bodyPr>
            <a:normAutofit/>
          </a:bodyPr>
          <a:lstStyle/>
          <a:p>
            <a:pPr algn="r"/>
            <a:r>
              <a:rPr lang="en-US" sz="3200" b="1" cap="small" dirty="0">
                <a:solidFill>
                  <a:schemeClr val="accent2">
                    <a:lumMod val="75000"/>
                  </a:schemeClr>
                </a:solidFill>
              </a:rPr>
              <a:t>Food </a:t>
            </a:r>
            <a:r>
              <a:rPr lang="en-US" sz="3200" b="1" cap="small" dirty="0" smtClean="0">
                <a:solidFill>
                  <a:schemeClr val="accent2">
                    <a:lumMod val="75000"/>
                  </a:schemeClr>
                </a:solidFill>
              </a:rPr>
              <a:t>Safety</a:t>
            </a:r>
            <a:endParaRPr lang="en-US" sz="3200" cap="small" dirty="0">
              <a:solidFill>
                <a:schemeClr val="accent2">
                  <a:lumMod val="75000"/>
                </a:schemeClr>
              </a:solidFill>
            </a:endParaRPr>
          </a:p>
        </p:txBody>
      </p:sp>
      <p:sp>
        <p:nvSpPr>
          <p:cNvPr id="3" name="Content Placeholder 2"/>
          <p:cNvSpPr>
            <a:spLocks noGrp="1"/>
          </p:cNvSpPr>
          <p:nvPr>
            <p:ph idx="1"/>
          </p:nvPr>
        </p:nvSpPr>
        <p:spPr>
          <a:xfrm>
            <a:off x="951470" y="886409"/>
            <a:ext cx="10805100" cy="5561044"/>
          </a:xfrm>
        </p:spPr>
        <p:txBody>
          <a:bodyPr>
            <a:normAutofit fontScale="62500" lnSpcReduction="20000"/>
          </a:bodyPr>
          <a:lstStyle/>
          <a:p>
            <a:pPr marL="457200" indent="-457200">
              <a:buNone/>
            </a:pPr>
            <a:r>
              <a:rPr lang="en-US" sz="4500" i="1" dirty="0"/>
              <a:t>8. </a:t>
            </a:r>
            <a:r>
              <a:rPr lang="en-US" sz="5100" i="1" dirty="0"/>
              <a:t>Which of the following approaches to food safety should government perform or fund</a:t>
            </a:r>
            <a:r>
              <a:rPr lang="en-US" sz="5100" i="1" dirty="0" smtClean="0"/>
              <a:t>?</a:t>
            </a:r>
          </a:p>
          <a:p>
            <a:pPr marL="457200" indent="-457200">
              <a:buNone/>
            </a:pPr>
            <a:endParaRPr lang="en-US" sz="2900" dirty="0"/>
          </a:p>
          <a:p>
            <a:pPr marL="457200" indent="-457200">
              <a:lnSpc>
                <a:spcPct val="110000"/>
              </a:lnSpc>
              <a:buNone/>
              <a:defRPr/>
            </a:pPr>
            <a:r>
              <a:rPr lang="en-US" sz="3600" dirty="0" smtClean="0"/>
              <a:t>g</a:t>
            </a:r>
            <a:r>
              <a:rPr lang="en-US" sz="3600" dirty="0"/>
              <a:t>) 	Fund independent third-party (such as academic institutions) risk assessment of long-term and multiple exposures from foods on human health and the environment </a:t>
            </a:r>
          </a:p>
          <a:p>
            <a:pPr marL="457200" indent="-457200">
              <a:lnSpc>
                <a:spcPct val="110000"/>
              </a:lnSpc>
              <a:buNone/>
              <a:defRPr/>
            </a:pPr>
            <a:r>
              <a:rPr lang="en-US" sz="3600" dirty="0"/>
              <a:t>	______ Yes</a:t>
            </a:r>
          </a:p>
          <a:p>
            <a:pPr marL="457200" indent="-457200">
              <a:lnSpc>
                <a:spcPct val="110000"/>
              </a:lnSpc>
              <a:buNone/>
              <a:defRPr/>
            </a:pPr>
            <a:r>
              <a:rPr lang="en-US" sz="3600" dirty="0"/>
              <a:t>	______ No</a:t>
            </a:r>
          </a:p>
          <a:p>
            <a:pPr marL="457200" indent="-457200">
              <a:lnSpc>
                <a:spcPct val="110000"/>
              </a:lnSpc>
              <a:buNone/>
              <a:defRPr/>
            </a:pPr>
            <a:r>
              <a:rPr lang="en-US" sz="3600" dirty="0"/>
              <a:t>	______ No Consensus</a:t>
            </a:r>
          </a:p>
          <a:p>
            <a:endParaRPr lang="en-US" sz="3600" dirty="0" smtClean="0"/>
          </a:p>
          <a:p>
            <a:pPr marL="457200" indent="-457200">
              <a:buNone/>
            </a:pPr>
            <a:r>
              <a:rPr lang="en-US" sz="3600" dirty="0" smtClean="0"/>
              <a:t>h) 	Promote crop management practices that decrease dependency on added chemicals (pesticides, herbicides, and synthetic fertilizers) </a:t>
            </a:r>
          </a:p>
          <a:p>
            <a:pPr marL="457200" indent="-457200">
              <a:lnSpc>
                <a:spcPct val="110000"/>
              </a:lnSpc>
              <a:buNone/>
              <a:defRPr/>
            </a:pPr>
            <a:r>
              <a:rPr lang="en-US" sz="3600" dirty="0"/>
              <a:t>	______ Yes</a:t>
            </a:r>
          </a:p>
          <a:p>
            <a:pPr marL="457200" indent="-457200">
              <a:lnSpc>
                <a:spcPct val="110000"/>
              </a:lnSpc>
              <a:buNone/>
              <a:defRPr/>
            </a:pPr>
            <a:r>
              <a:rPr lang="en-US" sz="3600" dirty="0"/>
              <a:t>	______ No</a:t>
            </a:r>
          </a:p>
          <a:p>
            <a:pPr marL="457200" indent="-457200">
              <a:lnSpc>
                <a:spcPct val="110000"/>
              </a:lnSpc>
              <a:buNone/>
              <a:defRPr/>
            </a:pPr>
            <a:r>
              <a:rPr lang="en-US" sz="3600" dirty="0"/>
              <a:t>	______ No Consensus</a:t>
            </a:r>
          </a:p>
          <a:p>
            <a:pPr marL="457200" indent="-457200">
              <a:buNone/>
            </a:pPr>
            <a:endParaRPr lang="en-US" dirty="0"/>
          </a:p>
          <a:p>
            <a:endParaRPr lang="en-US" dirty="0"/>
          </a:p>
        </p:txBody>
      </p:sp>
    </p:spTree>
    <p:extLst>
      <p:ext uri="{BB962C8B-B14F-4D97-AF65-F5344CB8AC3E}">
        <p14:creationId xmlns:p14="http://schemas.microsoft.com/office/powerpoint/2010/main" val="260665745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mv="urn:schemas-microsoft-com:mac:vml" xmlns="">
      <p:transition spd="slow">
        <p:random/>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Title 1"/>
          <p:cNvSpPr>
            <a:spLocks noGrp="1"/>
          </p:cNvSpPr>
          <p:nvPr>
            <p:ph type="title"/>
          </p:nvPr>
        </p:nvSpPr>
        <p:spPr>
          <a:xfrm>
            <a:off x="2418883" y="3021107"/>
            <a:ext cx="8915400" cy="2724845"/>
          </a:xfrm>
        </p:spPr>
        <p:txBody>
          <a:bodyPr anchor="b">
            <a:normAutofit/>
          </a:bodyPr>
          <a:lstStyle/>
          <a:p>
            <a:pPr algn="ctr"/>
            <a:r>
              <a:rPr lang="en-US" sz="4800" b="1" dirty="0" smtClean="0"/>
              <a:t>Agencies and Food Labeling: USDA &amp; FDA</a:t>
            </a:r>
          </a:p>
        </p:txBody>
      </p:sp>
      <p:sp>
        <p:nvSpPr>
          <p:cNvPr id="141315" name="Subtitle 2"/>
          <p:cNvSpPr>
            <a:spLocks noGrp="1"/>
          </p:cNvSpPr>
          <p:nvPr>
            <p:ph type="body" sz="half" idx="2"/>
          </p:nvPr>
        </p:nvSpPr>
        <p:spPr>
          <a:xfrm>
            <a:off x="2418883" y="5764307"/>
            <a:ext cx="8915400" cy="729622"/>
          </a:xfrm>
        </p:spPr>
        <p:txBody>
          <a:bodyPr/>
          <a:lstStyle/>
          <a:p>
            <a:pPr marL="0" indent="0" algn="ctr">
              <a:buFont typeface="Arial" charset="0"/>
              <a:buNone/>
            </a:pPr>
            <a:r>
              <a:rPr lang="en-US" sz="2400" dirty="0" smtClean="0"/>
              <a:t>Sue Hnastchenko</a:t>
            </a:r>
          </a:p>
        </p:txBody>
      </p:sp>
      <p:pic>
        <p:nvPicPr>
          <p:cNvPr id="141316" name="Picture 5"/>
          <p:cNvPicPr>
            <a:picLocks noChangeAspect="1"/>
          </p:cNvPicPr>
          <p:nvPr/>
        </p:nvPicPr>
        <p:blipFill>
          <a:blip r:embed="rId3"/>
          <a:srcRect/>
          <a:stretch>
            <a:fillRect/>
          </a:stretch>
        </p:blipFill>
        <p:spPr bwMode="auto">
          <a:xfrm>
            <a:off x="4456859" y="580243"/>
            <a:ext cx="3944937" cy="3090863"/>
          </a:xfrm>
          <a:prstGeom prst="rect">
            <a:avLst/>
          </a:prstGeom>
          <a:noFill/>
          <a:ln w="9525">
            <a:noFill/>
            <a:miter lim="800000"/>
            <a:headEnd/>
            <a:tailEnd/>
          </a:ln>
        </p:spPr>
      </p:pic>
    </p:spTree>
    <p:extLst>
      <p:ext uri="{BB962C8B-B14F-4D97-AF65-F5344CB8AC3E}">
        <p14:creationId xmlns:p14="http://schemas.microsoft.com/office/powerpoint/2010/main" val="364134065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mv="urn:schemas-microsoft-com:mac:vml" xmlns="">
      <p:transition spd="slow">
        <p:random/>
      </p:transitio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69183"/>
            <a:ext cx="11076992" cy="717226"/>
          </a:xfrm>
        </p:spPr>
        <p:txBody>
          <a:bodyPr>
            <a:normAutofit/>
          </a:bodyPr>
          <a:lstStyle/>
          <a:p>
            <a:pPr algn="r"/>
            <a:r>
              <a:rPr lang="en-US" sz="3200" b="1" cap="small" dirty="0">
                <a:solidFill>
                  <a:schemeClr val="accent2">
                    <a:lumMod val="75000"/>
                  </a:schemeClr>
                </a:solidFill>
              </a:rPr>
              <a:t>Food </a:t>
            </a:r>
            <a:r>
              <a:rPr lang="en-US" sz="3200" b="1" cap="small" dirty="0" smtClean="0">
                <a:solidFill>
                  <a:schemeClr val="accent2">
                    <a:lumMod val="75000"/>
                  </a:schemeClr>
                </a:solidFill>
              </a:rPr>
              <a:t>Safety</a:t>
            </a:r>
            <a:endParaRPr lang="en-US" sz="3200" cap="small" dirty="0">
              <a:solidFill>
                <a:schemeClr val="accent2">
                  <a:lumMod val="75000"/>
                </a:schemeClr>
              </a:solidFill>
            </a:endParaRPr>
          </a:p>
        </p:txBody>
      </p:sp>
      <p:sp>
        <p:nvSpPr>
          <p:cNvPr id="3" name="Content Placeholder 2"/>
          <p:cNvSpPr>
            <a:spLocks noGrp="1"/>
          </p:cNvSpPr>
          <p:nvPr>
            <p:ph idx="1"/>
          </p:nvPr>
        </p:nvSpPr>
        <p:spPr>
          <a:xfrm>
            <a:off x="988541" y="1082351"/>
            <a:ext cx="10740037" cy="5038531"/>
          </a:xfrm>
        </p:spPr>
        <p:txBody>
          <a:bodyPr>
            <a:normAutofit fontScale="85000" lnSpcReduction="20000"/>
          </a:bodyPr>
          <a:lstStyle/>
          <a:p>
            <a:pPr marL="457200" indent="-457200">
              <a:buNone/>
            </a:pPr>
            <a:r>
              <a:rPr lang="en-US" sz="3600" i="1" dirty="0"/>
              <a:t>8. Which of the following approaches to food safety should government perform or fund</a:t>
            </a:r>
            <a:r>
              <a:rPr lang="en-US" sz="3600" i="1" dirty="0" smtClean="0"/>
              <a:t>?</a:t>
            </a:r>
          </a:p>
          <a:p>
            <a:pPr marL="457200" indent="-457200">
              <a:buNone/>
            </a:pPr>
            <a:endParaRPr lang="en-US" sz="2900" dirty="0"/>
          </a:p>
          <a:p>
            <a:pPr marL="457200" indent="-457200">
              <a:buNone/>
            </a:pPr>
            <a:endParaRPr lang="en-US" sz="3600" dirty="0" smtClean="0"/>
          </a:p>
          <a:p>
            <a:pPr marL="457200" indent="-457200">
              <a:lnSpc>
                <a:spcPct val="110000"/>
              </a:lnSpc>
              <a:buAutoNum type="romanLcParenR"/>
              <a:defRPr/>
            </a:pPr>
            <a:r>
              <a:rPr lang="en-US" sz="2600" dirty="0"/>
              <a:t>Fund, train and add personnel for assessment and compliance functions of regulatory agencies </a:t>
            </a:r>
          </a:p>
          <a:p>
            <a:pPr marL="457200" indent="-457200">
              <a:lnSpc>
                <a:spcPct val="110000"/>
              </a:lnSpc>
              <a:buNone/>
              <a:defRPr/>
            </a:pPr>
            <a:r>
              <a:rPr lang="en-US" sz="3600" dirty="0" smtClean="0"/>
              <a:t>	</a:t>
            </a:r>
            <a:r>
              <a:rPr lang="en-US" sz="2100" dirty="0" smtClean="0"/>
              <a:t>______ Yes</a:t>
            </a:r>
          </a:p>
          <a:p>
            <a:pPr marL="457200" indent="-457200">
              <a:lnSpc>
                <a:spcPct val="110000"/>
              </a:lnSpc>
              <a:buNone/>
              <a:defRPr/>
            </a:pPr>
            <a:r>
              <a:rPr lang="en-US" sz="2100" dirty="0" smtClean="0"/>
              <a:t>	______ No</a:t>
            </a:r>
          </a:p>
          <a:p>
            <a:pPr marL="457200" indent="-457200">
              <a:lnSpc>
                <a:spcPct val="110000"/>
              </a:lnSpc>
              <a:buNone/>
              <a:defRPr/>
            </a:pPr>
            <a:r>
              <a:rPr lang="en-US" sz="2100" dirty="0" smtClean="0"/>
              <a:t>	______ No Consensus</a:t>
            </a:r>
          </a:p>
          <a:p>
            <a:pPr marL="0" indent="0">
              <a:buNone/>
            </a:pPr>
            <a:endParaRPr lang="en-US" sz="3600" dirty="0" smtClean="0"/>
          </a:p>
          <a:p>
            <a:endParaRPr lang="en-US" sz="3600" dirty="0" smtClean="0"/>
          </a:p>
          <a:p>
            <a:pPr marL="0" indent="0">
              <a:buNone/>
            </a:pPr>
            <a:r>
              <a:rPr lang="en-US" sz="2600" dirty="0" smtClean="0"/>
              <a:t>Comments:</a:t>
            </a:r>
          </a:p>
          <a:p>
            <a:pPr marL="457200" indent="-457200">
              <a:buNone/>
            </a:pPr>
            <a:endParaRPr lang="en-US" dirty="0"/>
          </a:p>
          <a:p>
            <a:endParaRPr lang="en-US" dirty="0"/>
          </a:p>
        </p:txBody>
      </p:sp>
    </p:spTree>
    <p:extLst>
      <p:ext uri="{BB962C8B-B14F-4D97-AF65-F5344CB8AC3E}">
        <p14:creationId xmlns:p14="http://schemas.microsoft.com/office/powerpoint/2010/main" val="307150393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mv="urn:schemas-microsoft-com:mac:vml" xmlns="">
      <p:transition spd="slow">
        <p:random/>
      </p:transition>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5322" y="198335"/>
            <a:ext cx="11192587" cy="734726"/>
          </a:xfrm>
        </p:spPr>
        <p:txBody>
          <a:bodyPr>
            <a:normAutofit/>
          </a:bodyPr>
          <a:lstStyle/>
          <a:p>
            <a:pPr algn="r"/>
            <a:r>
              <a:rPr lang="en-US" sz="3200" b="1" cap="small" dirty="0" smtClean="0">
                <a:solidFill>
                  <a:schemeClr val="accent2">
                    <a:lumMod val="75000"/>
                  </a:schemeClr>
                </a:solidFill>
                <a:cs typeface="Arial" panose="020B0604020202020204" pitchFamily="34" charset="0"/>
              </a:rPr>
              <a:t>Animal Management</a:t>
            </a:r>
            <a:endParaRPr lang="en-US" sz="3200" cap="small" dirty="0">
              <a:solidFill>
                <a:schemeClr val="accent2">
                  <a:lumMod val="75000"/>
                </a:schemeClr>
              </a:solidFill>
              <a:cs typeface="Arial" panose="020B0604020202020204" pitchFamily="34" charset="0"/>
            </a:endParaRPr>
          </a:p>
        </p:txBody>
      </p:sp>
      <p:sp>
        <p:nvSpPr>
          <p:cNvPr id="3" name="Content Placeholder 2"/>
          <p:cNvSpPr>
            <a:spLocks noGrp="1"/>
          </p:cNvSpPr>
          <p:nvPr>
            <p:ph idx="1"/>
          </p:nvPr>
        </p:nvSpPr>
        <p:spPr>
          <a:xfrm>
            <a:off x="644176" y="963827"/>
            <a:ext cx="11192587" cy="5449329"/>
          </a:xfrm>
        </p:spPr>
        <p:txBody>
          <a:bodyPr>
            <a:noAutofit/>
          </a:bodyPr>
          <a:lstStyle/>
          <a:p>
            <a:pPr marL="0" indent="0">
              <a:buNone/>
            </a:pPr>
            <a:r>
              <a:rPr lang="en-US" sz="2400" b="1" dirty="0" smtClean="0">
                <a:cs typeface="Arial" panose="020B0604020202020204" pitchFamily="34" charset="0"/>
              </a:rPr>
              <a:t>5</a:t>
            </a:r>
            <a:r>
              <a:rPr lang="en-US" sz="2400" b="1" dirty="0">
                <a:cs typeface="Arial" panose="020B0604020202020204" pitchFamily="34" charset="0"/>
              </a:rPr>
              <a:t>. </a:t>
            </a:r>
            <a:r>
              <a:rPr lang="en-US" sz="2400" b="1" i="1" dirty="0">
                <a:cs typeface="Arial" panose="020B0604020202020204" pitchFamily="34" charset="0"/>
              </a:rPr>
              <a:t>Which of the following approaches to animal management should government achieve</a:t>
            </a:r>
            <a:r>
              <a:rPr lang="en-US" sz="2400" b="1" i="1" dirty="0" smtClean="0">
                <a:cs typeface="Arial" panose="020B0604020202020204" pitchFamily="34" charset="0"/>
              </a:rPr>
              <a:t>?</a:t>
            </a:r>
            <a:endParaRPr lang="en-US" sz="2400" b="1" dirty="0" smtClean="0">
              <a:cs typeface="Arial" panose="020B0604020202020204" pitchFamily="34" charset="0"/>
            </a:endParaRPr>
          </a:p>
          <a:p>
            <a:pPr marL="914400" lvl="1" indent="-457200">
              <a:buAutoNum type="alphaLcParenR"/>
            </a:pPr>
            <a:endParaRPr lang="en-US" sz="1000" b="1" dirty="0">
              <a:cs typeface="Arial" panose="020B0604020202020204" pitchFamily="34" charset="0"/>
            </a:endParaRPr>
          </a:p>
          <a:p>
            <a:pPr marL="457200" indent="-457200">
              <a:buAutoNum type="alphaLcParenR"/>
            </a:pPr>
            <a:r>
              <a:rPr lang="en-US" sz="1800" dirty="0" smtClean="0">
                <a:cs typeface="Arial" panose="020B0604020202020204" pitchFamily="34" charset="0"/>
              </a:rPr>
              <a:t>Transparently </a:t>
            </a:r>
            <a:r>
              <a:rPr lang="en-US" sz="1800" dirty="0">
                <a:cs typeface="Arial" panose="020B0604020202020204" pitchFamily="34" charset="0"/>
              </a:rPr>
              <a:t>collect and disclose data about regulated animal feeding operations (AFOs) or aquaculture operations and about the health of animals in such regulated operations  </a:t>
            </a:r>
          </a:p>
          <a:p>
            <a:pPr marL="457200" indent="-457200">
              <a:lnSpc>
                <a:spcPct val="110000"/>
              </a:lnSpc>
              <a:buNone/>
              <a:defRPr/>
            </a:pPr>
            <a:r>
              <a:rPr lang="en-US" sz="1800" dirty="0" smtClean="0"/>
              <a:t>	______ </a:t>
            </a:r>
            <a:r>
              <a:rPr lang="en-US" sz="1800" dirty="0"/>
              <a:t>Yes</a:t>
            </a:r>
          </a:p>
          <a:p>
            <a:pPr marL="457200" indent="-457200">
              <a:lnSpc>
                <a:spcPct val="110000"/>
              </a:lnSpc>
              <a:buNone/>
              <a:defRPr/>
            </a:pPr>
            <a:r>
              <a:rPr lang="en-US" sz="1800" dirty="0"/>
              <a:t>	______ No</a:t>
            </a:r>
          </a:p>
          <a:p>
            <a:pPr marL="457200" indent="-457200">
              <a:lnSpc>
                <a:spcPct val="110000"/>
              </a:lnSpc>
              <a:buNone/>
              <a:defRPr/>
            </a:pPr>
            <a:r>
              <a:rPr lang="en-US" sz="1800" dirty="0"/>
              <a:t>	______ No </a:t>
            </a:r>
            <a:r>
              <a:rPr lang="en-US" sz="1800" dirty="0" smtClean="0"/>
              <a:t>Consensus</a:t>
            </a:r>
          </a:p>
          <a:p>
            <a:pPr marL="457200" indent="-457200">
              <a:lnSpc>
                <a:spcPct val="110000"/>
              </a:lnSpc>
              <a:buNone/>
              <a:defRPr/>
            </a:pPr>
            <a:endParaRPr lang="en-US" sz="1000" dirty="0">
              <a:cs typeface="Arial" panose="020B0604020202020204" pitchFamily="34" charset="0"/>
            </a:endParaRPr>
          </a:p>
          <a:p>
            <a:pPr marL="457200" indent="-457200">
              <a:buNone/>
            </a:pPr>
            <a:r>
              <a:rPr lang="en-US" sz="1800" dirty="0">
                <a:cs typeface="Arial" panose="020B0604020202020204" pitchFamily="34" charset="0"/>
              </a:rPr>
              <a:t>b) </a:t>
            </a:r>
            <a:r>
              <a:rPr lang="en-US" sz="1800" dirty="0" smtClean="0">
                <a:cs typeface="Arial" panose="020B0604020202020204" pitchFamily="34" charset="0"/>
              </a:rPr>
              <a:t>	Apply </a:t>
            </a:r>
            <a:r>
              <a:rPr lang="en-US" sz="1800" dirty="0">
                <a:cs typeface="Arial" panose="020B0604020202020204" pitchFamily="34" charset="0"/>
              </a:rPr>
              <a:t>and enforce existing clean air and clean water regulations to animal or seafood management facilities </a:t>
            </a:r>
          </a:p>
          <a:p>
            <a:pPr marL="457200" indent="-457200">
              <a:buNone/>
            </a:pPr>
            <a:r>
              <a:rPr lang="en-US" sz="1800" dirty="0" smtClean="0"/>
              <a:t>	______ </a:t>
            </a:r>
            <a:r>
              <a:rPr lang="en-US" sz="1800" dirty="0"/>
              <a:t>Yes</a:t>
            </a:r>
          </a:p>
          <a:p>
            <a:pPr marL="457200" indent="-457200">
              <a:lnSpc>
                <a:spcPct val="110000"/>
              </a:lnSpc>
              <a:buNone/>
              <a:defRPr/>
            </a:pPr>
            <a:r>
              <a:rPr lang="en-US" sz="1800" dirty="0"/>
              <a:t>	______ No</a:t>
            </a:r>
          </a:p>
          <a:p>
            <a:pPr marL="457200" indent="-457200">
              <a:lnSpc>
                <a:spcPct val="110000"/>
              </a:lnSpc>
              <a:buNone/>
              <a:defRPr/>
            </a:pPr>
            <a:r>
              <a:rPr lang="en-US" sz="1800" dirty="0"/>
              <a:t>	______ No </a:t>
            </a:r>
            <a:r>
              <a:rPr lang="en-US" sz="1800" dirty="0" smtClean="0"/>
              <a:t>Consensus</a:t>
            </a:r>
            <a:endParaRPr lang="en-US" sz="1800" dirty="0"/>
          </a:p>
          <a:p>
            <a:pPr marL="457200" indent="-457200">
              <a:lnSpc>
                <a:spcPct val="110000"/>
              </a:lnSpc>
              <a:buNone/>
              <a:defRPr/>
            </a:pPr>
            <a:r>
              <a:rPr lang="en-US" sz="1800" dirty="0" smtClean="0"/>
              <a:t>Comments:</a:t>
            </a:r>
          </a:p>
          <a:p>
            <a:pPr marL="457200" indent="-457200">
              <a:lnSpc>
                <a:spcPct val="110000"/>
              </a:lnSpc>
              <a:buNone/>
              <a:defRPr/>
            </a:pPr>
            <a:endParaRPr lang="en-US" sz="2400" dirty="0"/>
          </a:p>
          <a:p>
            <a:pPr marL="457200" indent="-457200">
              <a:lnSpc>
                <a:spcPct val="110000"/>
              </a:lnSpc>
              <a:buNone/>
              <a:defRPr/>
            </a:pPr>
            <a:endParaRPr lang="en-US" sz="2400" dirty="0"/>
          </a:p>
          <a:p>
            <a:pPr marL="0" indent="0">
              <a:buNone/>
            </a:pPr>
            <a:endParaRPr lang="en-US" sz="2400" dirty="0">
              <a:latin typeface="Arial" panose="020B0604020202020204" pitchFamily="34" charset="0"/>
              <a:cs typeface="Arial" panose="020B0604020202020204" pitchFamily="34" charset="0"/>
            </a:endParaRPr>
          </a:p>
          <a:p>
            <a:pPr marL="0" indent="0">
              <a:buNone/>
            </a:pPr>
            <a:r>
              <a:rPr lang="en-US" sz="1800" dirty="0">
                <a:latin typeface="Arial" panose="020B0604020202020204" pitchFamily="34" charset="0"/>
                <a:cs typeface="Arial" panose="020B0604020202020204" pitchFamily="34" charset="0"/>
              </a:rPr>
              <a:t> </a:t>
            </a:r>
          </a:p>
          <a:p>
            <a:pPr marL="0" indent="0">
              <a:buNone/>
            </a:pPr>
            <a:endParaRPr lang="en-US"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6710778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mv="urn:schemas-microsoft-com:mac:vml" xmlns="">
      <p:transition spd="slow">
        <p:random/>
      </p:transition>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5322" y="198335"/>
            <a:ext cx="11192587" cy="734726"/>
          </a:xfrm>
        </p:spPr>
        <p:txBody>
          <a:bodyPr>
            <a:normAutofit/>
          </a:bodyPr>
          <a:lstStyle/>
          <a:p>
            <a:pPr algn="r"/>
            <a:r>
              <a:rPr lang="en-US" sz="3200" b="1" cap="small" dirty="0" smtClean="0">
                <a:solidFill>
                  <a:schemeClr val="accent2">
                    <a:lumMod val="75000"/>
                  </a:schemeClr>
                </a:solidFill>
                <a:cs typeface="Arial" panose="020B0604020202020204" pitchFamily="34" charset="0"/>
              </a:rPr>
              <a:t>Animal Management</a:t>
            </a:r>
            <a:endParaRPr lang="en-US" sz="3200" cap="small" dirty="0">
              <a:solidFill>
                <a:schemeClr val="accent2">
                  <a:lumMod val="75000"/>
                </a:schemeClr>
              </a:solidFill>
              <a:cs typeface="Arial" panose="020B0604020202020204" pitchFamily="34" charset="0"/>
            </a:endParaRPr>
          </a:p>
        </p:txBody>
      </p:sp>
      <p:sp>
        <p:nvSpPr>
          <p:cNvPr id="3" name="Content Placeholder 2"/>
          <p:cNvSpPr>
            <a:spLocks noGrp="1"/>
          </p:cNvSpPr>
          <p:nvPr>
            <p:ph idx="1"/>
          </p:nvPr>
        </p:nvSpPr>
        <p:spPr>
          <a:xfrm>
            <a:off x="545322" y="933062"/>
            <a:ext cx="11192587" cy="5356528"/>
          </a:xfrm>
        </p:spPr>
        <p:txBody>
          <a:bodyPr>
            <a:noAutofit/>
          </a:bodyPr>
          <a:lstStyle/>
          <a:p>
            <a:pPr marL="457200" indent="-457200">
              <a:buNone/>
            </a:pPr>
            <a:r>
              <a:rPr lang="en-US" sz="2400" i="1" dirty="0">
                <a:cs typeface="Arial" panose="020B0604020202020204" pitchFamily="34" charset="0"/>
              </a:rPr>
              <a:t>6. Which of the following approaches to animal waste management should government require or bring about</a:t>
            </a:r>
            <a:r>
              <a:rPr lang="en-US" sz="2400" i="1" dirty="0" smtClean="0">
                <a:cs typeface="Arial" panose="020B0604020202020204" pitchFamily="34" charset="0"/>
              </a:rPr>
              <a:t>?</a:t>
            </a:r>
            <a:endParaRPr lang="en-US" sz="1800" dirty="0">
              <a:cs typeface="Arial" panose="020B0604020202020204" pitchFamily="34" charset="0"/>
            </a:endParaRPr>
          </a:p>
          <a:p>
            <a:pPr marL="457200" indent="-457200">
              <a:buNone/>
            </a:pPr>
            <a:r>
              <a:rPr lang="en-US" sz="1800" dirty="0">
                <a:cs typeface="Arial" panose="020B0604020202020204" pitchFamily="34" charset="0"/>
              </a:rPr>
              <a:t>a) </a:t>
            </a:r>
            <a:r>
              <a:rPr lang="en-US" sz="1800" dirty="0" smtClean="0">
                <a:cs typeface="Arial" panose="020B0604020202020204" pitchFamily="34" charset="0"/>
              </a:rPr>
              <a:t>	Treat </a:t>
            </a:r>
            <a:r>
              <a:rPr lang="en-US" sz="1800" dirty="0">
                <a:cs typeface="Arial" panose="020B0604020202020204" pitchFamily="34" charset="0"/>
              </a:rPr>
              <a:t>animal waste with environmentally sound technologies for all regulated </a:t>
            </a:r>
            <a:r>
              <a:rPr lang="en-US" sz="1800" dirty="0" smtClean="0">
                <a:cs typeface="Arial" panose="020B0604020202020204" pitchFamily="34" charset="0"/>
              </a:rPr>
              <a:t>AFOs</a:t>
            </a:r>
          </a:p>
          <a:p>
            <a:pPr marL="457200" indent="-457200">
              <a:lnSpc>
                <a:spcPct val="110000"/>
              </a:lnSpc>
              <a:buNone/>
              <a:defRPr/>
            </a:pPr>
            <a:r>
              <a:rPr lang="en-US" sz="1800" dirty="0" smtClean="0"/>
              <a:t>	______ </a:t>
            </a:r>
            <a:r>
              <a:rPr lang="en-US" sz="1800" dirty="0"/>
              <a:t>Yes</a:t>
            </a:r>
          </a:p>
          <a:p>
            <a:pPr marL="457200" indent="-457200">
              <a:lnSpc>
                <a:spcPct val="110000"/>
              </a:lnSpc>
              <a:buNone/>
              <a:defRPr/>
            </a:pPr>
            <a:r>
              <a:rPr lang="en-US" sz="1800" dirty="0"/>
              <a:t>	______ No</a:t>
            </a:r>
          </a:p>
          <a:p>
            <a:pPr marL="457200" indent="-457200">
              <a:lnSpc>
                <a:spcPct val="110000"/>
              </a:lnSpc>
              <a:buNone/>
              <a:defRPr/>
            </a:pPr>
            <a:r>
              <a:rPr lang="en-US" sz="1800" dirty="0"/>
              <a:t>	______ No Consensus</a:t>
            </a:r>
          </a:p>
          <a:p>
            <a:pPr marL="0" indent="0">
              <a:buNone/>
            </a:pPr>
            <a:endParaRPr lang="en-US" sz="1800" dirty="0">
              <a:cs typeface="Arial" panose="020B0604020202020204" pitchFamily="34" charset="0"/>
            </a:endParaRPr>
          </a:p>
          <a:p>
            <a:pPr marL="457200" indent="-457200">
              <a:buNone/>
            </a:pPr>
            <a:r>
              <a:rPr lang="en-US" sz="1800" dirty="0">
                <a:cs typeface="Arial" panose="020B0604020202020204" pitchFamily="34" charset="0"/>
              </a:rPr>
              <a:t>b) </a:t>
            </a:r>
            <a:r>
              <a:rPr lang="en-US" sz="1800" dirty="0" smtClean="0">
                <a:cs typeface="Arial" panose="020B0604020202020204" pitchFamily="34" charset="0"/>
              </a:rPr>
              <a:t>	Prioritize </a:t>
            </a:r>
            <a:r>
              <a:rPr lang="en-US" sz="1800" dirty="0">
                <a:cs typeface="Arial" panose="020B0604020202020204" pitchFamily="34" charset="0"/>
              </a:rPr>
              <a:t>federal funds to mitigate existing environmental challenges (such as Environmental Quality Incentives Program, cost share, loans, etc.) rather than construction of new </a:t>
            </a:r>
            <a:r>
              <a:rPr lang="en-US" sz="1800" dirty="0" smtClean="0">
                <a:cs typeface="Arial" panose="020B0604020202020204" pitchFamily="34" charset="0"/>
              </a:rPr>
              <a:t>facilities</a:t>
            </a:r>
          </a:p>
          <a:p>
            <a:pPr marL="457200" indent="-457200">
              <a:lnSpc>
                <a:spcPct val="110000"/>
              </a:lnSpc>
              <a:buNone/>
              <a:defRPr/>
            </a:pPr>
            <a:r>
              <a:rPr lang="en-US" sz="1800" dirty="0" smtClean="0"/>
              <a:t>	______ </a:t>
            </a:r>
            <a:r>
              <a:rPr lang="en-US" sz="1800" dirty="0"/>
              <a:t>Yes</a:t>
            </a:r>
          </a:p>
          <a:p>
            <a:pPr marL="457200" indent="-457200">
              <a:lnSpc>
                <a:spcPct val="110000"/>
              </a:lnSpc>
              <a:buNone/>
              <a:defRPr/>
            </a:pPr>
            <a:r>
              <a:rPr lang="en-US" sz="1800" dirty="0"/>
              <a:t>	______ No</a:t>
            </a:r>
          </a:p>
          <a:p>
            <a:pPr marL="457200" indent="-457200">
              <a:lnSpc>
                <a:spcPct val="110000"/>
              </a:lnSpc>
              <a:buNone/>
              <a:defRPr/>
            </a:pPr>
            <a:r>
              <a:rPr lang="en-US" sz="1800" dirty="0"/>
              <a:t>	______ No </a:t>
            </a:r>
            <a:r>
              <a:rPr lang="en-US" sz="1800" dirty="0" smtClean="0"/>
              <a:t>Consensus</a:t>
            </a:r>
            <a:endParaRPr lang="en-US" sz="1800" dirty="0"/>
          </a:p>
          <a:p>
            <a:pPr marL="0" indent="0">
              <a:buNone/>
            </a:pPr>
            <a:r>
              <a:rPr lang="en-US" sz="1800" dirty="0">
                <a:cs typeface="Arial" panose="020B0604020202020204" pitchFamily="34" charset="0"/>
              </a:rPr>
              <a:t>Comments:</a:t>
            </a:r>
          </a:p>
          <a:p>
            <a:pPr marL="457200" indent="-457200">
              <a:lnSpc>
                <a:spcPct val="110000"/>
              </a:lnSpc>
              <a:buNone/>
              <a:defRPr/>
            </a:pPr>
            <a:endParaRPr lang="en-US" sz="1800" dirty="0"/>
          </a:p>
          <a:p>
            <a:pPr marL="457200" indent="-457200">
              <a:lnSpc>
                <a:spcPct val="110000"/>
              </a:lnSpc>
              <a:buNone/>
              <a:defRPr/>
            </a:pPr>
            <a:endParaRPr lang="en-US" sz="2400" dirty="0"/>
          </a:p>
          <a:p>
            <a:pPr marL="0" indent="0">
              <a:buNone/>
            </a:pPr>
            <a:endParaRPr lang="en-US" sz="2400" dirty="0">
              <a:latin typeface="Arial" panose="020B0604020202020204" pitchFamily="34" charset="0"/>
              <a:cs typeface="Arial" panose="020B0604020202020204" pitchFamily="34" charset="0"/>
            </a:endParaRPr>
          </a:p>
          <a:p>
            <a:pPr marL="0" indent="0">
              <a:buNone/>
            </a:pPr>
            <a:r>
              <a:rPr lang="en-US" sz="1800" dirty="0">
                <a:latin typeface="Arial" panose="020B0604020202020204" pitchFamily="34" charset="0"/>
                <a:cs typeface="Arial" panose="020B0604020202020204" pitchFamily="34" charset="0"/>
              </a:rPr>
              <a:t> </a:t>
            </a:r>
          </a:p>
          <a:p>
            <a:pPr marL="0" indent="0">
              <a:buNone/>
            </a:pPr>
            <a:endParaRPr lang="en-US"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7370548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mv="urn:schemas-microsoft-com:mac:vml" xmlns="">
      <p:transition spd="slow">
        <p:random/>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p:cNvSpPr>
          <p:nvPr>
            <p:ph type="title" idx="4294967295"/>
          </p:nvPr>
        </p:nvSpPr>
        <p:spPr>
          <a:xfrm>
            <a:off x="1297460" y="575191"/>
            <a:ext cx="9844216" cy="1325563"/>
          </a:xfrm>
        </p:spPr>
        <p:txBody>
          <a:bodyPr>
            <a:normAutofit/>
          </a:bodyPr>
          <a:lstStyle/>
          <a:p>
            <a:pPr algn="ctr"/>
            <a:r>
              <a:rPr lang="en-US" b="1" dirty="0" smtClean="0"/>
              <a:t>United States Department of Agriculture</a:t>
            </a:r>
            <a:br>
              <a:rPr lang="en-US" b="1" dirty="0" smtClean="0"/>
            </a:br>
            <a:r>
              <a:rPr lang="en-US" b="1" dirty="0" smtClean="0"/>
              <a:t>(USDA) Role in Food Labeling</a:t>
            </a:r>
          </a:p>
        </p:txBody>
      </p:sp>
      <p:sp>
        <p:nvSpPr>
          <p:cNvPr id="143363" name="Rectangle 3"/>
          <p:cNvSpPr>
            <a:spLocks noGrp="1"/>
          </p:cNvSpPr>
          <p:nvPr>
            <p:ph type="body" idx="4294967295"/>
          </p:nvPr>
        </p:nvSpPr>
        <p:spPr>
          <a:xfrm>
            <a:off x="1398494" y="2287121"/>
            <a:ext cx="7210425" cy="3595688"/>
          </a:xfrm>
        </p:spPr>
        <p:txBody>
          <a:bodyPr/>
          <a:lstStyle/>
          <a:p>
            <a:pPr lvl="1"/>
            <a:r>
              <a:rPr lang="en-US" sz="2800" dirty="0" smtClean="0"/>
              <a:t>Inspections and quality standards for meat &amp; poultry &amp; eggs</a:t>
            </a:r>
          </a:p>
          <a:p>
            <a:pPr lvl="1"/>
            <a:endParaRPr lang="en-US" sz="1000" dirty="0" smtClean="0"/>
          </a:p>
          <a:p>
            <a:pPr lvl="1"/>
            <a:r>
              <a:rPr lang="en-US" sz="2800" dirty="0" smtClean="0"/>
              <a:t>Meat &amp; poultry labels require pre-approval</a:t>
            </a:r>
          </a:p>
          <a:p>
            <a:pPr lvl="1"/>
            <a:endParaRPr lang="en-US" sz="1000" dirty="0" smtClean="0"/>
          </a:p>
          <a:p>
            <a:pPr lvl="1"/>
            <a:r>
              <a:rPr lang="en-US" sz="2800" dirty="0" smtClean="0"/>
              <a:t>About 60,000 labels per year</a:t>
            </a:r>
          </a:p>
        </p:txBody>
      </p:sp>
      <p:pic>
        <p:nvPicPr>
          <p:cNvPr id="143364" name="Picture 4" descr="https://encrypted-tbn1.gstatic.com/images?q=tbn:ANd9GcRu4CPhYgF_83BQ2zBJ8bHA73DURYuvOR0q3K9WKtSZanOZ0QM8Qw"/>
          <p:cNvPicPr>
            <a:picLocks noChangeAspect="1" noChangeArrowheads="1"/>
          </p:cNvPicPr>
          <p:nvPr/>
        </p:nvPicPr>
        <p:blipFill>
          <a:blip r:embed="rId3"/>
          <a:srcRect/>
          <a:stretch>
            <a:fillRect/>
          </a:stretch>
        </p:blipFill>
        <p:spPr bwMode="auto">
          <a:xfrm>
            <a:off x="8791094" y="2469962"/>
            <a:ext cx="2628900" cy="2809875"/>
          </a:xfrm>
          <a:prstGeom prst="rect">
            <a:avLst/>
          </a:prstGeom>
          <a:noFill/>
          <a:ln w="9525">
            <a:noFill/>
            <a:miter lim="800000"/>
            <a:headEnd/>
            <a:tailEnd/>
          </a:ln>
        </p:spPr>
      </p:pic>
    </p:spTree>
    <p:extLst>
      <p:ext uri="{BB962C8B-B14F-4D97-AF65-F5344CB8AC3E}">
        <p14:creationId xmlns:p14="http://schemas.microsoft.com/office/powerpoint/2010/main" val="307860479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mv="urn:schemas-microsoft-com:mac:vml" xmlns="">
      <p:transition spd="slow">
        <p:random/>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p:cNvSpPr>
          <p:nvPr/>
        </p:nvSpPr>
        <p:spPr bwMode="auto">
          <a:xfrm>
            <a:off x="1587328" y="767340"/>
            <a:ext cx="6358066" cy="992188"/>
          </a:xfrm>
          <a:prstGeom prst="rect">
            <a:avLst/>
          </a:prstGeom>
          <a:noFill/>
          <a:ln w="9525">
            <a:noFill/>
            <a:miter lim="800000"/>
            <a:headEnd/>
            <a:tailEnd/>
          </a:ln>
        </p:spPr>
        <p:txBody>
          <a:bodyPr anchor="ctr"/>
          <a:lstStyle/>
          <a:p>
            <a:pPr algn="ctr" fontAlgn="base">
              <a:lnSpc>
                <a:spcPct val="90000"/>
              </a:lnSpc>
              <a:spcBef>
                <a:spcPct val="0"/>
              </a:spcBef>
              <a:spcAft>
                <a:spcPct val="0"/>
              </a:spcAft>
            </a:pPr>
            <a:r>
              <a:rPr lang="en-US" sz="4400" b="1" dirty="0">
                <a:solidFill>
                  <a:prstClr val="black"/>
                </a:solidFill>
                <a:latin typeface="Calibri Light"/>
                <a:cs typeface="Arial" charset="0"/>
              </a:rPr>
              <a:t>USDA Legislative History</a:t>
            </a:r>
            <a:r>
              <a:rPr lang="en-US" sz="4400" dirty="0">
                <a:solidFill>
                  <a:prstClr val="black"/>
                </a:solidFill>
                <a:latin typeface="Calibri Light"/>
                <a:cs typeface="Arial" charset="0"/>
              </a:rPr>
              <a:t> </a:t>
            </a:r>
          </a:p>
        </p:txBody>
      </p:sp>
      <p:sp>
        <p:nvSpPr>
          <p:cNvPr id="6" name="Title 5"/>
          <p:cNvSpPr>
            <a:spLocks noGrp="1"/>
          </p:cNvSpPr>
          <p:nvPr>
            <p:ph type="title"/>
          </p:nvPr>
        </p:nvSpPr>
        <p:spPr>
          <a:xfrm>
            <a:off x="2131177" y="2623620"/>
            <a:ext cx="9529483" cy="3297458"/>
          </a:xfrm>
        </p:spPr>
        <p:txBody>
          <a:bodyPr>
            <a:normAutofit fontScale="90000"/>
          </a:bodyPr>
          <a:lstStyle/>
          <a:p>
            <a:pPr lvl="1">
              <a:lnSpc>
                <a:spcPct val="150000"/>
              </a:lnSpc>
            </a:pPr>
            <a:r>
              <a:rPr lang="en-US" sz="2000" b="1" dirty="0">
                <a:solidFill>
                  <a:schemeClr val="tx1"/>
                </a:solidFill>
                <a:latin typeface="+mn-lt"/>
              </a:rPr>
              <a:t>1962</a:t>
            </a:r>
            <a:r>
              <a:rPr lang="en-US" sz="2000" dirty="0">
                <a:solidFill>
                  <a:schemeClr val="tx1"/>
                </a:solidFill>
                <a:latin typeface="+mn-lt"/>
              </a:rPr>
              <a:t> - Consumer Bill of Rights</a:t>
            </a:r>
            <a:br>
              <a:rPr lang="en-US" sz="2000" dirty="0">
                <a:solidFill>
                  <a:schemeClr val="tx1"/>
                </a:solidFill>
                <a:latin typeface="+mn-lt"/>
              </a:rPr>
            </a:br>
            <a:r>
              <a:rPr lang="en-US" sz="2000" b="1" dirty="0">
                <a:solidFill>
                  <a:schemeClr val="tx1"/>
                </a:solidFill>
                <a:latin typeface="+mn-lt"/>
              </a:rPr>
              <a:t>1990</a:t>
            </a:r>
            <a:r>
              <a:rPr lang="en-US" sz="2000" dirty="0">
                <a:solidFill>
                  <a:schemeClr val="tx1"/>
                </a:solidFill>
                <a:latin typeface="+mn-lt"/>
              </a:rPr>
              <a:t> - Nutrition Labeling and Education Act</a:t>
            </a:r>
            <a:br>
              <a:rPr lang="en-US" sz="2000" dirty="0">
                <a:solidFill>
                  <a:schemeClr val="tx1"/>
                </a:solidFill>
                <a:latin typeface="+mn-lt"/>
              </a:rPr>
            </a:br>
            <a:r>
              <a:rPr lang="en-US" sz="2000" b="1" dirty="0">
                <a:solidFill>
                  <a:schemeClr val="tx1"/>
                </a:solidFill>
                <a:latin typeface="+mn-lt"/>
              </a:rPr>
              <a:t>1994</a:t>
            </a:r>
            <a:r>
              <a:rPr lang="en-US" sz="2000" dirty="0">
                <a:solidFill>
                  <a:schemeClr val="tx1"/>
                </a:solidFill>
                <a:latin typeface="+mn-lt"/>
              </a:rPr>
              <a:t> - Easy to read/understand nutrition labels required on meat/poultry </a:t>
            </a:r>
            <a:br>
              <a:rPr lang="en-US" sz="2000" dirty="0">
                <a:solidFill>
                  <a:schemeClr val="tx1"/>
                </a:solidFill>
                <a:latin typeface="+mn-lt"/>
              </a:rPr>
            </a:br>
            <a:r>
              <a:rPr lang="en-US" sz="2000" b="1" dirty="0">
                <a:solidFill>
                  <a:schemeClr val="tx1"/>
                </a:solidFill>
                <a:latin typeface="+mn-lt"/>
              </a:rPr>
              <a:t>1997</a:t>
            </a:r>
            <a:r>
              <a:rPr lang="en-US" sz="2000" dirty="0">
                <a:solidFill>
                  <a:schemeClr val="tx1"/>
                </a:solidFill>
                <a:latin typeface="+mn-lt"/>
              </a:rPr>
              <a:t> - FDA Modernization </a:t>
            </a:r>
            <a:r>
              <a:rPr lang="en-US" sz="2000" dirty="0" smtClean="0">
                <a:solidFill>
                  <a:schemeClr val="tx1"/>
                </a:solidFill>
                <a:latin typeface="+mn-lt"/>
              </a:rPr>
              <a:t>Act – regulation of health claims</a:t>
            </a:r>
            <a:br>
              <a:rPr lang="en-US" sz="2000" dirty="0" smtClean="0">
                <a:solidFill>
                  <a:schemeClr val="tx1"/>
                </a:solidFill>
                <a:latin typeface="+mn-lt"/>
              </a:rPr>
            </a:br>
            <a:r>
              <a:rPr lang="en-US" sz="2000" b="1" dirty="0">
                <a:solidFill>
                  <a:schemeClr val="tx1"/>
                </a:solidFill>
                <a:latin typeface="+mn-lt"/>
              </a:rPr>
              <a:t>2004</a:t>
            </a:r>
            <a:r>
              <a:rPr lang="en-US" sz="2000" dirty="0">
                <a:solidFill>
                  <a:schemeClr val="tx1"/>
                </a:solidFill>
                <a:latin typeface="+mn-lt"/>
              </a:rPr>
              <a:t> - Food Allergy Labeling &amp; Consumer Protection Act</a:t>
            </a:r>
            <a:br>
              <a:rPr lang="en-US" sz="2000" dirty="0">
                <a:solidFill>
                  <a:schemeClr val="tx1"/>
                </a:solidFill>
                <a:latin typeface="+mn-lt"/>
              </a:rPr>
            </a:br>
            <a:r>
              <a:rPr lang="en-US" sz="2000" b="1" dirty="0">
                <a:solidFill>
                  <a:schemeClr val="tx1"/>
                </a:solidFill>
                <a:latin typeface="+mn-lt"/>
              </a:rPr>
              <a:t>2013</a:t>
            </a:r>
            <a:r>
              <a:rPr lang="en-US" sz="2000" dirty="0">
                <a:solidFill>
                  <a:schemeClr val="tx1"/>
                </a:solidFill>
                <a:latin typeface="+mn-lt"/>
              </a:rPr>
              <a:t> - Food Labeling Modernization </a:t>
            </a:r>
            <a:r>
              <a:rPr lang="en-US" sz="2000" dirty="0" smtClean="0">
                <a:solidFill>
                  <a:schemeClr val="tx1"/>
                </a:solidFill>
                <a:latin typeface="+mn-lt"/>
              </a:rPr>
              <a:t>Act – grant FDA additional authority in labeling</a:t>
            </a:r>
            <a:br>
              <a:rPr lang="en-US" sz="2000" dirty="0" smtClean="0">
                <a:solidFill>
                  <a:schemeClr val="tx1"/>
                </a:solidFill>
                <a:latin typeface="+mn-lt"/>
              </a:rPr>
            </a:br>
            <a:r>
              <a:rPr lang="en-US" sz="2000" b="1" dirty="0">
                <a:solidFill>
                  <a:schemeClr val="tx1"/>
                </a:solidFill>
                <a:latin typeface="+mn-lt"/>
              </a:rPr>
              <a:t>2013</a:t>
            </a:r>
            <a:r>
              <a:rPr lang="en-US" sz="2000" dirty="0">
                <a:solidFill>
                  <a:schemeClr val="tx1"/>
                </a:solidFill>
                <a:latin typeface="+mn-lt"/>
              </a:rPr>
              <a:t> - GE Food Right to Know Acts - failed in committee</a:t>
            </a:r>
            <a:r>
              <a:rPr lang="en-US" dirty="0"/>
              <a:t/>
            </a:r>
            <a:br>
              <a:rPr lang="en-US" dirty="0"/>
            </a:br>
            <a:endParaRPr lang="en-US" dirty="0"/>
          </a:p>
        </p:txBody>
      </p:sp>
      <p:pic>
        <p:nvPicPr>
          <p:cNvPr id="145412" name="Picture 2" descr="https://encrypted-tbn3.gstatic.com/images?q=tbn:ANd9GcRjLSxcWDXdJTcfJBHvPTVjNxdZEftm7RCjRDw8FJYJbSXmJif7qw"/>
          <p:cNvPicPr>
            <a:picLocks noChangeAspect="1" noChangeArrowheads="1"/>
          </p:cNvPicPr>
          <p:nvPr/>
        </p:nvPicPr>
        <p:blipFill>
          <a:blip r:embed="rId3"/>
          <a:srcRect/>
          <a:stretch>
            <a:fillRect/>
          </a:stretch>
        </p:blipFill>
        <p:spPr bwMode="auto">
          <a:xfrm>
            <a:off x="8064317" y="485342"/>
            <a:ext cx="3421758" cy="2179357"/>
          </a:xfrm>
          <a:prstGeom prst="rect">
            <a:avLst/>
          </a:prstGeom>
          <a:noFill/>
          <a:ln w="9525">
            <a:noFill/>
            <a:miter lim="800000"/>
            <a:headEnd/>
            <a:tailEnd/>
          </a:ln>
        </p:spPr>
      </p:pic>
    </p:spTree>
    <p:extLst>
      <p:ext uri="{BB962C8B-B14F-4D97-AF65-F5344CB8AC3E}">
        <p14:creationId xmlns:p14="http://schemas.microsoft.com/office/powerpoint/2010/main" val="3783452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mv="urn:schemas-microsoft-com:mac:vml" xmlns="">
      <p:transition spd="slow">
        <p:random/>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2"/>
          <p:cNvSpPr>
            <a:spLocks noGrp="1"/>
          </p:cNvSpPr>
          <p:nvPr>
            <p:ph type="title" idx="4294967295"/>
          </p:nvPr>
        </p:nvSpPr>
        <p:spPr>
          <a:xfrm>
            <a:off x="727595" y="489160"/>
            <a:ext cx="10515600" cy="1325563"/>
          </a:xfrm>
        </p:spPr>
        <p:txBody>
          <a:bodyPr/>
          <a:lstStyle/>
          <a:p>
            <a:pPr algn="ctr"/>
            <a:r>
              <a:rPr lang="en-US" b="1" dirty="0" smtClean="0"/>
              <a:t>Food &amp; Drug Administration (FDA) </a:t>
            </a:r>
            <a:br>
              <a:rPr lang="en-US" b="1" dirty="0" smtClean="0"/>
            </a:br>
            <a:r>
              <a:rPr lang="en-US" b="1" dirty="0" smtClean="0"/>
              <a:t>Missions for Agriculture</a:t>
            </a:r>
          </a:p>
        </p:txBody>
      </p:sp>
      <p:sp>
        <p:nvSpPr>
          <p:cNvPr id="155651" name="Rectangle 3"/>
          <p:cNvSpPr>
            <a:spLocks noGrp="1"/>
          </p:cNvSpPr>
          <p:nvPr>
            <p:ph type="body" idx="4294967295"/>
          </p:nvPr>
        </p:nvSpPr>
        <p:spPr>
          <a:xfrm>
            <a:off x="2501153" y="1915271"/>
            <a:ext cx="7770381" cy="4799293"/>
          </a:xfrm>
        </p:spPr>
        <p:txBody>
          <a:bodyPr>
            <a:normAutofit/>
          </a:bodyPr>
          <a:lstStyle/>
          <a:p>
            <a:r>
              <a:rPr lang="en-US" sz="2200" b="1" dirty="0" smtClean="0"/>
              <a:t>Food Safety Missions:</a:t>
            </a:r>
          </a:p>
          <a:p>
            <a:pPr lvl="1"/>
            <a:r>
              <a:rPr lang="en-US" sz="2000" dirty="0" smtClean="0"/>
              <a:t>Food additives</a:t>
            </a:r>
          </a:p>
          <a:p>
            <a:pPr lvl="1"/>
            <a:r>
              <a:rPr lang="en-US" sz="2000" dirty="0" smtClean="0"/>
              <a:t>Biotechnology</a:t>
            </a:r>
          </a:p>
          <a:p>
            <a:pPr lvl="1"/>
            <a:r>
              <a:rPr lang="en-US" sz="2000" dirty="0" smtClean="0"/>
              <a:t>Food labeling</a:t>
            </a:r>
          </a:p>
          <a:p>
            <a:pPr lvl="1"/>
            <a:r>
              <a:rPr lang="en-US" sz="2000" dirty="0" smtClean="0"/>
              <a:t>Production of educational materials</a:t>
            </a:r>
          </a:p>
          <a:p>
            <a:r>
              <a:rPr lang="en-US" sz="2200" b="1" dirty="0" smtClean="0"/>
              <a:t>Veterinary Missions:</a:t>
            </a:r>
          </a:p>
          <a:p>
            <a:pPr lvl="1"/>
            <a:r>
              <a:rPr lang="en-US" sz="2000" dirty="0" smtClean="0"/>
              <a:t>Ensure safety of animal drugs, feeds &amp; </a:t>
            </a:r>
            <a:br>
              <a:rPr lang="en-US" sz="2000" dirty="0" smtClean="0"/>
            </a:br>
            <a:r>
              <a:rPr lang="en-US" sz="2000" dirty="0" smtClean="0"/>
              <a:t>regulation of genetically engineered animals</a:t>
            </a:r>
          </a:p>
          <a:p>
            <a:pPr lvl="1"/>
            <a:r>
              <a:rPr lang="en-US" sz="2000" dirty="0" smtClean="0"/>
              <a:t>Designs regulations and enforces them them through reports, inspection &amp; investigation</a:t>
            </a:r>
          </a:p>
        </p:txBody>
      </p:sp>
      <p:pic>
        <p:nvPicPr>
          <p:cNvPr id="155652" name="Picture 4" descr="ANd9GcQKiX8NPY1IfVTYlyQ7piE5E4YK-Z2U15MnrQ6Al1KnC2_DGgrA"/>
          <p:cNvPicPr>
            <a:picLocks noChangeAspect="1" noChangeArrowheads="1"/>
          </p:cNvPicPr>
          <p:nvPr/>
        </p:nvPicPr>
        <p:blipFill>
          <a:blip r:embed="rId3"/>
          <a:srcRect/>
          <a:stretch>
            <a:fillRect/>
          </a:stretch>
        </p:blipFill>
        <p:spPr bwMode="auto">
          <a:xfrm>
            <a:off x="8639735" y="2302435"/>
            <a:ext cx="3081338" cy="2439988"/>
          </a:xfrm>
          <a:prstGeom prst="rect">
            <a:avLst/>
          </a:prstGeom>
          <a:noFill/>
        </p:spPr>
      </p:pic>
    </p:spTree>
    <p:extLst>
      <p:ext uri="{BB962C8B-B14F-4D97-AF65-F5344CB8AC3E}">
        <p14:creationId xmlns:p14="http://schemas.microsoft.com/office/powerpoint/2010/main" val="115560809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mv="urn:schemas-microsoft-com:mac:vml" xmlns="">
      <p:transition spd="slow">
        <p:random/>
      </p:transition>
    </mc:Fallback>
  </mc:AlternateContent>
  <p:timing>
    <p:tnLst>
      <p:par>
        <p:cTn id="1" dur="indefinite" restart="never" nodeType="tmRoot"/>
      </p:par>
    </p:tnLst>
  </p:timing>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1_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5665</TotalTime>
  <Words>2686</Words>
  <Application>Microsoft Office PowerPoint</Application>
  <PresentationFormat>Widescreen</PresentationFormat>
  <Paragraphs>603</Paragraphs>
  <Slides>62</Slides>
  <Notes>48</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62</vt:i4>
      </vt:variant>
    </vt:vector>
  </HeadingPairs>
  <TitlesOfParts>
    <vt:vector size="73" baseType="lpstr">
      <vt:lpstr>Aharoni</vt:lpstr>
      <vt:lpstr>Arial</vt:lpstr>
      <vt:lpstr>Baskerville Old Face</vt:lpstr>
      <vt:lpstr>Calibri</vt:lpstr>
      <vt:lpstr>Calibri Light</vt:lpstr>
      <vt:lpstr>Century Gothic</vt:lpstr>
      <vt:lpstr>Wingdings</vt:lpstr>
      <vt:lpstr>Wingdings 3</vt:lpstr>
      <vt:lpstr>Wisp</vt:lpstr>
      <vt:lpstr>1_Wisp</vt:lpstr>
      <vt:lpstr>Office Theme</vt:lpstr>
      <vt:lpstr>Agricultural Study</vt:lpstr>
      <vt:lpstr>Consensus Process</vt:lpstr>
      <vt:lpstr>Current LWV Agriculture Policies</vt:lpstr>
      <vt:lpstr>Scope of Agriculture Study</vt:lpstr>
      <vt:lpstr>National Spending on Agriculture:  4%</vt:lpstr>
      <vt:lpstr>Agencies and Food Labeling: USDA &amp; FDA</vt:lpstr>
      <vt:lpstr>United States Department of Agriculture (USDA) Role in Food Labeling</vt:lpstr>
      <vt:lpstr>1962 - Consumer Bill of Rights 1990 - Nutrition Labeling and Education Act 1994 - Easy to read/understand nutrition labels required on meat/poultry  1997 - FDA Modernization Act – regulation of health claims 2004 - Food Allergy Labeling &amp; Consumer Protection Act 2013 - Food Labeling Modernization Act – grant FDA additional authority in labeling 2013 - GE Food Right to Know Acts - failed in committee </vt:lpstr>
      <vt:lpstr>Food &amp; Drug Administration (FDA)  Missions for Agriculture</vt:lpstr>
      <vt:lpstr>1954 - FDA role in monitoring pesticide residues 1958 - 60 - Definitions &amp; rules concerning food and color additives 1980 - Labeling &amp; post-market monitoring of infant formula 1990 - Nutrition labeling &amp; education 2004 - Food allergen labeling &amp; consumer protection 2011 - Food Safety Modernization Act </vt:lpstr>
      <vt:lpstr>FDA Role in Food Labeling</vt:lpstr>
      <vt:lpstr>FDA Current Issues &amp; Challenges</vt:lpstr>
      <vt:lpstr>FDA/Consumer/Industry Label Conflict</vt:lpstr>
      <vt:lpstr>Food Labels Must Include:</vt:lpstr>
      <vt:lpstr>Mandatory Nutrition and Health Labeling</vt:lpstr>
      <vt:lpstr>Nutrition and Health Label CLAIMS</vt:lpstr>
      <vt:lpstr>Nutrition &amp; Health Community Concerns</vt:lpstr>
      <vt:lpstr>Sensory &amp; Image Advertising</vt:lpstr>
      <vt:lpstr>Food Labeling: FDA &amp; USDA</vt:lpstr>
      <vt:lpstr>Meat &amp; Poultry Labeling Terms</vt:lpstr>
      <vt:lpstr>Bioengineered Foods (GMO/GE) Label Guidelines</vt:lpstr>
      <vt:lpstr>FDA Voluntary Guidelines for GE/GMO Labels</vt:lpstr>
      <vt:lpstr>GMO Label Concerns:</vt:lpstr>
      <vt:lpstr>Nanotechnology &amp; Modern Agriculture</vt:lpstr>
      <vt:lpstr>Technology Advances &amp; Food Production </vt:lpstr>
      <vt:lpstr>BREAK</vt:lpstr>
      <vt:lpstr>Food Safety</vt:lpstr>
      <vt:lpstr>Interaction of Food Safety Agencies</vt:lpstr>
      <vt:lpstr>MAJOR FOOD SAFETY AGENCIES</vt:lpstr>
      <vt:lpstr>National Institute of Environmental Health Science</vt:lpstr>
      <vt:lpstr>Regulation of GE Products</vt:lpstr>
      <vt:lpstr>Current Approval Process for GM Products</vt:lpstr>
      <vt:lpstr>GMO Testing:  Views &amp; Findings</vt:lpstr>
      <vt:lpstr>PowerPoint Presentation</vt:lpstr>
      <vt:lpstr>Farm &amp; Animal Management</vt:lpstr>
      <vt:lpstr>Farm Management</vt:lpstr>
      <vt:lpstr>Farm Management Trends</vt:lpstr>
      <vt:lpstr>Animal Management:    Trends</vt:lpstr>
      <vt:lpstr>Animal Management</vt:lpstr>
      <vt:lpstr>Animal Management: Impact on Environment </vt:lpstr>
      <vt:lpstr>PowerPoint Presentation</vt:lpstr>
      <vt:lpstr>Animal Waste Regulation</vt:lpstr>
      <vt:lpstr>New Technologies in Animal Waste Treatment</vt:lpstr>
      <vt:lpstr>Animal Management: Antibiotics</vt:lpstr>
      <vt:lpstr>Animal Management: Antibiotics</vt:lpstr>
      <vt:lpstr>Animal Management:  Subsidies</vt:lpstr>
      <vt:lpstr>PowerPoint Presentation</vt:lpstr>
      <vt:lpstr>Meat Safety</vt:lpstr>
      <vt:lpstr>CONSENSUS QUESTIONS</vt:lpstr>
      <vt:lpstr>Food Labeling</vt:lpstr>
      <vt:lpstr>Food Labeling</vt:lpstr>
      <vt:lpstr>Food Labeling</vt:lpstr>
      <vt:lpstr>Food Labeling</vt:lpstr>
      <vt:lpstr>Food Labeling</vt:lpstr>
      <vt:lpstr>Food Labeling</vt:lpstr>
      <vt:lpstr>Food Safety</vt:lpstr>
      <vt:lpstr>Food Safety</vt:lpstr>
      <vt:lpstr>Food Safety</vt:lpstr>
      <vt:lpstr>Food Safety</vt:lpstr>
      <vt:lpstr>Food Safety</vt:lpstr>
      <vt:lpstr>Animal Management</vt:lpstr>
      <vt:lpstr>Animal Management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LWV Ag Study – Mtg 1</dc:title>
  <dc:creator>Clay and Amy Wenner</dc:creator>
  <cp:lastModifiedBy>Clay and Amy Wenner</cp:lastModifiedBy>
  <cp:revision>190</cp:revision>
  <cp:lastPrinted>2014-02-07T05:36:44Z</cp:lastPrinted>
  <dcterms:created xsi:type="dcterms:W3CDTF">2014-02-20T14:31:18Z</dcterms:created>
  <dcterms:modified xsi:type="dcterms:W3CDTF">2014-03-25T14:20:04Z</dcterms:modified>
</cp:coreProperties>
</file>